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tags/tag23.xml" ContentType="application/vnd.openxmlformats-officedocument.presentationml.tags+xml"/>
  <Override PartName="/ppt/notesSlides/notesSlide20.xml" ContentType="application/vnd.openxmlformats-officedocument.presentationml.notesSlide+xml"/>
  <Override PartName="/ppt/tags/tag2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notesSlides/notesSlide24.xml" ContentType="application/vnd.openxmlformats-officedocument.presentationml.notesSlide+xml"/>
  <Override PartName="/ppt/tags/tag28.xml" ContentType="application/vnd.openxmlformats-officedocument.presentationml.tags+xml"/>
  <Override PartName="/ppt/notesSlides/notesSlide25.xml" ContentType="application/vnd.openxmlformats-officedocument.presentationml.notesSlide+xml"/>
  <Override PartName="/ppt/tags/tag29.xml" ContentType="application/vnd.openxmlformats-officedocument.presentationml.tags+xml"/>
  <Override PartName="/ppt/notesSlides/notesSlide26.xml" ContentType="application/vnd.openxmlformats-officedocument.presentationml.notesSlide+xml"/>
  <Override PartName="/ppt/tags/tag30.xml" ContentType="application/vnd.openxmlformats-officedocument.presentationml.tags+xml"/>
  <Override PartName="/ppt/notesSlides/notesSlide27.xml" ContentType="application/vnd.openxmlformats-officedocument.presentationml.notesSlide+xml"/>
  <Override PartName="/ppt/tags/tag31.xml" ContentType="application/vnd.openxmlformats-officedocument.presentationml.tags+xml"/>
  <Override PartName="/ppt/notesSlides/notesSlide28.xml" ContentType="application/vnd.openxmlformats-officedocument.presentationml.notesSlide+xml"/>
  <Override PartName="/ppt/tags/tag32.xml" ContentType="application/vnd.openxmlformats-officedocument.presentationml.tags+xml"/>
  <Override PartName="/ppt/notesSlides/notesSlide29.xml" ContentType="application/vnd.openxmlformats-officedocument.presentationml.notesSlide+xml"/>
  <Override PartName="/ppt/tags/tag33.xml" ContentType="application/vnd.openxmlformats-officedocument.presentationml.tags+xml"/>
  <Override PartName="/ppt/notesSlides/notesSlide30.xml" ContentType="application/vnd.openxmlformats-officedocument.presentationml.notesSlide+xml"/>
  <Override PartName="/ppt/tags/tag34.xml" ContentType="application/vnd.openxmlformats-officedocument.presentationml.tags+xml"/>
  <Override PartName="/ppt/notesSlides/notesSlide31.xml" ContentType="application/vnd.openxmlformats-officedocument.presentationml.notesSlide+xml"/>
  <Override PartName="/ppt/tags/tag35.xml" ContentType="application/vnd.openxmlformats-officedocument.presentationml.tags+xml"/>
  <Override PartName="/ppt/notesSlides/notesSlide32.xml" ContentType="application/vnd.openxmlformats-officedocument.presentationml.notesSlide+xml"/>
  <Override PartName="/ppt/tags/tag36.xml" ContentType="application/vnd.openxmlformats-officedocument.presentationml.tags+xml"/>
  <Override PartName="/ppt/notesSlides/notesSlide3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7.xml" ContentType="application/vnd.openxmlformats-officedocument.presentationml.tags+xml"/>
  <Override PartName="/ppt/notesSlides/notesSlide34.xml" ContentType="application/vnd.openxmlformats-officedocument.presentationml.notesSlide+xml"/>
  <Override PartName="/ppt/tags/tag38.xml" ContentType="application/vnd.openxmlformats-officedocument.presentationml.tags+xml"/>
  <Override PartName="/ppt/notesSlides/notesSlide35.xml" ContentType="application/vnd.openxmlformats-officedocument.presentationml.notesSlide+xml"/>
  <Override PartName="/ppt/tags/tag39.xml" ContentType="application/vnd.openxmlformats-officedocument.presentationml.tags+xml"/>
  <Override PartName="/ppt/notesSlides/notesSlide36.xml" ContentType="application/vnd.openxmlformats-officedocument.presentationml.notesSlide+xml"/>
  <Override PartName="/ppt/tags/tag40.xml" ContentType="application/vnd.openxmlformats-officedocument.presentationml.tags+xml"/>
  <Override PartName="/ppt/notesSlides/notesSlide3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41.xml" ContentType="application/vnd.openxmlformats-officedocument.presentationml.tags+xml"/>
  <Override PartName="/ppt/notesSlides/notesSlide38.xml" ContentType="application/vnd.openxmlformats-officedocument.presentationml.notesSlide+xml"/>
  <Override PartName="/ppt/tags/tag42.xml" ContentType="application/vnd.openxmlformats-officedocument.presentationml.tags+xml"/>
  <Override PartName="/ppt/notesSlides/notesSlide39.xml" ContentType="application/vnd.openxmlformats-officedocument.presentationml.notesSlide+xml"/>
  <Override PartName="/ppt/tags/tag43.xml" ContentType="application/vnd.openxmlformats-officedocument.presentationml.tags+xml"/>
  <Override PartName="/ppt/notesSlides/notesSlide40.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4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46.xml" ContentType="application/vnd.openxmlformats-officedocument.presentationml.tags+xml"/>
  <Override PartName="/ppt/notesSlides/notesSlide4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47.xml" ContentType="application/vnd.openxmlformats-officedocument.presentationml.tags+xml"/>
  <Override PartName="/ppt/tags/tag48.xml" ContentType="application/vnd.openxmlformats-officedocument.presentationml.tags+xml"/>
  <Override PartName="/ppt/notesSlides/notesSlide43.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44.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45.xml" ContentType="application/vnd.openxmlformats-officedocument.presentationml.notesSlide+xml"/>
  <Override PartName="/ppt/tags/tag54.xml" ContentType="application/vnd.openxmlformats-officedocument.presentationml.tags+xml"/>
  <Override PartName="/ppt/notesSlides/notesSlide46.xml" ContentType="application/vnd.openxmlformats-officedocument.presentationml.notesSlide+xml"/>
  <Override PartName="/ppt/tags/tag55.xml" ContentType="application/vnd.openxmlformats-officedocument.presentationml.tags+xml"/>
  <Override PartName="/ppt/notesSlides/notesSlide47.xml" ContentType="application/vnd.openxmlformats-officedocument.presentationml.notesSlide+xml"/>
  <Override PartName="/ppt/tags/tag56.xml" ContentType="application/vnd.openxmlformats-officedocument.presentationml.tags+xml"/>
  <Override PartName="/ppt/notesSlides/notesSlide48.xml" ContentType="application/vnd.openxmlformats-officedocument.presentationml.notesSlide+xml"/>
  <Override PartName="/ppt/tags/tag57.xml" ContentType="application/vnd.openxmlformats-officedocument.presentationml.tags+xml"/>
  <Override PartName="/ppt/notesSlides/notesSlide49.xml" ContentType="application/vnd.openxmlformats-officedocument.presentationml.notesSlide+xml"/>
  <Override PartName="/ppt/tags/tag58.xml" ContentType="application/vnd.openxmlformats-officedocument.presentationml.tags+xml"/>
  <Override PartName="/ppt/notesSlides/notesSlide50.xml" ContentType="application/vnd.openxmlformats-officedocument.presentationml.notesSlide+xml"/>
  <Override PartName="/ppt/tags/tag59.xml" ContentType="application/vnd.openxmlformats-officedocument.presentationml.tags+xml"/>
  <Override PartName="/ppt/notesSlides/notesSlide51.xml" ContentType="application/vnd.openxmlformats-officedocument.presentationml.notesSlide+xml"/>
  <Override PartName="/ppt/tags/tag60.xml" ContentType="application/vnd.openxmlformats-officedocument.presentationml.tags+xml"/>
  <Override PartName="/ppt/notesSlides/notesSlide5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61.xml" ContentType="application/vnd.openxmlformats-officedocument.presentationml.tags+xml"/>
  <Override PartName="/ppt/notesSlides/notesSlide53.xml" ContentType="application/vnd.openxmlformats-officedocument.presentationml.notesSlide+xml"/>
  <Override PartName="/ppt/tags/tag62.xml" ContentType="application/vnd.openxmlformats-officedocument.presentationml.tags+xml"/>
  <Override PartName="/ppt/notesSlides/notesSlide54.xml" ContentType="application/vnd.openxmlformats-officedocument.presentationml.notesSlide+xml"/>
  <Override PartName="/ppt/tags/tag63.xml" ContentType="application/vnd.openxmlformats-officedocument.presentationml.tags+xml"/>
  <Override PartName="/ppt/notesSlides/notesSlide55.xml" ContentType="application/vnd.openxmlformats-officedocument.presentationml.notesSlide+xml"/>
  <Override PartName="/ppt/tags/tag64.xml" ContentType="application/vnd.openxmlformats-officedocument.presentationml.tags+xml"/>
  <Override PartName="/ppt/notesSlides/notesSlide56.xml" ContentType="application/vnd.openxmlformats-officedocument.presentationml.notesSlide+xml"/>
  <Override PartName="/ppt/tags/tag65.xml" ContentType="application/vnd.openxmlformats-officedocument.presentationml.tags+xml"/>
  <Override PartName="/ppt/notesSlides/notesSlide57.xml" ContentType="application/vnd.openxmlformats-officedocument.presentationml.notesSlide+xml"/>
  <Override PartName="/ppt/tags/tag66.xml" ContentType="application/vnd.openxmlformats-officedocument.presentationml.tags+xml"/>
  <Override PartName="/ppt/notesSlides/notesSlide58.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59.xml" ContentType="application/vnd.openxmlformats-officedocument.presentationml.notesSlide+xml"/>
  <Override PartName="/ppt/tags/tag69.xml" ContentType="application/vnd.openxmlformats-officedocument.presentationml.tags+xml"/>
  <Override PartName="/ppt/notesSlides/notesSlide60.xml" ContentType="application/vnd.openxmlformats-officedocument.presentationml.notesSlide+xml"/>
  <Override PartName="/ppt/tags/tag70.xml" ContentType="application/vnd.openxmlformats-officedocument.presentationml.tags+xml"/>
  <Override PartName="/ppt/notesSlides/notesSlide61.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62.xml" ContentType="application/vnd.openxmlformats-officedocument.presentationml.notesSlide+xml"/>
  <Override PartName="/ppt/tags/tag74.xml" ContentType="application/vnd.openxmlformats-officedocument.presentationml.tags+xml"/>
  <Override PartName="/ppt/notesSlides/notesSlide63.xml" ContentType="application/vnd.openxmlformats-officedocument.presentationml.notesSlide+xml"/>
  <Override PartName="/ppt/tags/tag75.xml" ContentType="application/vnd.openxmlformats-officedocument.presentationml.tags+xml"/>
  <Override PartName="/ppt/notesSlides/notesSlide64.xml" ContentType="application/vnd.openxmlformats-officedocument.presentationml.notesSlide+xml"/>
  <Override PartName="/ppt/tags/tag76.xml" ContentType="application/vnd.openxmlformats-officedocument.presentationml.tags+xml"/>
  <Override PartName="/ppt/notesSlides/notesSlide65.xml" ContentType="application/vnd.openxmlformats-officedocument.presentationml.notesSlide+xml"/>
  <Override PartName="/ppt/tags/tag77.xml" ContentType="application/vnd.openxmlformats-officedocument.presentationml.tags+xml"/>
  <Override PartName="/ppt/notesSlides/notesSlide6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78.xml" ContentType="application/vnd.openxmlformats-officedocument.presentationml.tags+xml"/>
  <Override PartName="/ppt/notesSlides/notesSlide6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79.xml" ContentType="application/vnd.openxmlformats-officedocument.presentationml.tags+xml"/>
  <Override PartName="/ppt/notesSlides/notesSlide6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80.xml" ContentType="application/vnd.openxmlformats-officedocument.presentationml.tags+xml"/>
  <Override PartName="/ppt/notesSlides/notesSlide69.xml" ContentType="application/vnd.openxmlformats-officedocument.presentationml.notesSlide+xml"/>
  <Override PartName="/ppt/tags/tag81.xml" ContentType="application/vnd.openxmlformats-officedocument.presentationml.tags+xml"/>
  <Override PartName="/ppt/notesSlides/notesSlide70.xml" ContentType="application/vnd.openxmlformats-officedocument.presentationml.notesSlide+xml"/>
  <Override PartName="/ppt/tags/tag82.xml" ContentType="application/vnd.openxmlformats-officedocument.presentationml.tags+xml"/>
  <Override PartName="/ppt/notesSlides/notesSlide71.xml" ContentType="application/vnd.openxmlformats-officedocument.presentationml.notesSlide+xml"/>
  <Override PartName="/ppt/tags/tag83.xml" ContentType="application/vnd.openxmlformats-officedocument.presentationml.tags+xml"/>
  <Override PartName="/ppt/notesSlides/notesSlide7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84.xml" ContentType="application/vnd.openxmlformats-officedocument.presentationml.tags+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sldIdLst>
    <p:sldId id="256" r:id="rId2"/>
    <p:sldId id="1766" r:id="rId3"/>
    <p:sldId id="257" r:id="rId4"/>
    <p:sldId id="276" r:id="rId5"/>
    <p:sldId id="294" r:id="rId6"/>
    <p:sldId id="306" r:id="rId7"/>
    <p:sldId id="1768" r:id="rId8"/>
    <p:sldId id="1769" r:id="rId9"/>
    <p:sldId id="1772" r:id="rId10"/>
    <p:sldId id="1770" r:id="rId11"/>
    <p:sldId id="288" r:id="rId12"/>
    <p:sldId id="289" r:id="rId13"/>
    <p:sldId id="290" r:id="rId14"/>
    <p:sldId id="263" r:id="rId15"/>
    <p:sldId id="1771" r:id="rId16"/>
    <p:sldId id="286" r:id="rId17"/>
    <p:sldId id="287" r:id="rId18"/>
    <p:sldId id="1801" r:id="rId19"/>
    <p:sldId id="1756" r:id="rId20"/>
    <p:sldId id="1795" r:id="rId21"/>
    <p:sldId id="1693" r:id="rId22"/>
    <p:sldId id="1787" r:id="rId23"/>
    <p:sldId id="1773" r:id="rId24"/>
    <p:sldId id="308" r:id="rId25"/>
    <p:sldId id="309" r:id="rId26"/>
    <p:sldId id="1774" r:id="rId27"/>
    <p:sldId id="1777" r:id="rId28"/>
    <p:sldId id="1778" r:id="rId29"/>
    <p:sldId id="1776" r:id="rId30"/>
    <p:sldId id="1775" r:id="rId31"/>
    <p:sldId id="1785" r:id="rId32"/>
    <p:sldId id="1782" r:id="rId33"/>
    <p:sldId id="1779" r:id="rId34"/>
    <p:sldId id="1786" r:id="rId35"/>
    <p:sldId id="1762" r:id="rId36"/>
    <p:sldId id="295" r:id="rId37"/>
    <p:sldId id="1780" r:id="rId38"/>
    <p:sldId id="312" r:id="rId39"/>
    <p:sldId id="1781" r:id="rId40"/>
    <p:sldId id="1784" r:id="rId41"/>
    <p:sldId id="1783" r:id="rId42"/>
    <p:sldId id="1764" r:id="rId43"/>
    <p:sldId id="1765" r:id="rId44"/>
    <p:sldId id="1789" r:id="rId45"/>
    <p:sldId id="1790" r:id="rId46"/>
    <p:sldId id="1791" r:id="rId47"/>
    <p:sldId id="1793" r:id="rId48"/>
    <p:sldId id="296" r:id="rId49"/>
    <p:sldId id="1792" r:id="rId50"/>
    <p:sldId id="298" r:id="rId51"/>
    <p:sldId id="297" r:id="rId52"/>
    <p:sldId id="299" r:id="rId53"/>
    <p:sldId id="300" r:id="rId54"/>
    <p:sldId id="1742" r:id="rId55"/>
    <p:sldId id="1743" r:id="rId56"/>
    <p:sldId id="1718" r:id="rId57"/>
    <p:sldId id="1720" r:id="rId58"/>
    <p:sldId id="1800" r:id="rId59"/>
    <p:sldId id="1755" r:id="rId60"/>
    <p:sldId id="1757" r:id="rId61"/>
    <p:sldId id="1794" r:id="rId62"/>
    <p:sldId id="1753" r:id="rId63"/>
    <p:sldId id="658" r:id="rId64"/>
    <p:sldId id="1803" r:id="rId65"/>
    <p:sldId id="1797" r:id="rId66"/>
    <p:sldId id="1798" r:id="rId67"/>
    <p:sldId id="1799" r:id="rId68"/>
    <p:sldId id="1804" r:id="rId69"/>
    <p:sldId id="1805" r:id="rId70"/>
    <p:sldId id="1744" r:id="rId71"/>
    <p:sldId id="1752" r:id="rId72"/>
    <p:sldId id="1723" r:id="rId73"/>
    <p:sldId id="1728" r:id="rId74"/>
    <p:sldId id="1724" r:id="rId75"/>
    <p:sldId id="1726" r:id="rId76"/>
    <p:sldId id="1725" r:id="rId77"/>
    <p:sldId id="1730" r:id="rId78"/>
    <p:sldId id="1760" r:id="rId79"/>
    <p:sldId id="1754" r:id="rId80"/>
    <p:sldId id="1763" r:id="rId81"/>
    <p:sldId id="1802" r:id="rId82"/>
  </p:sldIdLst>
  <p:sldSz cx="12192000" cy="6858000"/>
  <p:notesSz cx="6858000" cy="9144000"/>
  <p:custDataLst>
    <p:tags r:id="rId8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48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85102" autoAdjust="0"/>
  </p:normalViewPr>
  <p:slideViewPr>
    <p:cSldViewPr snapToGrid="0">
      <p:cViewPr varScale="1">
        <p:scale>
          <a:sx n="71" d="100"/>
          <a:sy n="71" d="100"/>
        </p:scale>
        <p:origin x="114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gs" Target="tags/tag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Communication is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71FB-4E36-AB15-7CE280A4F61C}"/>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2-A833-49B6-88E9-033E0F925AD8}"/>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71FB-4E36-AB15-7CE280A4F61C}"/>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Words</c:v>
                </c:pt>
                <c:pt idx="1">
                  <c:v>Tone</c:v>
                </c:pt>
                <c:pt idx="2">
                  <c:v>4th Qtr</c:v>
                </c:pt>
              </c:strCache>
            </c:strRef>
          </c:cat>
          <c:val>
            <c:numRef>
              <c:f>Sheet1!$B$2:$B$4</c:f>
              <c:numCache>
                <c:formatCode>General</c:formatCode>
                <c:ptCount val="3"/>
                <c:pt idx="0">
                  <c:v>7.0000000000000007E-2</c:v>
                </c:pt>
                <c:pt idx="1">
                  <c:v>0.38</c:v>
                </c:pt>
                <c:pt idx="2">
                  <c:v>0.55000000000000004</c:v>
                </c:pt>
              </c:numCache>
            </c:numRef>
          </c:val>
          <c:extLst>
            <c:ext xmlns:c16="http://schemas.microsoft.com/office/drawing/2014/chart" uri="{C3380CC4-5D6E-409C-BE32-E72D297353CC}">
              <c16:uniqueId val="{00000000-A833-49B6-88E9-033E0F925AD8}"/>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795ACC-A825-41A7-BA7B-A185C3C21BE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C6D58E3-B9DB-4769-8380-844A53630DE6}">
      <dgm:prSet/>
      <dgm:spPr/>
      <dgm:t>
        <a:bodyPr/>
        <a:lstStyle/>
        <a:p>
          <a:pPr>
            <a:lnSpc>
              <a:spcPct val="100000"/>
            </a:lnSpc>
          </a:pPr>
          <a:r>
            <a:rPr lang="en-US" b="1" dirty="0"/>
            <a:t>Why Choosing Your Brand Matters</a:t>
          </a:r>
          <a:endParaRPr lang="en-US" dirty="0"/>
        </a:p>
      </dgm:t>
    </dgm:pt>
    <dgm:pt modelId="{134DCEDF-33DF-4C0D-9BAA-DCB0081D7640}" type="parTrans" cxnId="{7F823B20-EF74-4017-A2E2-C30AF0B2AED6}">
      <dgm:prSet/>
      <dgm:spPr/>
      <dgm:t>
        <a:bodyPr/>
        <a:lstStyle/>
        <a:p>
          <a:endParaRPr lang="en-US"/>
        </a:p>
      </dgm:t>
    </dgm:pt>
    <dgm:pt modelId="{A49E3DB8-451B-408C-99B1-9C04E50F38EF}" type="sibTrans" cxnId="{7F823B20-EF74-4017-A2E2-C30AF0B2AED6}">
      <dgm:prSet/>
      <dgm:spPr/>
      <dgm:t>
        <a:bodyPr/>
        <a:lstStyle/>
        <a:p>
          <a:endParaRPr lang="en-US"/>
        </a:p>
      </dgm:t>
    </dgm:pt>
    <dgm:pt modelId="{0016FEFC-6BAD-45A1-B63B-6306E15C9965}">
      <dgm:prSet/>
      <dgm:spPr/>
      <dgm:t>
        <a:bodyPr/>
        <a:lstStyle/>
        <a:p>
          <a:pPr>
            <a:lnSpc>
              <a:spcPct val="100000"/>
            </a:lnSpc>
          </a:pPr>
          <a:r>
            <a:rPr lang="en-US" b="1" dirty="0"/>
            <a:t>Using Social as  a Branding Tool</a:t>
          </a:r>
          <a:endParaRPr lang="en-US" dirty="0"/>
        </a:p>
      </dgm:t>
    </dgm:pt>
    <dgm:pt modelId="{A4EC9FE3-6EE6-4C4B-A0C8-C9E233642675}" type="parTrans" cxnId="{76C75025-F7AE-4491-93FE-7CEED92083B6}">
      <dgm:prSet/>
      <dgm:spPr/>
      <dgm:t>
        <a:bodyPr/>
        <a:lstStyle/>
        <a:p>
          <a:endParaRPr lang="en-US"/>
        </a:p>
      </dgm:t>
    </dgm:pt>
    <dgm:pt modelId="{833FB5CF-FC8E-45C6-9F45-244F6A41CBCA}" type="sibTrans" cxnId="{76C75025-F7AE-4491-93FE-7CEED92083B6}">
      <dgm:prSet/>
      <dgm:spPr/>
      <dgm:t>
        <a:bodyPr/>
        <a:lstStyle/>
        <a:p>
          <a:endParaRPr lang="en-US"/>
        </a:p>
      </dgm:t>
    </dgm:pt>
    <dgm:pt modelId="{93670C77-2A3A-4313-80A3-D64C29DDF300}">
      <dgm:prSet/>
      <dgm:spPr/>
      <dgm:t>
        <a:bodyPr/>
        <a:lstStyle/>
        <a:p>
          <a:pPr>
            <a:lnSpc>
              <a:spcPct val="100000"/>
            </a:lnSpc>
          </a:pPr>
          <a:r>
            <a:rPr lang="en-US" b="1" dirty="0"/>
            <a:t>Helpful Apps</a:t>
          </a:r>
          <a:endParaRPr lang="en-US" dirty="0"/>
        </a:p>
      </dgm:t>
    </dgm:pt>
    <dgm:pt modelId="{E98167F1-9015-483C-9614-98B956CA0ECA}" type="parTrans" cxnId="{3CF86CA0-9C83-4B76-BE7E-7D4F9DC6A031}">
      <dgm:prSet/>
      <dgm:spPr/>
      <dgm:t>
        <a:bodyPr/>
        <a:lstStyle/>
        <a:p>
          <a:endParaRPr lang="en-US"/>
        </a:p>
      </dgm:t>
    </dgm:pt>
    <dgm:pt modelId="{1224554C-4C93-488A-B368-96B9B61CC0E2}" type="sibTrans" cxnId="{3CF86CA0-9C83-4B76-BE7E-7D4F9DC6A031}">
      <dgm:prSet/>
      <dgm:spPr/>
      <dgm:t>
        <a:bodyPr/>
        <a:lstStyle/>
        <a:p>
          <a:endParaRPr lang="en-US"/>
        </a:p>
      </dgm:t>
    </dgm:pt>
    <dgm:pt modelId="{718F9B4A-EABF-4F0F-A53C-8E7724E2BB99}">
      <dgm:prSet/>
      <dgm:spPr/>
      <dgm:t>
        <a:bodyPr/>
        <a:lstStyle/>
        <a:p>
          <a:pPr>
            <a:lnSpc>
              <a:spcPct val="100000"/>
            </a:lnSpc>
          </a:pPr>
          <a:endParaRPr lang="en-US" dirty="0"/>
        </a:p>
      </dgm:t>
    </dgm:pt>
    <dgm:pt modelId="{9F0FF150-FF1D-4942-8004-097B0FB15D64}" type="parTrans" cxnId="{4D828C8B-1947-4FA4-B436-C7CF33DE6487}">
      <dgm:prSet/>
      <dgm:spPr/>
      <dgm:t>
        <a:bodyPr/>
        <a:lstStyle/>
        <a:p>
          <a:endParaRPr lang="en-US"/>
        </a:p>
      </dgm:t>
    </dgm:pt>
    <dgm:pt modelId="{26F971FB-C16B-4CAB-AC14-10B753960961}" type="sibTrans" cxnId="{4D828C8B-1947-4FA4-B436-C7CF33DE6487}">
      <dgm:prSet/>
      <dgm:spPr/>
      <dgm:t>
        <a:bodyPr/>
        <a:lstStyle/>
        <a:p>
          <a:endParaRPr lang="en-US"/>
        </a:p>
      </dgm:t>
    </dgm:pt>
    <dgm:pt modelId="{51BBC091-7943-4A92-94D4-CB10CDE0787C}">
      <dgm:prSet/>
      <dgm:spPr/>
      <dgm:t>
        <a:bodyPr/>
        <a:lstStyle/>
        <a:p>
          <a:pPr>
            <a:lnSpc>
              <a:spcPct val="100000"/>
            </a:lnSpc>
          </a:pPr>
          <a:r>
            <a:rPr lang="en-US" b="1" dirty="0"/>
            <a:t>Client Biases</a:t>
          </a:r>
        </a:p>
      </dgm:t>
    </dgm:pt>
    <dgm:pt modelId="{B2F86346-A688-41C3-B182-F66CC8EC7C9F}" type="parTrans" cxnId="{2C7E253E-7F47-4E52-881A-E67EA738BFBB}">
      <dgm:prSet/>
      <dgm:spPr/>
      <dgm:t>
        <a:bodyPr/>
        <a:lstStyle/>
        <a:p>
          <a:endParaRPr lang="en-US"/>
        </a:p>
      </dgm:t>
    </dgm:pt>
    <dgm:pt modelId="{2FCA1281-4992-45E3-8A88-D441221D01EE}" type="sibTrans" cxnId="{2C7E253E-7F47-4E52-881A-E67EA738BFBB}">
      <dgm:prSet/>
      <dgm:spPr/>
      <dgm:t>
        <a:bodyPr/>
        <a:lstStyle/>
        <a:p>
          <a:endParaRPr lang="en-US"/>
        </a:p>
      </dgm:t>
    </dgm:pt>
    <dgm:pt modelId="{2B0D6217-F61C-4DE3-A615-C367247CE3A3}" type="pres">
      <dgm:prSet presAssocID="{C5795ACC-A825-41A7-BA7B-A185C3C21BE2}" presName="root" presStyleCnt="0">
        <dgm:presLayoutVars>
          <dgm:dir/>
          <dgm:resizeHandles val="exact"/>
        </dgm:presLayoutVars>
      </dgm:prSet>
      <dgm:spPr/>
    </dgm:pt>
    <dgm:pt modelId="{468EBD6D-B90D-4EFF-B94C-0B1FEF31A5A4}" type="pres">
      <dgm:prSet presAssocID="{CC6D58E3-B9DB-4769-8380-844A53630DE6}" presName="compNode" presStyleCnt="0"/>
      <dgm:spPr/>
    </dgm:pt>
    <dgm:pt modelId="{B81BB0D8-5E7C-426D-A143-EAD7988EB161}" type="pres">
      <dgm:prSet presAssocID="{CC6D58E3-B9DB-4769-8380-844A53630DE6}" presName="bgRect" presStyleLbl="bgShp" presStyleIdx="0" presStyleCnt="4" custLinFactNeighborX="3734" custLinFactNeighborY="-1731"/>
      <dgm:spPr/>
    </dgm:pt>
    <dgm:pt modelId="{322CCF48-4A15-45B6-B84E-918A201BF2C5}" type="pres">
      <dgm:prSet presAssocID="{CC6D58E3-B9DB-4769-8380-844A53630DE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AC5C7386-CF14-46B9-9B0B-5B0FB7C580D1}" type="pres">
      <dgm:prSet presAssocID="{CC6D58E3-B9DB-4769-8380-844A53630DE6}" presName="spaceRect" presStyleCnt="0"/>
      <dgm:spPr/>
    </dgm:pt>
    <dgm:pt modelId="{4BE72453-2754-4748-90A2-432DCD05D754}" type="pres">
      <dgm:prSet presAssocID="{CC6D58E3-B9DB-4769-8380-844A53630DE6}" presName="parTx" presStyleLbl="revTx" presStyleIdx="0" presStyleCnt="5">
        <dgm:presLayoutVars>
          <dgm:chMax val="0"/>
          <dgm:chPref val="0"/>
        </dgm:presLayoutVars>
      </dgm:prSet>
      <dgm:spPr/>
    </dgm:pt>
    <dgm:pt modelId="{BAD7C056-008D-489B-9D21-3C999F6895B5}" type="pres">
      <dgm:prSet presAssocID="{A49E3DB8-451B-408C-99B1-9C04E50F38EF}" presName="sibTrans" presStyleCnt="0"/>
      <dgm:spPr/>
    </dgm:pt>
    <dgm:pt modelId="{881F54D0-2305-4361-836C-5965F7F6F29F}" type="pres">
      <dgm:prSet presAssocID="{51BBC091-7943-4A92-94D4-CB10CDE0787C}" presName="compNode" presStyleCnt="0"/>
      <dgm:spPr/>
    </dgm:pt>
    <dgm:pt modelId="{6F33B4DD-BD27-4ACB-92FD-60B79575A788}" type="pres">
      <dgm:prSet presAssocID="{51BBC091-7943-4A92-94D4-CB10CDE0787C}" presName="bgRect" presStyleLbl="bgShp" presStyleIdx="1" presStyleCnt="4"/>
      <dgm:spPr/>
    </dgm:pt>
    <dgm:pt modelId="{DABAEAE4-66C9-4251-B466-008758F808FB}" type="pres">
      <dgm:prSet presAssocID="{51BBC091-7943-4A92-94D4-CB10CDE0787C}"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3d Glasses with solid fill"/>
        </a:ext>
      </dgm:extLst>
    </dgm:pt>
    <dgm:pt modelId="{C4D9D1FA-AABC-478B-BE7B-F0B15BEE7D47}" type="pres">
      <dgm:prSet presAssocID="{51BBC091-7943-4A92-94D4-CB10CDE0787C}" presName="spaceRect" presStyleCnt="0"/>
      <dgm:spPr/>
    </dgm:pt>
    <dgm:pt modelId="{69A9B1CD-4C5F-4A9C-94BD-B999CDB8FBD9}" type="pres">
      <dgm:prSet presAssocID="{51BBC091-7943-4A92-94D4-CB10CDE0787C}" presName="parTx" presStyleLbl="revTx" presStyleIdx="1" presStyleCnt="5">
        <dgm:presLayoutVars>
          <dgm:chMax val="0"/>
          <dgm:chPref val="0"/>
        </dgm:presLayoutVars>
      </dgm:prSet>
      <dgm:spPr/>
    </dgm:pt>
    <dgm:pt modelId="{68A39BD4-CB3F-419B-A349-02CEA86F6532}" type="pres">
      <dgm:prSet presAssocID="{2FCA1281-4992-45E3-8A88-D441221D01EE}" presName="sibTrans" presStyleCnt="0"/>
      <dgm:spPr/>
    </dgm:pt>
    <dgm:pt modelId="{46BD6465-DB83-432F-9C5B-7ED3AAD94C9A}" type="pres">
      <dgm:prSet presAssocID="{0016FEFC-6BAD-45A1-B63B-6306E15C9965}" presName="compNode" presStyleCnt="0"/>
      <dgm:spPr/>
    </dgm:pt>
    <dgm:pt modelId="{D4483642-4947-4B62-AA13-687DBFBDB0B7}" type="pres">
      <dgm:prSet presAssocID="{0016FEFC-6BAD-45A1-B63B-6306E15C9965}" presName="bgRect" presStyleLbl="bgShp" presStyleIdx="2" presStyleCnt="4"/>
      <dgm:spPr/>
    </dgm:pt>
    <dgm:pt modelId="{38B92416-E6CE-41A1-BA88-7E5C2B2D9A7A}" type="pres">
      <dgm:prSet presAssocID="{0016FEFC-6BAD-45A1-B63B-6306E15C996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6ED2E926-BA77-4C97-8869-6B398670D1E8}" type="pres">
      <dgm:prSet presAssocID="{0016FEFC-6BAD-45A1-B63B-6306E15C9965}" presName="spaceRect" presStyleCnt="0"/>
      <dgm:spPr/>
    </dgm:pt>
    <dgm:pt modelId="{197B01D2-5D3A-4BB6-A400-3D863CBDBD86}" type="pres">
      <dgm:prSet presAssocID="{0016FEFC-6BAD-45A1-B63B-6306E15C9965}" presName="parTx" presStyleLbl="revTx" presStyleIdx="2" presStyleCnt="5">
        <dgm:presLayoutVars>
          <dgm:chMax val="0"/>
          <dgm:chPref val="0"/>
        </dgm:presLayoutVars>
      </dgm:prSet>
      <dgm:spPr/>
    </dgm:pt>
    <dgm:pt modelId="{15C2F0DC-7DB3-4C6A-B699-FBC9F288F8D7}" type="pres">
      <dgm:prSet presAssocID="{833FB5CF-FC8E-45C6-9F45-244F6A41CBCA}" presName="sibTrans" presStyleCnt="0"/>
      <dgm:spPr/>
    </dgm:pt>
    <dgm:pt modelId="{C4DB6093-2B95-46FD-BFDC-EB03A88778BB}" type="pres">
      <dgm:prSet presAssocID="{93670C77-2A3A-4313-80A3-D64C29DDF300}" presName="compNode" presStyleCnt="0"/>
      <dgm:spPr/>
    </dgm:pt>
    <dgm:pt modelId="{0F94C63F-959D-492C-B16F-07F9995C8503}" type="pres">
      <dgm:prSet presAssocID="{93670C77-2A3A-4313-80A3-D64C29DDF300}" presName="bgRect" presStyleLbl="bgShp" presStyleIdx="3" presStyleCnt="4"/>
      <dgm:spPr/>
    </dgm:pt>
    <dgm:pt modelId="{CEF5D617-1C5D-4780-9768-3BE3214416F5}" type="pres">
      <dgm:prSet presAssocID="{93670C77-2A3A-4313-80A3-D64C29DDF30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assroom"/>
        </a:ext>
      </dgm:extLst>
    </dgm:pt>
    <dgm:pt modelId="{A0AF9346-7285-4997-8435-7C461463E7CC}" type="pres">
      <dgm:prSet presAssocID="{93670C77-2A3A-4313-80A3-D64C29DDF300}" presName="spaceRect" presStyleCnt="0"/>
      <dgm:spPr/>
    </dgm:pt>
    <dgm:pt modelId="{A7C2DB21-46AA-40EE-A7EE-84D205CFD2DE}" type="pres">
      <dgm:prSet presAssocID="{93670C77-2A3A-4313-80A3-D64C29DDF300}" presName="parTx" presStyleLbl="revTx" presStyleIdx="3" presStyleCnt="5">
        <dgm:presLayoutVars>
          <dgm:chMax val="0"/>
          <dgm:chPref val="0"/>
        </dgm:presLayoutVars>
      </dgm:prSet>
      <dgm:spPr/>
    </dgm:pt>
    <dgm:pt modelId="{D6A2994E-E77E-4F18-9A75-3A4989F8A232}" type="pres">
      <dgm:prSet presAssocID="{93670C77-2A3A-4313-80A3-D64C29DDF300}" presName="desTx" presStyleLbl="revTx" presStyleIdx="4" presStyleCnt="5">
        <dgm:presLayoutVars/>
      </dgm:prSet>
      <dgm:spPr/>
    </dgm:pt>
  </dgm:ptLst>
  <dgm:cxnLst>
    <dgm:cxn modelId="{7B2A4A18-197B-41E7-BF45-EB2C35B135A7}" type="presOf" srcId="{0016FEFC-6BAD-45A1-B63B-6306E15C9965}" destId="{197B01D2-5D3A-4BB6-A400-3D863CBDBD86}" srcOrd="0" destOrd="0" presId="urn:microsoft.com/office/officeart/2018/2/layout/IconVerticalSolidList"/>
    <dgm:cxn modelId="{7F823B20-EF74-4017-A2E2-C30AF0B2AED6}" srcId="{C5795ACC-A825-41A7-BA7B-A185C3C21BE2}" destId="{CC6D58E3-B9DB-4769-8380-844A53630DE6}" srcOrd="0" destOrd="0" parTransId="{134DCEDF-33DF-4C0D-9BAA-DCB0081D7640}" sibTransId="{A49E3DB8-451B-408C-99B1-9C04E50F38EF}"/>
    <dgm:cxn modelId="{B2668920-FBDA-475A-A83D-2C31A8753725}" type="presOf" srcId="{CC6D58E3-B9DB-4769-8380-844A53630DE6}" destId="{4BE72453-2754-4748-90A2-432DCD05D754}" srcOrd="0" destOrd="0" presId="urn:microsoft.com/office/officeart/2018/2/layout/IconVerticalSolidList"/>
    <dgm:cxn modelId="{76C75025-F7AE-4491-93FE-7CEED92083B6}" srcId="{C5795ACC-A825-41A7-BA7B-A185C3C21BE2}" destId="{0016FEFC-6BAD-45A1-B63B-6306E15C9965}" srcOrd="2" destOrd="0" parTransId="{A4EC9FE3-6EE6-4C4B-A0C8-C9E233642675}" sibTransId="{833FB5CF-FC8E-45C6-9F45-244F6A41CBCA}"/>
    <dgm:cxn modelId="{4B98852F-8CC5-4EC1-B2CB-F3AF620833FE}" type="presOf" srcId="{93670C77-2A3A-4313-80A3-D64C29DDF300}" destId="{A7C2DB21-46AA-40EE-A7EE-84D205CFD2DE}" srcOrd="0" destOrd="0" presId="urn:microsoft.com/office/officeart/2018/2/layout/IconVerticalSolidList"/>
    <dgm:cxn modelId="{2C7E253E-7F47-4E52-881A-E67EA738BFBB}" srcId="{C5795ACC-A825-41A7-BA7B-A185C3C21BE2}" destId="{51BBC091-7943-4A92-94D4-CB10CDE0787C}" srcOrd="1" destOrd="0" parTransId="{B2F86346-A688-41C3-B182-F66CC8EC7C9F}" sibTransId="{2FCA1281-4992-45E3-8A88-D441221D01EE}"/>
    <dgm:cxn modelId="{A22A9B52-60F7-4EC5-ABC1-79FADD7D878E}" type="presOf" srcId="{718F9B4A-EABF-4F0F-A53C-8E7724E2BB99}" destId="{D6A2994E-E77E-4F18-9A75-3A4989F8A232}" srcOrd="0" destOrd="0" presId="urn:microsoft.com/office/officeart/2018/2/layout/IconVerticalSolidList"/>
    <dgm:cxn modelId="{4D828C8B-1947-4FA4-B436-C7CF33DE6487}" srcId="{93670C77-2A3A-4313-80A3-D64C29DDF300}" destId="{718F9B4A-EABF-4F0F-A53C-8E7724E2BB99}" srcOrd="0" destOrd="0" parTransId="{9F0FF150-FF1D-4942-8004-097B0FB15D64}" sibTransId="{26F971FB-C16B-4CAB-AC14-10B753960961}"/>
    <dgm:cxn modelId="{3CF86CA0-9C83-4B76-BE7E-7D4F9DC6A031}" srcId="{C5795ACC-A825-41A7-BA7B-A185C3C21BE2}" destId="{93670C77-2A3A-4313-80A3-D64C29DDF300}" srcOrd="3" destOrd="0" parTransId="{E98167F1-9015-483C-9614-98B956CA0ECA}" sibTransId="{1224554C-4C93-488A-B368-96B9B61CC0E2}"/>
    <dgm:cxn modelId="{4CA86FE3-3291-4328-B118-3E28B01CCC73}" type="presOf" srcId="{C5795ACC-A825-41A7-BA7B-A185C3C21BE2}" destId="{2B0D6217-F61C-4DE3-A615-C367247CE3A3}" srcOrd="0" destOrd="0" presId="urn:microsoft.com/office/officeart/2018/2/layout/IconVerticalSolidList"/>
    <dgm:cxn modelId="{6EAB0BE8-3EB2-43BF-A717-37EB8D9412A1}" type="presOf" srcId="{51BBC091-7943-4A92-94D4-CB10CDE0787C}" destId="{69A9B1CD-4C5F-4A9C-94BD-B999CDB8FBD9}" srcOrd="0" destOrd="0" presId="urn:microsoft.com/office/officeart/2018/2/layout/IconVerticalSolidList"/>
    <dgm:cxn modelId="{FA51DE5F-03DA-48DC-B733-197887DC02B9}" type="presParOf" srcId="{2B0D6217-F61C-4DE3-A615-C367247CE3A3}" destId="{468EBD6D-B90D-4EFF-B94C-0B1FEF31A5A4}" srcOrd="0" destOrd="0" presId="urn:microsoft.com/office/officeart/2018/2/layout/IconVerticalSolidList"/>
    <dgm:cxn modelId="{D01F0708-3DCE-4880-ADD7-4F05D0501196}" type="presParOf" srcId="{468EBD6D-B90D-4EFF-B94C-0B1FEF31A5A4}" destId="{B81BB0D8-5E7C-426D-A143-EAD7988EB161}" srcOrd="0" destOrd="0" presId="urn:microsoft.com/office/officeart/2018/2/layout/IconVerticalSolidList"/>
    <dgm:cxn modelId="{13FD0E4E-65D7-4DD1-8A59-5DAA81D6DC5E}" type="presParOf" srcId="{468EBD6D-B90D-4EFF-B94C-0B1FEF31A5A4}" destId="{322CCF48-4A15-45B6-B84E-918A201BF2C5}" srcOrd="1" destOrd="0" presId="urn:microsoft.com/office/officeart/2018/2/layout/IconVerticalSolidList"/>
    <dgm:cxn modelId="{F0A52701-8AA7-4059-B593-B3620B21A069}" type="presParOf" srcId="{468EBD6D-B90D-4EFF-B94C-0B1FEF31A5A4}" destId="{AC5C7386-CF14-46B9-9B0B-5B0FB7C580D1}" srcOrd="2" destOrd="0" presId="urn:microsoft.com/office/officeart/2018/2/layout/IconVerticalSolidList"/>
    <dgm:cxn modelId="{D96CD902-E0F7-46A6-A80C-FFB4DEF6D527}" type="presParOf" srcId="{468EBD6D-B90D-4EFF-B94C-0B1FEF31A5A4}" destId="{4BE72453-2754-4748-90A2-432DCD05D754}" srcOrd="3" destOrd="0" presId="urn:microsoft.com/office/officeart/2018/2/layout/IconVerticalSolidList"/>
    <dgm:cxn modelId="{D7C83123-09E3-4B04-AC6F-4FAE2EF2DF78}" type="presParOf" srcId="{2B0D6217-F61C-4DE3-A615-C367247CE3A3}" destId="{BAD7C056-008D-489B-9D21-3C999F6895B5}" srcOrd="1" destOrd="0" presId="urn:microsoft.com/office/officeart/2018/2/layout/IconVerticalSolidList"/>
    <dgm:cxn modelId="{1CB57984-E358-4766-8997-3831C86466AD}" type="presParOf" srcId="{2B0D6217-F61C-4DE3-A615-C367247CE3A3}" destId="{881F54D0-2305-4361-836C-5965F7F6F29F}" srcOrd="2" destOrd="0" presId="urn:microsoft.com/office/officeart/2018/2/layout/IconVerticalSolidList"/>
    <dgm:cxn modelId="{461944C0-E357-4F5B-8534-9AA07D61AFEE}" type="presParOf" srcId="{881F54D0-2305-4361-836C-5965F7F6F29F}" destId="{6F33B4DD-BD27-4ACB-92FD-60B79575A788}" srcOrd="0" destOrd="0" presId="urn:microsoft.com/office/officeart/2018/2/layout/IconVerticalSolidList"/>
    <dgm:cxn modelId="{C05FAAA0-A167-4B6D-B9FE-08F16726F2E8}" type="presParOf" srcId="{881F54D0-2305-4361-836C-5965F7F6F29F}" destId="{DABAEAE4-66C9-4251-B466-008758F808FB}" srcOrd="1" destOrd="0" presId="urn:microsoft.com/office/officeart/2018/2/layout/IconVerticalSolidList"/>
    <dgm:cxn modelId="{73AADE7D-8F78-4113-9C2C-DD0F3279509E}" type="presParOf" srcId="{881F54D0-2305-4361-836C-5965F7F6F29F}" destId="{C4D9D1FA-AABC-478B-BE7B-F0B15BEE7D47}" srcOrd="2" destOrd="0" presId="urn:microsoft.com/office/officeart/2018/2/layout/IconVerticalSolidList"/>
    <dgm:cxn modelId="{B6C7501C-2248-45BC-8DC7-6F6D2F343EAA}" type="presParOf" srcId="{881F54D0-2305-4361-836C-5965F7F6F29F}" destId="{69A9B1CD-4C5F-4A9C-94BD-B999CDB8FBD9}" srcOrd="3" destOrd="0" presId="urn:microsoft.com/office/officeart/2018/2/layout/IconVerticalSolidList"/>
    <dgm:cxn modelId="{5698DAB2-C2A5-4ACA-BE45-5CA9FE089100}" type="presParOf" srcId="{2B0D6217-F61C-4DE3-A615-C367247CE3A3}" destId="{68A39BD4-CB3F-419B-A349-02CEA86F6532}" srcOrd="3" destOrd="0" presId="urn:microsoft.com/office/officeart/2018/2/layout/IconVerticalSolidList"/>
    <dgm:cxn modelId="{EE685D05-2189-4FBC-B7EB-726861EEDD5E}" type="presParOf" srcId="{2B0D6217-F61C-4DE3-A615-C367247CE3A3}" destId="{46BD6465-DB83-432F-9C5B-7ED3AAD94C9A}" srcOrd="4" destOrd="0" presId="urn:microsoft.com/office/officeart/2018/2/layout/IconVerticalSolidList"/>
    <dgm:cxn modelId="{C44883E1-2D1E-4D9A-A394-4786570BBE81}" type="presParOf" srcId="{46BD6465-DB83-432F-9C5B-7ED3AAD94C9A}" destId="{D4483642-4947-4B62-AA13-687DBFBDB0B7}" srcOrd="0" destOrd="0" presId="urn:microsoft.com/office/officeart/2018/2/layout/IconVerticalSolidList"/>
    <dgm:cxn modelId="{B3EDE29A-BE54-43B7-8748-557C826220FC}" type="presParOf" srcId="{46BD6465-DB83-432F-9C5B-7ED3AAD94C9A}" destId="{38B92416-E6CE-41A1-BA88-7E5C2B2D9A7A}" srcOrd="1" destOrd="0" presId="urn:microsoft.com/office/officeart/2018/2/layout/IconVerticalSolidList"/>
    <dgm:cxn modelId="{01FCB688-A3AD-4137-BE0D-FB8D0FD7421F}" type="presParOf" srcId="{46BD6465-DB83-432F-9C5B-7ED3AAD94C9A}" destId="{6ED2E926-BA77-4C97-8869-6B398670D1E8}" srcOrd="2" destOrd="0" presId="urn:microsoft.com/office/officeart/2018/2/layout/IconVerticalSolidList"/>
    <dgm:cxn modelId="{6B00D62D-3322-48CE-B14B-E4D3D41A5251}" type="presParOf" srcId="{46BD6465-DB83-432F-9C5B-7ED3AAD94C9A}" destId="{197B01D2-5D3A-4BB6-A400-3D863CBDBD86}" srcOrd="3" destOrd="0" presId="urn:microsoft.com/office/officeart/2018/2/layout/IconVerticalSolidList"/>
    <dgm:cxn modelId="{E7BC6870-79C0-472C-B257-829B58680515}" type="presParOf" srcId="{2B0D6217-F61C-4DE3-A615-C367247CE3A3}" destId="{15C2F0DC-7DB3-4C6A-B699-FBC9F288F8D7}" srcOrd="5" destOrd="0" presId="urn:microsoft.com/office/officeart/2018/2/layout/IconVerticalSolidList"/>
    <dgm:cxn modelId="{9AFC456D-CF97-4169-9B06-3EAFEE130B62}" type="presParOf" srcId="{2B0D6217-F61C-4DE3-A615-C367247CE3A3}" destId="{C4DB6093-2B95-46FD-BFDC-EB03A88778BB}" srcOrd="6" destOrd="0" presId="urn:microsoft.com/office/officeart/2018/2/layout/IconVerticalSolidList"/>
    <dgm:cxn modelId="{5E6EA495-3BD2-4B9C-8F28-9C33DCB268F9}" type="presParOf" srcId="{C4DB6093-2B95-46FD-BFDC-EB03A88778BB}" destId="{0F94C63F-959D-492C-B16F-07F9995C8503}" srcOrd="0" destOrd="0" presId="urn:microsoft.com/office/officeart/2018/2/layout/IconVerticalSolidList"/>
    <dgm:cxn modelId="{1107DC33-AEBA-42E7-9BA5-E1E7E1820BB0}" type="presParOf" srcId="{C4DB6093-2B95-46FD-BFDC-EB03A88778BB}" destId="{CEF5D617-1C5D-4780-9768-3BE3214416F5}" srcOrd="1" destOrd="0" presId="urn:microsoft.com/office/officeart/2018/2/layout/IconVerticalSolidList"/>
    <dgm:cxn modelId="{296C11ED-2799-4FBA-A175-6E8D5799BBB2}" type="presParOf" srcId="{C4DB6093-2B95-46FD-BFDC-EB03A88778BB}" destId="{A0AF9346-7285-4997-8435-7C461463E7CC}" srcOrd="2" destOrd="0" presId="urn:microsoft.com/office/officeart/2018/2/layout/IconVerticalSolidList"/>
    <dgm:cxn modelId="{742CF7B0-E84B-443A-A1F7-D715669CC9BF}" type="presParOf" srcId="{C4DB6093-2B95-46FD-BFDC-EB03A88778BB}" destId="{A7C2DB21-46AA-40EE-A7EE-84D205CFD2DE}" srcOrd="3" destOrd="0" presId="urn:microsoft.com/office/officeart/2018/2/layout/IconVerticalSolidList"/>
    <dgm:cxn modelId="{2D8BBD94-4A94-432C-A126-AE5175C9E67B}" type="presParOf" srcId="{C4DB6093-2B95-46FD-BFDC-EB03A88778BB}" destId="{D6A2994E-E77E-4F18-9A75-3A4989F8A232}" srcOrd="4"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5D2CD4E-D4E9-483C-A2F9-D61B033ADB9C}"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87010731-494C-46D9-BC0C-D28D96B0AE33}">
      <dgm:prSet/>
      <dgm:spPr/>
      <dgm:t>
        <a:bodyPr/>
        <a:lstStyle/>
        <a:p>
          <a:endParaRPr lang="en-US" dirty="0"/>
        </a:p>
      </dgm:t>
    </dgm:pt>
    <dgm:pt modelId="{DCEF6D23-1DE5-411A-B63D-2987D3B27016}" type="parTrans" cxnId="{F31F8412-F3E3-4FBB-AE1D-68C05FDF7E23}">
      <dgm:prSet/>
      <dgm:spPr/>
      <dgm:t>
        <a:bodyPr/>
        <a:lstStyle/>
        <a:p>
          <a:endParaRPr lang="en-US"/>
        </a:p>
      </dgm:t>
    </dgm:pt>
    <dgm:pt modelId="{CFAD7EA0-A703-4724-B424-946EEB5CB305}" type="sibTrans" cxnId="{F31F8412-F3E3-4FBB-AE1D-68C05FDF7E23}">
      <dgm:prSet/>
      <dgm:spPr/>
      <dgm:t>
        <a:bodyPr/>
        <a:lstStyle/>
        <a:p>
          <a:endParaRPr lang="en-US"/>
        </a:p>
      </dgm:t>
    </dgm:pt>
    <dgm:pt modelId="{8FD91094-6E18-4E1A-ACC8-8DEC6E97DD63}">
      <dgm:prSet/>
      <dgm:spPr/>
      <dgm:t>
        <a:bodyPr/>
        <a:lstStyle/>
        <a:p>
          <a:r>
            <a:rPr lang="en-US" dirty="0"/>
            <a:t>Get recommendations – from clients</a:t>
          </a:r>
        </a:p>
      </dgm:t>
    </dgm:pt>
    <dgm:pt modelId="{33C0C3B0-D48D-4F69-8760-F6CE28E1494C}" type="parTrans" cxnId="{167613D2-39DF-4BBA-ADD8-D05BC5736A8D}">
      <dgm:prSet/>
      <dgm:spPr/>
      <dgm:t>
        <a:bodyPr/>
        <a:lstStyle/>
        <a:p>
          <a:endParaRPr lang="en-US"/>
        </a:p>
      </dgm:t>
    </dgm:pt>
    <dgm:pt modelId="{8629F043-28CA-4A0E-9EFE-AD5D598758A2}" type="sibTrans" cxnId="{167613D2-39DF-4BBA-ADD8-D05BC5736A8D}">
      <dgm:prSet/>
      <dgm:spPr/>
      <dgm:t>
        <a:bodyPr/>
        <a:lstStyle/>
        <a:p>
          <a:endParaRPr lang="en-US"/>
        </a:p>
      </dgm:t>
    </dgm:pt>
    <dgm:pt modelId="{3042DCB6-B218-4FCF-A2C8-B0A24B690B4E}">
      <dgm:prSet/>
      <dgm:spPr/>
      <dgm:t>
        <a:bodyPr/>
        <a:lstStyle/>
        <a:p>
          <a:r>
            <a:rPr lang="en-US" dirty="0"/>
            <a:t>Increase your activities – like, comment, share</a:t>
          </a:r>
        </a:p>
      </dgm:t>
    </dgm:pt>
    <dgm:pt modelId="{FF1FB320-0ABB-4E0C-A9BD-7D9FBBE2CD34}" type="parTrans" cxnId="{FF8BF4C1-D640-4D0C-80D1-23FADB3FC20C}">
      <dgm:prSet/>
      <dgm:spPr/>
      <dgm:t>
        <a:bodyPr/>
        <a:lstStyle/>
        <a:p>
          <a:endParaRPr lang="en-US"/>
        </a:p>
      </dgm:t>
    </dgm:pt>
    <dgm:pt modelId="{7C8504BA-7C9E-4EB8-9204-CA89AF0CD9E3}" type="sibTrans" cxnId="{FF8BF4C1-D640-4D0C-80D1-23FADB3FC20C}">
      <dgm:prSet/>
      <dgm:spPr/>
      <dgm:t>
        <a:bodyPr/>
        <a:lstStyle/>
        <a:p>
          <a:endParaRPr lang="en-US"/>
        </a:p>
      </dgm:t>
    </dgm:pt>
    <dgm:pt modelId="{6EED7206-7B16-45F9-889B-09FB8BCE0422}">
      <dgm:prSet/>
      <dgm:spPr/>
      <dgm:t>
        <a:bodyPr/>
        <a:lstStyle/>
        <a:p>
          <a:r>
            <a:rPr lang="en-US" dirty="0"/>
            <a:t>Post content of value</a:t>
          </a:r>
        </a:p>
      </dgm:t>
    </dgm:pt>
    <dgm:pt modelId="{5C933345-9078-45AF-BB55-700A4E36A779}" type="parTrans" cxnId="{9C1FCB49-754D-4E40-B531-0D071B561F89}">
      <dgm:prSet/>
      <dgm:spPr/>
      <dgm:t>
        <a:bodyPr/>
        <a:lstStyle/>
        <a:p>
          <a:endParaRPr lang="en-US"/>
        </a:p>
      </dgm:t>
    </dgm:pt>
    <dgm:pt modelId="{D110C1A7-A6B8-4A0D-A1DE-EBA778949A0B}" type="sibTrans" cxnId="{9C1FCB49-754D-4E40-B531-0D071B561F89}">
      <dgm:prSet/>
      <dgm:spPr/>
      <dgm:t>
        <a:bodyPr/>
        <a:lstStyle/>
        <a:p>
          <a:endParaRPr lang="en-US"/>
        </a:p>
      </dgm:t>
    </dgm:pt>
    <dgm:pt modelId="{F421F73E-BBEA-4F51-A426-0BBC14C7F475}">
      <dgm:prSet/>
      <dgm:spPr/>
      <dgm:t>
        <a:bodyPr/>
        <a:lstStyle/>
        <a:p>
          <a:r>
            <a:rPr lang="en-US" dirty="0"/>
            <a:t>Grow your network</a:t>
          </a:r>
        </a:p>
      </dgm:t>
    </dgm:pt>
    <dgm:pt modelId="{1DFFF3C6-C53F-4EC2-A4F6-70568E403A68}" type="parTrans" cxnId="{B8F02713-B507-45D6-9380-26427A9D50B7}">
      <dgm:prSet/>
      <dgm:spPr/>
      <dgm:t>
        <a:bodyPr/>
        <a:lstStyle/>
        <a:p>
          <a:endParaRPr lang="en-US"/>
        </a:p>
      </dgm:t>
    </dgm:pt>
    <dgm:pt modelId="{D13E8A8B-D105-483C-9583-A1E30B1A0745}" type="sibTrans" cxnId="{B8F02713-B507-45D6-9380-26427A9D50B7}">
      <dgm:prSet/>
      <dgm:spPr/>
      <dgm:t>
        <a:bodyPr/>
        <a:lstStyle/>
        <a:p>
          <a:endParaRPr lang="en-US"/>
        </a:p>
      </dgm:t>
    </dgm:pt>
    <dgm:pt modelId="{764BF85F-3C3A-4E64-B155-274DCBD1FDB3}">
      <dgm:prSet/>
      <dgm:spPr/>
      <dgm:t>
        <a:bodyPr/>
        <a:lstStyle/>
        <a:p>
          <a:r>
            <a:rPr lang="en-US" dirty="0"/>
            <a:t>Try Video Email Messaging</a:t>
          </a:r>
        </a:p>
      </dgm:t>
    </dgm:pt>
    <dgm:pt modelId="{47B8DD47-FDA6-46A7-88D9-B1A3763D6621}" type="parTrans" cxnId="{08DF9F93-68DB-4D84-A9B4-9F02E37B0431}">
      <dgm:prSet/>
      <dgm:spPr/>
      <dgm:t>
        <a:bodyPr/>
        <a:lstStyle/>
        <a:p>
          <a:endParaRPr lang="en-US"/>
        </a:p>
      </dgm:t>
    </dgm:pt>
    <dgm:pt modelId="{0D2C0C74-7916-4A49-AAE2-C50C81E78107}" type="sibTrans" cxnId="{08DF9F93-68DB-4D84-A9B4-9F02E37B0431}">
      <dgm:prSet/>
      <dgm:spPr/>
      <dgm:t>
        <a:bodyPr/>
        <a:lstStyle/>
        <a:p>
          <a:endParaRPr lang="en-US"/>
        </a:p>
      </dgm:t>
    </dgm:pt>
    <dgm:pt modelId="{4CD2DAEB-7182-4126-976D-6B2F7DCFB1CC}">
      <dgm:prSet/>
      <dgm:spPr/>
      <dgm:t>
        <a:bodyPr/>
        <a:lstStyle/>
        <a:p>
          <a:endParaRPr lang="en-US" dirty="0"/>
        </a:p>
      </dgm:t>
    </dgm:pt>
    <dgm:pt modelId="{B0A9B37C-CCAB-4AEB-A2EA-8F565F4E5BC7}" type="parTrans" cxnId="{C854FE69-7D45-41E2-A4CB-6CCDC3738E94}">
      <dgm:prSet/>
      <dgm:spPr/>
      <dgm:t>
        <a:bodyPr/>
        <a:lstStyle/>
        <a:p>
          <a:endParaRPr lang="en-US"/>
        </a:p>
      </dgm:t>
    </dgm:pt>
    <dgm:pt modelId="{2D4B3961-C7AF-41FC-A61A-C408C033A423}" type="sibTrans" cxnId="{C854FE69-7D45-41E2-A4CB-6CCDC3738E94}">
      <dgm:prSet/>
      <dgm:spPr/>
      <dgm:t>
        <a:bodyPr/>
        <a:lstStyle/>
        <a:p>
          <a:endParaRPr lang="en-US"/>
        </a:p>
      </dgm:t>
    </dgm:pt>
    <dgm:pt modelId="{A1687192-24A6-41B2-897C-8202F35EE18E}" type="pres">
      <dgm:prSet presAssocID="{45D2CD4E-D4E9-483C-A2F9-D61B033ADB9C}" presName="vert0" presStyleCnt="0">
        <dgm:presLayoutVars>
          <dgm:dir/>
          <dgm:animOne val="branch"/>
          <dgm:animLvl val="lvl"/>
        </dgm:presLayoutVars>
      </dgm:prSet>
      <dgm:spPr/>
    </dgm:pt>
    <dgm:pt modelId="{C1BEFC47-585E-4353-AE79-6A5DEAEDB2A9}" type="pres">
      <dgm:prSet presAssocID="{87010731-494C-46D9-BC0C-D28D96B0AE33}" presName="thickLine" presStyleLbl="alignNode1" presStyleIdx="0" presStyleCnt="7"/>
      <dgm:spPr/>
    </dgm:pt>
    <dgm:pt modelId="{698EEBD9-2664-4958-B65D-A7F24C79CD2F}" type="pres">
      <dgm:prSet presAssocID="{87010731-494C-46D9-BC0C-D28D96B0AE33}" presName="horz1" presStyleCnt="0"/>
      <dgm:spPr/>
    </dgm:pt>
    <dgm:pt modelId="{91CEBB86-E1BF-4DCD-9F69-35F7B0B115C6}" type="pres">
      <dgm:prSet presAssocID="{87010731-494C-46D9-BC0C-D28D96B0AE33}" presName="tx1" presStyleLbl="revTx" presStyleIdx="0" presStyleCnt="7"/>
      <dgm:spPr/>
    </dgm:pt>
    <dgm:pt modelId="{AD912EBF-4F1E-4AF4-8007-FAAD78BE8E61}" type="pres">
      <dgm:prSet presAssocID="{87010731-494C-46D9-BC0C-D28D96B0AE33}" presName="vert1" presStyleCnt="0"/>
      <dgm:spPr/>
    </dgm:pt>
    <dgm:pt modelId="{AF696D01-6540-4B2F-98FB-EE9ADA958D81}" type="pres">
      <dgm:prSet presAssocID="{8FD91094-6E18-4E1A-ACC8-8DEC6E97DD63}" presName="thickLine" presStyleLbl="alignNode1" presStyleIdx="1" presStyleCnt="7"/>
      <dgm:spPr/>
    </dgm:pt>
    <dgm:pt modelId="{CDCE9C04-55A3-4FAD-9052-582B77A359E7}" type="pres">
      <dgm:prSet presAssocID="{8FD91094-6E18-4E1A-ACC8-8DEC6E97DD63}" presName="horz1" presStyleCnt="0"/>
      <dgm:spPr/>
    </dgm:pt>
    <dgm:pt modelId="{09E04591-293E-449E-B565-2E8E89B30CBE}" type="pres">
      <dgm:prSet presAssocID="{8FD91094-6E18-4E1A-ACC8-8DEC6E97DD63}" presName="tx1" presStyleLbl="revTx" presStyleIdx="1" presStyleCnt="7"/>
      <dgm:spPr/>
    </dgm:pt>
    <dgm:pt modelId="{3CA581F9-2ABE-4B47-A728-DF24E512DE7C}" type="pres">
      <dgm:prSet presAssocID="{8FD91094-6E18-4E1A-ACC8-8DEC6E97DD63}" presName="vert1" presStyleCnt="0"/>
      <dgm:spPr/>
    </dgm:pt>
    <dgm:pt modelId="{8A63749D-8FF9-46E2-8A7C-E77D771E401A}" type="pres">
      <dgm:prSet presAssocID="{3042DCB6-B218-4FCF-A2C8-B0A24B690B4E}" presName="thickLine" presStyleLbl="alignNode1" presStyleIdx="2" presStyleCnt="7"/>
      <dgm:spPr/>
    </dgm:pt>
    <dgm:pt modelId="{21E65486-99C8-4E4D-AE9A-F4455AE894C3}" type="pres">
      <dgm:prSet presAssocID="{3042DCB6-B218-4FCF-A2C8-B0A24B690B4E}" presName="horz1" presStyleCnt="0"/>
      <dgm:spPr/>
    </dgm:pt>
    <dgm:pt modelId="{C364B989-0E13-434E-8871-8B6A3C094A65}" type="pres">
      <dgm:prSet presAssocID="{3042DCB6-B218-4FCF-A2C8-B0A24B690B4E}" presName="tx1" presStyleLbl="revTx" presStyleIdx="2" presStyleCnt="7"/>
      <dgm:spPr/>
    </dgm:pt>
    <dgm:pt modelId="{174F496A-6E7E-4A36-A168-A40D150761FE}" type="pres">
      <dgm:prSet presAssocID="{3042DCB6-B218-4FCF-A2C8-B0A24B690B4E}" presName="vert1" presStyleCnt="0"/>
      <dgm:spPr/>
    </dgm:pt>
    <dgm:pt modelId="{0FE76CEC-E843-4550-8C7D-0810713AE525}" type="pres">
      <dgm:prSet presAssocID="{6EED7206-7B16-45F9-889B-09FB8BCE0422}" presName="thickLine" presStyleLbl="alignNode1" presStyleIdx="3" presStyleCnt="7"/>
      <dgm:spPr/>
    </dgm:pt>
    <dgm:pt modelId="{17F259E5-A7E4-4960-B2E2-3AB9D49F3AA6}" type="pres">
      <dgm:prSet presAssocID="{6EED7206-7B16-45F9-889B-09FB8BCE0422}" presName="horz1" presStyleCnt="0"/>
      <dgm:spPr/>
    </dgm:pt>
    <dgm:pt modelId="{9603B8B9-0992-4546-8D7C-B790675E018A}" type="pres">
      <dgm:prSet presAssocID="{6EED7206-7B16-45F9-889B-09FB8BCE0422}" presName="tx1" presStyleLbl="revTx" presStyleIdx="3" presStyleCnt="7"/>
      <dgm:spPr/>
    </dgm:pt>
    <dgm:pt modelId="{A57C2EE0-B7E6-4B2A-9834-308FE7F74587}" type="pres">
      <dgm:prSet presAssocID="{6EED7206-7B16-45F9-889B-09FB8BCE0422}" presName="vert1" presStyleCnt="0"/>
      <dgm:spPr/>
    </dgm:pt>
    <dgm:pt modelId="{16A2BC29-4126-47C7-BEF7-0CA42AA73659}" type="pres">
      <dgm:prSet presAssocID="{F421F73E-BBEA-4F51-A426-0BBC14C7F475}" presName="thickLine" presStyleLbl="alignNode1" presStyleIdx="4" presStyleCnt="7"/>
      <dgm:spPr/>
    </dgm:pt>
    <dgm:pt modelId="{00D9005C-712D-4EB9-894D-D2A507274892}" type="pres">
      <dgm:prSet presAssocID="{F421F73E-BBEA-4F51-A426-0BBC14C7F475}" presName="horz1" presStyleCnt="0"/>
      <dgm:spPr/>
    </dgm:pt>
    <dgm:pt modelId="{49EB4D07-2132-48E3-9504-D9072AB187EA}" type="pres">
      <dgm:prSet presAssocID="{F421F73E-BBEA-4F51-A426-0BBC14C7F475}" presName="tx1" presStyleLbl="revTx" presStyleIdx="4" presStyleCnt="7"/>
      <dgm:spPr/>
    </dgm:pt>
    <dgm:pt modelId="{9D44182D-DF9B-42F6-B778-9311A96450C4}" type="pres">
      <dgm:prSet presAssocID="{F421F73E-BBEA-4F51-A426-0BBC14C7F475}" presName="vert1" presStyleCnt="0"/>
      <dgm:spPr/>
    </dgm:pt>
    <dgm:pt modelId="{1509298E-EB9B-483B-B8CC-0E77A47B24B4}" type="pres">
      <dgm:prSet presAssocID="{764BF85F-3C3A-4E64-B155-274DCBD1FDB3}" presName="thickLine" presStyleLbl="alignNode1" presStyleIdx="5" presStyleCnt="7"/>
      <dgm:spPr/>
    </dgm:pt>
    <dgm:pt modelId="{3A705CCD-0B5F-4BA4-981E-6064F517F4F7}" type="pres">
      <dgm:prSet presAssocID="{764BF85F-3C3A-4E64-B155-274DCBD1FDB3}" presName="horz1" presStyleCnt="0"/>
      <dgm:spPr/>
    </dgm:pt>
    <dgm:pt modelId="{C01A2ED9-AC1F-4B34-BDE4-CA8EF0CF6667}" type="pres">
      <dgm:prSet presAssocID="{764BF85F-3C3A-4E64-B155-274DCBD1FDB3}" presName="tx1" presStyleLbl="revTx" presStyleIdx="5" presStyleCnt="7"/>
      <dgm:spPr/>
    </dgm:pt>
    <dgm:pt modelId="{619C3ECF-1511-49AE-95E9-7806E2587C05}" type="pres">
      <dgm:prSet presAssocID="{764BF85F-3C3A-4E64-B155-274DCBD1FDB3}" presName="vert1" presStyleCnt="0"/>
      <dgm:spPr/>
    </dgm:pt>
    <dgm:pt modelId="{03B67D9C-950E-421F-A094-7D8A755D847E}" type="pres">
      <dgm:prSet presAssocID="{4CD2DAEB-7182-4126-976D-6B2F7DCFB1CC}" presName="thickLine" presStyleLbl="alignNode1" presStyleIdx="6" presStyleCnt="7"/>
      <dgm:spPr/>
    </dgm:pt>
    <dgm:pt modelId="{2AAD45E3-1662-4241-9322-E5CE3DED7AD7}" type="pres">
      <dgm:prSet presAssocID="{4CD2DAEB-7182-4126-976D-6B2F7DCFB1CC}" presName="horz1" presStyleCnt="0"/>
      <dgm:spPr/>
    </dgm:pt>
    <dgm:pt modelId="{B20941FD-DB1A-47E3-A059-40C85EA3F8D1}" type="pres">
      <dgm:prSet presAssocID="{4CD2DAEB-7182-4126-976D-6B2F7DCFB1CC}" presName="tx1" presStyleLbl="revTx" presStyleIdx="6" presStyleCnt="7"/>
      <dgm:spPr/>
    </dgm:pt>
    <dgm:pt modelId="{0EBAB87F-8F11-4FFA-9EC5-928265332E69}" type="pres">
      <dgm:prSet presAssocID="{4CD2DAEB-7182-4126-976D-6B2F7DCFB1CC}" presName="vert1" presStyleCnt="0"/>
      <dgm:spPr/>
    </dgm:pt>
  </dgm:ptLst>
  <dgm:cxnLst>
    <dgm:cxn modelId="{F31F8412-F3E3-4FBB-AE1D-68C05FDF7E23}" srcId="{45D2CD4E-D4E9-483C-A2F9-D61B033ADB9C}" destId="{87010731-494C-46D9-BC0C-D28D96B0AE33}" srcOrd="0" destOrd="0" parTransId="{DCEF6D23-1DE5-411A-B63D-2987D3B27016}" sibTransId="{CFAD7EA0-A703-4724-B424-946EEB5CB305}"/>
    <dgm:cxn modelId="{B8F02713-B507-45D6-9380-26427A9D50B7}" srcId="{45D2CD4E-D4E9-483C-A2F9-D61B033ADB9C}" destId="{F421F73E-BBEA-4F51-A426-0BBC14C7F475}" srcOrd="4" destOrd="0" parTransId="{1DFFF3C6-C53F-4EC2-A4F6-70568E403A68}" sibTransId="{D13E8A8B-D105-483C-9583-A1E30B1A0745}"/>
    <dgm:cxn modelId="{17486022-90CE-4597-8248-DEA3DBAADDE9}" type="presOf" srcId="{6EED7206-7B16-45F9-889B-09FB8BCE0422}" destId="{9603B8B9-0992-4546-8D7C-B790675E018A}" srcOrd="0" destOrd="0" presId="urn:microsoft.com/office/officeart/2008/layout/LinedList"/>
    <dgm:cxn modelId="{DBAFEA5C-66C4-4562-BD1C-81DF49D3D246}" type="presOf" srcId="{87010731-494C-46D9-BC0C-D28D96B0AE33}" destId="{91CEBB86-E1BF-4DCD-9F69-35F7B0B115C6}" srcOrd="0" destOrd="0" presId="urn:microsoft.com/office/officeart/2008/layout/LinedList"/>
    <dgm:cxn modelId="{79EF3464-B1CA-4D08-9DD0-27DBEBC31551}" type="presOf" srcId="{45D2CD4E-D4E9-483C-A2F9-D61B033ADB9C}" destId="{A1687192-24A6-41B2-897C-8202F35EE18E}" srcOrd="0" destOrd="0" presId="urn:microsoft.com/office/officeart/2008/layout/LinedList"/>
    <dgm:cxn modelId="{9C1FCB49-754D-4E40-B531-0D071B561F89}" srcId="{45D2CD4E-D4E9-483C-A2F9-D61B033ADB9C}" destId="{6EED7206-7B16-45F9-889B-09FB8BCE0422}" srcOrd="3" destOrd="0" parTransId="{5C933345-9078-45AF-BB55-700A4E36A779}" sibTransId="{D110C1A7-A6B8-4A0D-A1DE-EBA778949A0B}"/>
    <dgm:cxn modelId="{C854FE69-7D45-41E2-A4CB-6CCDC3738E94}" srcId="{45D2CD4E-D4E9-483C-A2F9-D61B033ADB9C}" destId="{4CD2DAEB-7182-4126-976D-6B2F7DCFB1CC}" srcOrd="6" destOrd="0" parTransId="{B0A9B37C-CCAB-4AEB-A2EA-8F565F4E5BC7}" sibTransId="{2D4B3961-C7AF-41FC-A61A-C408C033A423}"/>
    <dgm:cxn modelId="{7DAA354B-8AEF-441E-905D-D2F869AE701F}" type="presOf" srcId="{764BF85F-3C3A-4E64-B155-274DCBD1FDB3}" destId="{C01A2ED9-AC1F-4B34-BDE4-CA8EF0CF6667}" srcOrd="0" destOrd="0" presId="urn:microsoft.com/office/officeart/2008/layout/LinedList"/>
    <dgm:cxn modelId="{1B582A51-BA85-456B-A73D-E6783CA90ABD}" type="presOf" srcId="{4CD2DAEB-7182-4126-976D-6B2F7DCFB1CC}" destId="{B20941FD-DB1A-47E3-A059-40C85EA3F8D1}" srcOrd="0" destOrd="0" presId="urn:microsoft.com/office/officeart/2008/layout/LinedList"/>
    <dgm:cxn modelId="{08DF9F93-68DB-4D84-A9B4-9F02E37B0431}" srcId="{45D2CD4E-D4E9-483C-A2F9-D61B033ADB9C}" destId="{764BF85F-3C3A-4E64-B155-274DCBD1FDB3}" srcOrd="5" destOrd="0" parTransId="{47B8DD47-FDA6-46A7-88D9-B1A3763D6621}" sibTransId="{0D2C0C74-7916-4A49-AAE2-C50C81E78107}"/>
    <dgm:cxn modelId="{2C6071B3-2FFA-41BA-B245-59325D30B312}" type="presOf" srcId="{3042DCB6-B218-4FCF-A2C8-B0A24B690B4E}" destId="{C364B989-0E13-434E-8871-8B6A3C094A65}" srcOrd="0" destOrd="0" presId="urn:microsoft.com/office/officeart/2008/layout/LinedList"/>
    <dgm:cxn modelId="{FF8BF4C1-D640-4D0C-80D1-23FADB3FC20C}" srcId="{45D2CD4E-D4E9-483C-A2F9-D61B033ADB9C}" destId="{3042DCB6-B218-4FCF-A2C8-B0A24B690B4E}" srcOrd="2" destOrd="0" parTransId="{FF1FB320-0ABB-4E0C-A9BD-7D9FBBE2CD34}" sibTransId="{7C8504BA-7C9E-4EB8-9204-CA89AF0CD9E3}"/>
    <dgm:cxn modelId="{167613D2-39DF-4BBA-ADD8-D05BC5736A8D}" srcId="{45D2CD4E-D4E9-483C-A2F9-D61B033ADB9C}" destId="{8FD91094-6E18-4E1A-ACC8-8DEC6E97DD63}" srcOrd="1" destOrd="0" parTransId="{33C0C3B0-D48D-4F69-8760-F6CE28E1494C}" sibTransId="{8629F043-28CA-4A0E-9EFE-AD5D598758A2}"/>
    <dgm:cxn modelId="{F09780EF-A11A-475B-9340-0928D10835C8}" type="presOf" srcId="{F421F73E-BBEA-4F51-A426-0BBC14C7F475}" destId="{49EB4D07-2132-48E3-9504-D9072AB187EA}" srcOrd="0" destOrd="0" presId="urn:microsoft.com/office/officeart/2008/layout/LinedList"/>
    <dgm:cxn modelId="{4302EFF6-3272-4F0A-90F4-89AFA5A3BBF7}" type="presOf" srcId="{8FD91094-6E18-4E1A-ACC8-8DEC6E97DD63}" destId="{09E04591-293E-449E-B565-2E8E89B30CBE}" srcOrd="0" destOrd="0" presId="urn:microsoft.com/office/officeart/2008/layout/LinedList"/>
    <dgm:cxn modelId="{5A243E6F-0351-45CD-818E-10202F2B21AD}" type="presParOf" srcId="{A1687192-24A6-41B2-897C-8202F35EE18E}" destId="{C1BEFC47-585E-4353-AE79-6A5DEAEDB2A9}" srcOrd="0" destOrd="0" presId="urn:microsoft.com/office/officeart/2008/layout/LinedList"/>
    <dgm:cxn modelId="{78F7AC46-5273-4375-8131-DE601846BAD6}" type="presParOf" srcId="{A1687192-24A6-41B2-897C-8202F35EE18E}" destId="{698EEBD9-2664-4958-B65D-A7F24C79CD2F}" srcOrd="1" destOrd="0" presId="urn:microsoft.com/office/officeart/2008/layout/LinedList"/>
    <dgm:cxn modelId="{41415E50-2598-4162-86FE-B279CB8F2995}" type="presParOf" srcId="{698EEBD9-2664-4958-B65D-A7F24C79CD2F}" destId="{91CEBB86-E1BF-4DCD-9F69-35F7B0B115C6}" srcOrd="0" destOrd="0" presId="urn:microsoft.com/office/officeart/2008/layout/LinedList"/>
    <dgm:cxn modelId="{9EFA2D41-5199-4607-90D9-5A43928409C1}" type="presParOf" srcId="{698EEBD9-2664-4958-B65D-A7F24C79CD2F}" destId="{AD912EBF-4F1E-4AF4-8007-FAAD78BE8E61}" srcOrd="1" destOrd="0" presId="urn:microsoft.com/office/officeart/2008/layout/LinedList"/>
    <dgm:cxn modelId="{CA33A6E1-A2D6-42DC-8094-9F55F00278A6}" type="presParOf" srcId="{A1687192-24A6-41B2-897C-8202F35EE18E}" destId="{AF696D01-6540-4B2F-98FB-EE9ADA958D81}" srcOrd="2" destOrd="0" presId="urn:microsoft.com/office/officeart/2008/layout/LinedList"/>
    <dgm:cxn modelId="{568C0622-62FC-4B44-B413-763AB6C9FC66}" type="presParOf" srcId="{A1687192-24A6-41B2-897C-8202F35EE18E}" destId="{CDCE9C04-55A3-4FAD-9052-582B77A359E7}" srcOrd="3" destOrd="0" presId="urn:microsoft.com/office/officeart/2008/layout/LinedList"/>
    <dgm:cxn modelId="{735CADC7-05AB-4018-82D1-AB2BD5F9B38D}" type="presParOf" srcId="{CDCE9C04-55A3-4FAD-9052-582B77A359E7}" destId="{09E04591-293E-449E-B565-2E8E89B30CBE}" srcOrd="0" destOrd="0" presId="urn:microsoft.com/office/officeart/2008/layout/LinedList"/>
    <dgm:cxn modelId="{B420A707-6070-4D61-9344-74FCE8A33BA4}" type="presParOf" srcId="{CDCE9C04-55A3-4FAD-9052-582B77A359E7}" destId="{3CA581F9-2ABE-4B47-A728-DF24E512DE7C}" srcOrd="1" destOrd="0" presId="urn:microsoft.com/office/officeart/2008/layout/LinedList"/>
    <dgm:cxn modelId="{F18BCCBA-A8DF-459D-AF57-68EC6A0642C6}" type="presParOf" srcId="{A1687192-24A6-41B2-897C-8202F35EE18E}" destId="{8A63749D-8FF9-46E2-8A7C-E77D771E401A}" srcOrd="4" destOrd="0" presId="urn:microsoft.com/office/officeart/2008/layout/LinedList"/>
    <dgm:cxn modelId="{4B08F822-113E-4A79-9E45-4CEFD751BF71}" type="presParOf" srcId="{A1687192-24A6-41B2-897C-8202F35EE18E}" destId="{21E65486-99C8-4E4D-AE9A-F4455AE894C3}" srcOrd="5" destOrd="0" presId="urn:microsoft.com/office/officeart/2008/layout/LinedList"/>
    <dgm:cxn modelId="{3970634B-D899-4D16-8438-9E1792A4F6E6}" type="presParOf" srcId="{21E65486-99C8-4E4D-AE9A-F4455AE894C3}" destId="{C364B989-0E13-434E-8871-8B6A3C094A65}" srcOrd="0" destOrd="0" presId="urn:microsoft.com/office/officeart/2008/layout/LinedList"/>
    <dgm:cxn modelId="{8B245474-8F27-457E-A182-954B8D7572A6}" type="presParOf" srcId="{21E65486-99C8-4E4D-AE9A-F4455AE894C3}" destId="{174F496A-6E7E-4A36-A168-A40D150761FE}" srcOrd="1" destOrd="0" presId="urn:microsoft.com/office/officeart/2008/layout/LinedList"/>
    <dgm:cxn modelId="{A4C5CB05-ABBA-4DF0-A0EA-89E02CEED3A9}" type="presParOf" srcId="{A1687192-24A6-41B2-897C-8202F35EE18E}" destId="{0FE76CEC-E843-4550-8C7D-0810713AE525}" srcOrd="6" destOrd="0" presId="urn:microsoft.com/office/officeart/2008/layout/LinedList"/>
    <dgm:cxn modelId="{AEB680E3-59B9-4E3A-8CEA-462A8881EA72}" type="presParOf" srcId="{A1687192-24A6-41B2-897C-8202F35EE18E}" destId="{17F259E5-A7E4-4960-B2E2-3AB9D49F3AA6}" srcOrd="7" destOrd="0" presId="urn:microsoft.com/office/officeart/2008/layout/LinedList"/>
    <dgm:cxn modelId="{9BF0E030-0FED-4C22-9231-58053B5F569F}" type="presParOf" srcId="{17F259E5-A7E4-4960-B2E2-3AB9D49F3AA6}" destId="{9603B8B9-0992-4546-8D7C-B790675E018A}" srcOrd="0" destOrd="0" presId="urn:microsoft.com/office/officeart/2008/layout/LinedList"/>
    <dgm:cxn modelId="{A51B7C70-84C8-430A-8783-6A2E063AD417}" type="presParOf" srcId="{17F259E5-A7E4-4960-B2E2-3AB9D49F3AA6}" destId="{A57C2EE0-B7E6-4B2A-9834-308FE7F74587}" srcOrd="1" destOrd="0" presId="urn:microsoft.com/office/officeart/2008/layout/LinedList"/>
    <dgm:cxn modelId="{B227E3D1-6B7E-4C0C-AB5C-1BDF1A6D90AD}" type="presParOf" srcId="{A1687192-24A6-41B2-897C-8202F35EE18E}" destId="{16A2BC29-4126-47C7-BEF7-0CA42AA73659}" srcOrd="8" destOrd="0" presId="urn:microsoft.com/office/officeart/2008/layout/LinedList"/>
    <dgm:cxn modelId="{276477E8-D5CE-485C-82EA-A73B72D0ED8E}" type="presParOf" srcId="{A1687192-24A6-41B2-897C-8202F35EE18E}" destId="{00D9005C-712D-4EB9-894D-D2A507274892}" srcOrd="9" destOrd="0" presId="urn:microsoft.com/office/officeart/2008/layout/LinedList"/>
    <dgm:cxn modelId="{440D761C-D4F1-4995-8A3C-E366B5883C81}" type="presParOf" srcId="{00D9005C-712D-4EB9-894D-D2A507274892}" destId="{49EB4D07-2132-48E3-9504-D9072AB187EA}" srcOrd="0" destOrd="0" presId="urn:microsoft.com/office/officeart/2008/layout/LinedList"/>
    <dgm:cxn modelId="{D3D24B14-D3A9-4D8C-AFEF-D312D84CF926}" type="presParOf" srcId="{00D9005C-712D-4EB9-894D-D2A507274892}" destId="{9D44182D-DF9B-42F6-B778-9311A96450C4}" srcOrd="1" destOrd="0" presId="urn:microsoft.com/office/officeart/2008/layout/LinedList"/>
    <dgm:cxn modelId="{E3B60234-63FC-44B6-873F-A972728D4440}" type="presParOf" srcId="{A1687192-24A6-41B2-897C-8202F35EE18E}" destId="{1509298E-EB9B-483B-B8CC-0E77A47B24B4}" srcOrd="10" destOrd="0" presId="urn:microsoft.com/office/officeart/2008/layout/LinedList"/>
    <dgm:cxn modelId="{30EDF061-4929-430A-B2FB-046CC2591797}" type="presParOf" srcId="{A1687192-24A6-41B2-897C-8202F35EE18E}" destId="{3A705CCD-0B5F-4BA4-981E-6064F517F4F7}" srcOrd="11" destOrd="0" presId="urn:microsoft.com/office/officeart/2008/layout/LinedList"/>
    <dgm:cxn modelId="{74942A32-CF06-40FB-92B1-7E76CDFEB994}" type="presParOf" srcId="{3A705CCD-0B5F-4BA4-981E-6064F517F4F7}" destId="{C01A2ED9-AC1F-4B34-BDE4-CA8EF0CF6667}" srcOrd="0" destOrd="0" presId="urn:microsoft.com/office/officeart/2008/layout/LinedList"/>
    <dgm:cxn modelId="{5BBB4C03-9427-4B61-86E5-55287CEEB86B}" type="presParOf" srcId="{3A705CCD-0B5F-4BA4-981E-6064F517F4F7}" destId="{619C3ECF-1511-49AE-95E9-7806E2587C05}" srcOrd="1" destOrd="0" presId="urn:microsoft.com/office/officeart/2008/layout/LinedList"/>
    <dgm:cxn modelId="{683CE2E4-3F9B-4DC2-83C1-8740FED9DD6B}" type="presParOf" srcId="{A1687192-24A6-41B2-897C-8202F35EE18E}" destId="{03B67D9C-950E-421F-A094-7D8A755D847E}" srcOrd="12" destOrd="0" presId="urn:microsoft.com/office/officeart/2008/layout/LinedList"/>
    <dgm:cxn modelId="{59614235-C608-4482-9645-BA77D246F175}" type="presParOf" srcId="{A1687192-24A6-41B2-897C-8202F35EE18E}" destId="{2AAD45E3-1662-4241-9322-E5CE3DED7AD7}" srcOrd="13" destOrd="0" presId="urn:microsoft.com/office/officeart/2008/layout/LinedList"/>
    <dgm:cxn modelId="{24D8EED9-CB33-4464-9B7F-05EF49671C1B}" type="presParOf" srcId="{2AAD45E3-1662-4241-9322-E5CE3DED7AD7}" destId="{B20941FD-DB1A-47E3-A059-40C85EA3F8D1}" srcOrd="0" destOrd="0" presId="urn:microsoft.com/office/officeart/2008/layout/LinedList"/>
    <dgm:cxn modelId="{EAC55079-C850-4936-BF5B-BA21C99321A3}" type="presParOf" srcId="{2AAD45E3-1662-4241-9322-E5CE3DED7AD7}" destId="{0EBAB87F-8F11-4FFA-9EC5-928265332E69}"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8070B6-DD72-4CD8-9539-3E1DA1DB7189}"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CC95CDB9-AAC0-4F66-B21D-067C1FBCE24A}">
      <dgm:prSet phldrT="[Text]"/>
      <dgm:spPr/>
      <dgm:t>
        <a:bodyPr/>
        <a:lstStyle/>
        <a:p>
          <a:r>
            <a:rPr lang="en-US" dirty="0">
              <a:solidFill>
                <a:schemeClr val="bg1"/>
              </a:solidFill>
            </a:rPr>
            <a:t>Here</a:t>
          </a:r>
        </a:p>
        <a:p>
          <a:endParaRPr lang="en-US" dirty="0"/>
        </a:p>
        <a:p>
          <a:endParaRPr lang="en-US" dirty="0"/>
        </a:p>
      </dgm:t>
    </dgm:pt>
    <dgm:pt modelId="{B7F9A46D-4A5C-462B-BC11-143FC9B650BE}" type="parTrans" cxnId="{471CFF12-EFFC-4795-9ABA-06A2CD8B163F}">
      <dgm:prSet/>
      <dgm:spPr/>
      <dgm:t>
        <a:bodyPr/>
        <a:lstStyle/>
        <a:p>
          <a:endParaRPr lang="en-US"/>
        </a:p>
      </dgm:t>
    </dgm:pt>
    <dgm:pt modelId="{9CCF1DC6-31B1-4BB2-B0E7-1FF7917AB6AD}" type="sibTrans" cxnId="{471CFF12-EFFC-4795-9ABA-06A2CD8B163F}">
      <dgm:prSet/>
      <dgm:spPr/>
      <dgm:t>
        <a:bodyPr/>
        <a:lstStyle/>
        <a:p>
          <a:endParaRPr lang="en-US"/>
        </a:p>
      </dgm:t>
    </dgm:pt>
    <dgm:pt modelId="{91DA6664-1DC8-48DF-9FE0-C84090BE75EC}">
      <dgm:prSet phldrT="[Text]"/>
      <dgm:spPr/>
      <dgm:t>
        <a:bodyPr/>
        <a:lstStyle/>
        <a:p>
          <a:endParaRPr lang="en-US" dirty="0"/>
        </a:p>
        <a:p>
          <a:endParaRPr lang="en-US" dirty="0"/>
        </a:p>
        <a:p>
          <a:r>
            <a:rPr lang="en-US" dirty="0">
              <a:solidFill>
                <a:schemeClr val="bg1"/>
              </a:solidFill>
            </a:rPr>
            <a:t>Every Freaking Where</a:t>
          </a:r>
        </a:p>
      </dgm:t>
    </dgm:pt>
    <dgm:pt modelId="{7C321055-46B5-4E74-B97F-4B49D3AB6654}" type="parTrans" cxnId="{F67EC9A3-9223-4643-BA0F-8A5A0D77FFE9}">
      <dgm:prSet/>
      <dgm:spPr/>
      <dgm:t>
        <a:bodyPr/>
        <a:lstStyle/>
        <a:p>
          <a:endParaRPr lang="en-US"/>
        </a:p>
      </dgm:t>
    </dgm:pt>
    <dgm:pt modelId="{A6E1251F-93EF-4E51-A831-89DC8004781A}" type="sibTrans" cxnId="{F67EC9A3-9223-4643-BA0F-8A5A0D77FFE9}">
      <dgm:prSet/>
      <dgm:spPr/>
      <dgm:t>
        <a:bodyPr/>
        <a:lstStyle/>
        <a:p>
          <a:endParaRPr lang="en-US"/>
        </a:p>
      </dgm:t>
    </dgm:pt>
    <dgm:pt modelId="{EC4B30C7-D8BC-4866-8D98-8473211D2D09}">
      <dgm:prSet phldrT="[Text]"/>
      <dgm:spPr/>
      <dgm:t>
        <a:bodyPr/>
        <a:lstStyle/>
        <a:p>
          <a:r>
            <a:rPr lang="en-US" dirty="0">
              <a:solidFill>
                <a:schemeClr val="bg1"/>
              </a:solidFill>
            </a:rPr>
            <a:t>There</a:t>
          </a:r>
        </a:p>
        <a:p>
          <a:endParaRPr lang="en-US" dirty="0"/>
        </a:p>
      </dgm:t>
    </dgm:pt>
    <dgm:pt modelId="{90A67367-0E0E-49BC-90B6-8AE8809DEF0D}" type="parTrans" cxnId="{5B630102-0F09-4327-9C73-E86B3C5E8D65}">
      <dgm:prSet/>
      <dgm:spPr/>
      <dgm:t>
        <a:bodyPr/>
        <a:lstStyle/>
        <a:p>
          <a:endParaRPr lang="en-US"/>
        </a:p>
      </dgm:t>
    </dgm:pt>
    <dgm:pt modelId="{BB46CEDC-72CC-44BB-BC63-25C0AE4DE23A}" type="sibTrans" cxnId="{5B630102-0F09-4327-9C73-E86B3C5E8D65}">
      <dgm:prSet/>
      <dgm:spPr/>
      <dgm:t>
        <a:bodyPr/>
        <a:lstStyle/>
        <a:p>
          <a:endParaRPr lang="en-US"/>
        </a:p>
      </dgm:t>
    </dgm:pt>
    <dgm:pt modelId="{3CBD281D-1BB2-4FF2-B939-650859C01BE6}" type="pres">
      <dgm:prSet presAssocID="{818070B6-DD72-4CD8-9539-3E1DA1DB7189}" presName="Name0" presStyleCnt="0">
        <dgm:presLayoutVars>
          <dgm:chMax val="7"/>
          <dgm:dir/>
          <dgm:resizeHandles val="exact"/>
        </dgm:presLayoutVars>
      </dgm:prSet>
      <dgm:spPr/>
    </dgm:pt>
    <dgm:pt modelId="{6059C939-1770-499F-82D1-4EDB574241B0}" type="pres">
      <dgm:prSet presAssocID="{818070B6-DD72-4CD8-9539-3E1DA1DB7189}" presName="ellipse1" presStyleLbl="vennNode1" presStyleIdx="0" presStyleCnt="3" custLinFactNeighborX="35575" custLinFactNeighborY="10094">
        <dgm:presLayoutVars>
          <dgm:bulletEnabled val="1"/>
        </dgm:presLayoutVars>
      </dgm:prSet>
      <dgm:spPr/>
    </dgm:pt>
    <dgm:pt modelId="{91A0AD6F-EFB9-4630-98AD-B7532442D5A4}" type="pres">
      <dgm:prSet presAssocID="{818070B6-DD72-4CD8-9539-3E1DA1DB7189}" presName="ellipse2" presStyleLbl="vennNode1" presStyleIdx="1" presStyleCnt="3" custLinFactNeighborX="29618" custLinFactNeighborY="-7280">
        <dgm:presLayoutVars>
          <dgm:bulletEnabled val="1"/>
        </dgm:presLayoutVars>
      </dgm:prSet>
      <dgm:spPr/>
    </dgm:pt>
    <dgm:pt modelId="{7727EF84-7F98-485B-81B3-A86B326A0D78}" type="pres">
      <dgm:prSet presAssocID="{818070B6-DD72-4CD8-9539-3E1DA1DB7189}" presName="ellipse3" presStyleLbl="vennNode1" presStyleIdx="2" presStyleCnt="3" custLinFactNeighborX="11830" custLinFactNeighborY="9101">
        <dgm:presLayoutVars>
          <dgm:bulletEnabled val="1"/>
        </dgm:presLayoutVars>
      </dgm:prSet>
      <dgm:spPr/>
    </dgm:pt>
  </dgm:ptLst>
  <dgm:cxnLst>
    <dgm:cxn modelId="{5B630102-0F09-4327-9C73-E86B3C5E8D65}" srcId="{818070B6-DD72-4CD8-9539-3E1DA1DB7189}" destId="{EC4B30C7-D8BC-4866-8D98-8473211D2D09}" srcOrd="2" destOrd="0" parTransId="{90A67367-0E0E-49BC-90B6-8AE8809DEF0D}" sibTransId="{BB46CEDC-72CC-44BB-BC63-25C0AE4DE23A}"/>
    <dgm:cxn modelId="{471CFF12-EFFC-4795-9ABA-06A2CD8B163F}" srcId="{818070B6-DD72-4CD8-9539-3E1DA1DB7189}" destId="{CC95CDB9-AAC0-4F66-B21D-067C1FBCE24A}" srcOrd="0" destOrd="0" parTransId="{B7F9A46D-4A5C-462B-BC11-143FC9B650BE}" sibTransId="{9CCF1DC6-31B1-4BB2-B0E7-1FF7917AB6AD}"/>
    <dgm:cxn modelId="{46E8BD1B-4EF9-4E08-8288-CC38A37E2CEC}" type="presOf" srcId="{91DA6664-1DC8-48DF-9FE0-C84090BE75EC}" destId="{91A0AD6F-EFB9-4630-98AD-B7532442D5A4}" srcOrd="0" destOrd="0" presId="urn:microsoft.com/office/officeart/2005/8/layout/rings+Icon"/>
    <dgm:cxn modelId="{282EE143-98C5-474F-A1E6-989FCC6E7DE9}" type="presOf" srcId="{CC95CDB9-AAC0-4F66-B21D-067C1FBCE24A}" destId="{6059C939-1770-499F-82D1-4EDB574241B0}" srcOrd="0" destOrd="0" presId="urn:microsoft.com/office/officeart/2005/8/layout/rings+Icon"/>
    <dgm:cxn modelId="{4259E458-9583-4633-A06E-5A70336AA786}" type="presOf" srcId="{EC4B30C7-D8BC-4866-8D98-8473211D2D09}" destId="{7727EF84-7F98-485B-81B3-A86B326A0D78}" srcOrd="0" destOrd="0" presId="urn:microsoft.com/office/officeart/2005/8/layout/rings+Icon"/>
    <dgm:cxn modelId="{F67EC9A3-9223-4643-BA0F-8A5A0D77FFE9}" srcId="{818070B6-DD72-4CD8-9539-3E1DA1DB7189}" destId="{91DA6664-1DC8-48DF-9FE0-C84090BE75EC}" srcOrd="1" destOrd="0" parTransId="{7C321055-46B5-4E74-B97F-4B49D3AB6654}" sibTransId="{A6E1251F-93EF-4E51-A831-89DC8004781A}"/>
    <dgm:cxn modelId="{80CDD4EF-19BD-4E69-B70E-F32D847F0BED}" type="presOf" srcId="{818070B6-DD72-4CD8-9539-3E1DA1DB7189}" destId="{3CBD281D-1BB2-4FF2-B939-650859C01BE6}" srcOrd="0" destOrd="0" presId="urn:microsoft.com/office/officeart/2005/8/layout/rings+Icon"/>
    <dgm:cxn modelId="{E1917706-AE18-4838-AB05-E5C36A45AE15}" type="presParOf" srcId="{3CBD281D-1BB2-4FF2-B939-650859C01BE6}" destId="{6059C939-1770-499F-82D1-4EDB574241B0}" srcOrd="0" destOrd="0" presId="urn:microsoft.com/office/officeart/2005/8/layout/rings+Icon"/>
    <dgm:cxn modelId="{C8085861-48AE-473A-80DF-F436EA377449}" type="presParOf" srcId="{3CBD281D-1BB2-4FF2-B939-650859C01BE6}" destId="{91A0AD6F-EFB9-4630-98AD-B7532442D5A4}" srcOrd="1" destOrd="0" presId="urn:microsoft.com/office/officeart/2005/8/layout/rings+Icon"/>
    <dgm:cxn modelId="{F7245287-4BF8-44C0-AD31-BDBBB59F7755}" type="presParOf" srcId="{3CBD281D-1BB2-4FF2-B939-650859C01BE6}" destId="{7727EF84-7F98-485B-81B3-A86B326A0D78}" srcOrd="2" destOrd="0" presId="urn:microsoft.com/office/officeart/2005/8/layout/rings+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15A8C6-2275-49B4-BE14-E5AB1F8F5C55}"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E0EFA2EA-B351-489D-916E-6336A1B2F43C}">
      <dgm:prSet/>
      <dgm:spPr/>
      <dgm:t>
        <a:bodyPr/>
        <a:lstStyle/>
        <a:p>
          <a:r>
            <a:rPr lang="en-US" dirty="0"/>
            <a:t>Photos That Support Your Brand</a:t>
          </a:r>
        </a:p>
      </dgm:t>
    </dgm:pt>
    <dgm:pt modelId="{7CE40B29-8BB7-4B8E-9006-297BB144264C}" type="parTrans" cxnId="{A53CC874-8166-4875-B304-448C0BBBE781}">
      <dgm:prSet/>
      <dgm:spPr/>
      <dgm:t>
        <a:bodyPr/>
        <a:lstStyle/>
        <a:p>
          <a:endParaRPr lang="en-US"/>
        </a:p>
      </dgm:t>
    </dgm:pt>
    <dgm:pt modelId="{8AC1C3C4-A4E6-429A-A4D1-87DECB96B361}" type="sibTrans" cxnId="{A53CC874-8166-4875-B304-448C0BBBE781}">
      <dgm:prSet/>
      <dgm:spPr/>
      <dgm:t>
        <a:bodyPr/>
        <a:lstStyle/>
        <a:p>
          <a:endParaRPr lang="en-US"/>
        </a:p>
      </dgm:t>
    </dgm:pt>
    <dgm:pt modelId="{5F1E435F-FDB6-4034-AB29-3F9C564C9360}">
      <dgm:prSet/>
      <dgm:spPr/>
      <dgm:t>
        <a:bodyPr/>
        <a:lstStyle/>
        <a:p>
          <a:r>
            <a:rPr lang="en-US" dirty="0"/>
            <a:t>Professional Headshot</a:t>
          </a:r>
        </a:p>
      </dgm:t>
    </dgm:pt>
    <dgm:pt modelId="{9F7142F9-65D8-4A02-A2D7-D10105D98F5D}" type="parTrans" cxnId="{6ACA3445-B904-40DF-8E82-7CE48831D0DF}">
      <dgm:prSet/>
      <dgm:spPr/>
      <dgm:t>
        <a:bodyPr/>
        <a:lstStyle/>
        <a:p>
          <a:endParaRPr lang="en-US"/>
        </a:p>
      </dgm:t>
    </dgm:pt>
    <dgm:pt modelId="{791AC27A-97C8-4AAF-8E5C-9958B0665582}" type="sibTrans" cxnId="{6ACA3445-B904-40DF-8E82-7CE48831D0DF}">
      <dgm:prSet/>
      <dgm:spPr/>
      <dgm:t>
        <a:bodyPr/>
        <a:lstStyle/>
        <a:p>
          <a:endParaRPr lang="en-US"/>
        </a:p>
      </dgm:t>
    </dgm:pt>
    <dgm:pt modelId="{1E8D7408-2EDD-4CF5-B355-B3C07CF915FF}">
      <dgm:prSet/>
      <dgm:spPr/>
      <dgm:t>
        <a:bodyPr/>
        <a:lstStyle/>
        <a:p>
          <a:r>
            <a:rPr lang="en-US" dirty="0"/>
            <a:t>A background photo or text that conveys how you can help</a:t>
          </a:r>
        </a:p>
      </dgm:t>
    </dgm:pt>
    <dgm:pt modelId="{A30DD915-5DE6-4E7A-A9D0-BA9008A65387}" type="parTrans" cxnId="{263A9EEA-0EA0-485A-8605-EBD703BCD036}">
      <dgm:prSet/>
      <dgm:spPr/>
      <dgm:t>
        <a:bodyPr/>
        <a:lstStyle/>
        <a:p>
          <a:endParaRPr lang="en-US"/>
        </a:p>
      </dgm:t>
    </dgm:pt>
    <dgm:pt modelId="{7C511DC1-B23A-48B1-BBD0-B2E858710460}" type="sibTrans" cxnId="{263A9EEA-0EA0-485A-8605-EBD703BCD036}">
      <dgm:prSet/>
      <dgm:spPr/>
      <dgm:t>
        <a:bodyPr/>
        <a:lstStyle/>
        <a:p>
          <a:endParaRPr lang="en-US"/>
        </a:p>
      </dgm:t>
    </dgm:pt>
    <dgm:pt modelId="{D1B1DEBA-A27A-432C-931F-38C5394CED2A}">
      <dgm:prSet/>
      <dgm:spPr/>
      <dgm:t>
        <a:bodyPr/>
        <a:lstStyle/>
        <a:p>
          <a:r>
            <a:rPr lang="en-US" dirty="0"/>
            <a:t>Your headline</a:t>
          </a:r>
        </a:p>
      </dgm:t>
    </dgm:pt>
    <dgm:pt modelId="{3009E151-55FC-43ED-80A1-B546B26BDF1B}" type="parTrans" cxnId="{854B23F9-F1E7-4358-852E-C457F3F10270}">
      <dgm:prSet/>
      <dgm:spPr/>
      <dgm:t>
        <a:bodyPr/>
        <a:lstStyle/>
        <a:p>
          <a:endParaRPr lang="en-US"/>
        </a:p>
      </dgm:t>
    </dgm:pt>
    <dgm:pt modelId="{BB81F99E-F23E-42A8-94C6-DDA5CA7359C5}" type="sibTrans" cxnId="{854B23F9-F1E7-4358-852E-C457F3F10270}">
      <dgm:prSet/>
      <dgm:spPr/>
      <dgm:t>
        <a:bodyPr/>
        <a:lstStyle/>
        <a:p>
          <a:endParaRPr lang="en-US"/>
        </a:p>
      </dgm:t>
    </dgm:pt>
    <dgm:pt modelId="{3E9AC98E-187A-4D55-95A7-ABB5979B9B7F}">
      <dgm:prSet/>
      <dgm:spPr/>
      <dgm:t>
        <a:bodyPr/>
        <a:lstStyle/>
        <a:p>
          <a:r>
            <a:rPr lang="en-US" dirty="0"/>
            <a:t>Why they should choose YOU to work with (hint –because you can help)</a:t>
          </a:r>
        </a:p>
      </dgm:t>
    </dgm:pt>
    <dgm:pt modelId="{B7ADC2BD-8931-4D1C-A41C-0CC991FFA619}" type="parTrans" cxnId="{8444F666-796B-4E7B-8E7C-3537F900B1CC}">
      <dgm:prSet/>
      <dgm:spPr/>
      <dgm:t>
        <a:bodyPr/>
        <a:lstStyle/>
        <a:p>
          <a:endParaRPr lang="en-US"/>
        </a:p>
      </dgm:t>
    </dgm:pt>
    <dgm:pt modelId="{E316C069-9413-467E-9A8D-CD2FADC84EBB}" type="sibTrans" cxnId="{8444F666-796B-4E7B-8E7C-3537F900B1CC}">
      <dgm:prSet/>
      <dgm:spPr/>
      <dgm:t>
        <a:bodyPr/>
        <a:lstStyle/>
        <a:p>
          <a:endParaRPr lang="en-US"/>
        </a:p>
      </dgm:t>
    </dgm:pt>
    <dgm:pt modelId="{B15727BB-98D0-4BCB-AB7E-5AF67124CA4A}" type="pres">
      <dgm:prSet presAssocID="{5815A8C6-2275-49B4-BE14-E5AB1F8F5C55}" presName="linear" presStyleCnt="0">
        <dgm:presLayoutVars>
          <dgm:dir/>
          <dgm:animLvl val="lvl"/>
          <dgm:resizeHandles val="exact"/>
        </dgm:presLayoutVars>
      </dgm:prSet>
      <dgm:spPr/>
    </dgm:pt>
    <dgm:pt modelId="{D1A93812-D545-4033-BC5C-934FA9B874AF}" type="pres">
      <dgm:prSet presAssocID="{E0EFA2EA-B351-489D-916E-6336A1B2F43C}" presName="parentLin" presStyleCnt="0"/>
      <dgm:spPr/>
    </dgm:pt>
    <dgm:pt modelId="{E24BF1ED-357A-4DCF-923A-A0D552AE3399}" type="pres">
      <dgm:prSet presAssocID="{E0EFA2EA-B351-489D-916E-6336A1B2F43C}" presName="parentLeftMargin" presStyleLbl="node1" presStyleIdx="0" presStyleCnt="2"/>
      <dgm:spPr/>
    </dgm:pt>
    <dgm:pt modelId="{546FF239-DD6A-4513-A64B-FAEAF92A6C63}" type="pres">
      <dgm:prSet presAssocID="{E0EFA2EA-B351-489D-916E-6336A1B2F43C}" presName="parentText" presStyleLbl="node1" presStyleIdx="0" presStyleCnt="2">
        <dgm:presLayoutVars>
          <dgm:chMax val="0"/>
          <dgm:bulletEnabled val="1"/>
        </dgm:presLayoutVars>
      </dgm:prSet>
      <dgm:spPr/>
    </dgm:pt>
    <dgm:pt modelId="{B4E13034-2CD2-4D11-B655-068F81454965}" type="pres">
      <dgm:prSet presAssocID="{E0EFA2EA-B351-489D-916E-6336A1B2F43C}" presName="negativeSpace" presStyleCnt="0"/>
      <dgm:spPr/>
    </dgm:pt>
    <dgm:pt modelId="{F45A1A65-572D-4B85-9476-6E25ECC8393A}" type="pres">
      <dgm:prSet presAssocID="{E0EFA2EA-B351-489D-916E-6336A1B2F43C}" presName="childText" presStyleLbl="conFgAcc1" presStyleIdx="0" presStyleCnt="2">
        <dgm:presLayoutVars>
          <dgm:bulletEnabled val="1"/>
        </dgm:presLayoutVars>
      </dgm:prSet>
      <dgm:spPr/>
    </dgm:pt>
    <dgm:pt modelId="{457E48C4-63A8-4330-AAB7-443AF05A9507}" type="pres">
      <dgm:prSet presAssocID="{8AC1C3C4-A4E6-429A-A4D1-87DECB96B361}" presName="spaceBetweenRectangles" presStyleCnt="0"/>
      <dgm:spPr/>
    </dgm:pt>
    <dgm:pt modelId="{CFF8C4E7-6CD4-41CB-92D2-15D2D9FAA61C}" type="pres">
      <dgm:prSet presAssocID="{D1B1DEBA-A27A-432C-931F-38C5394CED2A}" presName="parentLin" presStyleCnt="0"/>
      <dgm:spPr/>
    </dgm:pt>
    <dgm:pt modelId="{C8B4F28B-086A-4552-BD89-FA37ED389D97}" type="pres">
      <dgm:prSet presAssocID="{D1B1DEBA-A27A-432C-931F-38C5394CED2A}" presName="parentLeftMargin" presStyleLbl="node1" presStyleIdx="0" presStyleCnt="2"/>
      <dgm:spPr/>
    </dgm:pt>
    <dgm:pt modelId="{01A3E010-EE38-487D-AE8C-1E212ED67988}" type="pres">
      <dgm:prSet presAssocID="{D1B1DEBA-A27A-432C-931F-38C5394CED2A}" presName="parentText" presStyleLbl="node1" presStyleIdx="1" presStyleCnt="2">
        <dgm:presLayoutVars>
          <dgm:chMax val="0"/>
          <dgm:bulletEnabled val="1"/>
        </dgm:presLayoutVars>
      </dgm:prSet>
      <dgm:spPr/>
    </dgm:pt>
    <dgm:pt modelId="{D270BFB7-6DE2-405F-9F86-5161ADCF880C}" type="pres">
      <dgm:prSet presAssocID="{D1B1DEBA-A27A-432C-931F-38C5394CED2A}" presName="negativeSpace" presStyleCnt="0"/>
      <dgm:spPr/>
    </dgm:pt>
    <dgm:pt modelId="{CE6E2B33-D0FA-436A-A0C4-157FF5A208F6}" type="pres">
      <dgm:prSet presAssocID="{D1B1DEBA-A27A-432C-931F-38C5394CED2A}" presName="childText" presStyleLbl="conFgAcc1" presStyleIdx="1" presStyleCnt="2">
        <dgm:presLayoutVars>
          <dgm:bulletEnabled val="1"/>
        </dgm:presLayoutVars>
      </dgm:prSet>
      <dgm:spPr/>
    </dgm:pt>
  </dgm:ptLst>
  <dgm:cxnLst>
    <dgm:cxn modelId="{7CCBE00F-BC81-4AE9-93EF-15FD575DF265}" type="presOf" srcId="{E0EFA2EA-B351-489D-916E-6336A1B2F43C}" destId="{E24BF1ED-357A-4DCF-923A-A0D552AE3399}" srcOrd="0" destOrd="0" presId="urn:microsoft.com/office/officeart/2005/8/layout/list1"/>
    <dgm:cxn modelId="{CF18525B-A6C6-40C0-A88A-F6B368563D9D}" type="presOf" srcId="{D1B1DEBA-A27A-432C-931F-38C5394CED2A}" destId="{01A3E010-EE38-487D-AE8C-1E212ED67988}" srcOrd="1" destOrd="0" presId="urn:microsoft.com/office/officeart/2005/8/layout/list1"/>
    <dgm:cxn modelId="{23B21943-A2D4-4A20-B28C-DB7FB2025D89}" type="presOf" srcId="{5815A8C6-2275-49B4-BE14-E5AB1F8F5C55}" destId="{B15727BB-98D0-4BCB-AB7E-5AF67124CA4A}" srcOrd="0" destOrd="0" presId="urn:microsoft.com/office/officeart/2005/8/layout/list1"/>
    <dgm:cxn modelId="{6ACA3445-B904-40DF-8E82-7CE48831D0DF}" srcId="{E0EFA2EA-B351-489D-916E-6336A1B2F43C}" destId="{5F1E435F-FDB6-4034-AB29-3F9C564C9360}" srcOrd="0" destOrd="0" parTransId="{9F7142F9-65D8-4A02-A2D7-D10105D98F5D}" sibTransId="{791AC27A-97C8-4AAF-8E5C-9958B0665582}"/>
    <dgm:cxn modelId="{8444F666-796B-4E7B-8E7C-3537F900B1CC}" srcId="{D1B1DEBA-A27A-432C-931F-38C5394CED2A}" destId="{3E9AC98E-187A-4D55-95A7-ABB5979B9B7F}" srcOrd="0" destOrd="0" parTransId="{B7ADC2BD-8931-4D1C-A41C-0CC991FFA619}" sibTransId="{E316C069-9413-467E-9A8D-CD2FADC84EBB}"/>
    <dgm:cxn modelId="{A53CC874-8166-4875-B304-448C0BBBE781}" srcId="{5815A8C6-2275-49B4-BE14-E5AB1F8F5C55}" destId="{E0EFA2EA-B351-489D-916E-6336A1B2F43C}" srcOrd="0" destOrd="0" parTransId="{7CE40B29-8BB7-4B8E-9006-297BB144264C}" sibTransId="{8AC1C3C4-A4E6-429A-A4D1-87DECB96B361}"/>
    <dgm:cxn modelId="{16939476-8ED8-4677-8CFA-04CE292833E4}" type="presOf" srcId="{1E8D7408-2EDD-4CF5-B355-B3C07CF915FF}" destId="{F45A1A65-572D-4B85-9476-6E25ECC8393A}" srcOrd="0" destOrd="1" presId="urn:microsoft.com/office/officeart/2005/8/layout/list1"/>
    <dgm:cxn modelId="{0245E08A-009E-49B8-8072-290D55B773A7}" type="presOf" srcId="{5F1E435F-FDB6-4034-AB29-3F9C564C9360}" destId="{F45A1A65-572D-4B85-9476-6E25ECC8393A}" srcOrd="0" destOrd="0" presId="urn:microsoft.com/office/officeart/2005/8/layout/list1"/>
    <dgm:cxn modelId="{2E88D89A-66C9-4AAD-B96A-ED974FCE5C0C}" type="presOf" srcId="{E0EFA2EA-B351-489D-916E-6336A1B2F43C}" destId="{546FF239-DD6A-4513-A64B-FAEAF92A6C63}" srcOrd="1" destOrd="0" presId="urn:microsoft.com/office/officeart/2005/8/layout/list1"/>
    <dgm:cxn modelId="{D67F96A0-F468-4F98-9CE0-7AD71DA905CB}" type="presOf" srcId="{3E9AC98E-187A-4D55-95A7-ABB5979B9B7F}" destId="{CE6E2B33-D0FA-436A-A0C4-157FF5A208F6}" srcOrd="0" destOrd="0" presId="urn:microsoft.com/office/officeart/2005/8/layout/list1"/>
    <dgm:cxn modelId="{9377D8B9-8C97-440B-B139-3C6E57E8B217}" type="presOf" srcId="{D1B1DEBA-A27A-432C-931F-38C5394CED2A}" destId="{C8B4F28B-086A-4552-BD89-FA37ED389D97}" srcOrd="0" destOrd="0" presId="urn:microsoft.com/office/officeart/2005/8/layout/list1"/>
    <dgm:cxn modelId="{263A9EEA-0EA0-485A-8605-EBD703BCD036}" srcId="{E0EFA2EA-B351-489D-916E-6336A1B2F43C}" destId="{1E8D7408-2EDD-4CF5-B355-B3C07CF915FF}" srcOrd="1" destOrd="0" parTransId="{A30DD915-5DE6-4E7A-A9D0-BA9008A65387}" sibTransId="{7C511DC1-B23A-48B1-BBD0-B2E858710460}"/>
    <dgm:cxn modelId="{854B23F9-F1E7-4358-852E-C457F3F10270}" srcId="{5815A8C6-2275-49B4-BE14-E5AB1F8F5C55}" destId="{D1B1DEBA-A27A-432C-931F-38C5394CED2A}" srcOrd="1" destOrd="0" parTransId="{3009E151-55FC-43ED-80A1-B546B26BDF1B}" sibTransId="{BB81F99E-F23E-42A8-94C6-DDA5CA7359C5}"/>
    <dgm:cxn modelId="{C9E60F33-987F-4B74-8A21-63B083CFAF5D}" type="presParOf" srcId="{B15727BB-98D0-4BCB-AB7E-5AF67124CA4A}" destId="{D1A93812-D545-4033-BC5C-934FA9B874AF}" srcOrd="0" destOrd="0" presId="urn:microsoft.com/office/officeart/2005/8/layout/list1"/>
    <dgm:cxn modelId="{EA1AAFD1-5246-4F85-8E40-D68121B7B94D}" type="presParOf" srcId="{D1A93812-D545-4033-BC5C-934FA9B874AF}" destId="{E24BF1ED-357A-4DCF-923A-A0D552AE3399}" srcOrd="0" destOrd="0" presId="urn:microsoft.com/office/officeart/2005/8/layout/list1"/>
    <dgm:cxn modelId="{3D08E920-EA45-4594-B3F1-59B70D49F206}" type="presParOf" srcId="{D1A93812-D545-4033-BC5C-934FA9B874AF}" destId="{546FF239-DD6A-4513-A64B-FAEAF92A6C63}" srcOrd="1" destOrd="0" presId="urn:microsoft.com/office/officeart/2005/8/layout/list1"/>
    <dgm:cxn modelId="{8E363DBF-AC80-4686-807A-E2CC96ED64D7}" type="presParOf" srcId="{B15727BB-98D0-4BCB-AB7E-5AF67124CA4A}" destId="{B4E13034-2CD2-4D11-B655-068F81454965}" srcOrd="1" destOrd="0" presId="urn:microsoft.com/office/officeart/2005/8/layout/list1"/>
    <dgm:cxn modelId="{8EA9BC51-462B-4364-B57C-0BCA888E357F}" type="presParOf" srcId="{B15727BB-98D0-4BCB-AB7E-5AF67124CA4A}" destId="{F45A1A65-572D-4B85-9476-6E25ECC8393A}" srcOrd="2" destOrd="0" presId="urn:microsoft.com/office/officeart/2005/8/layout/list1"/>
    <dgm:cxn modelId="{6D0D1D15-5955-478D-A2E5-4FB3199029CE}" type="presParOf" srcId="{B15727BB-98D0-4BCB-AB7E-5AF67124CA4A}" destId="{457E48C4-63A8-4330-AAB7-443AF05A9507}" srcOrd="3" destOrd="0" presId="urn:microsoft.com/office/officeart/2005/8/layout/list1"/>
    <dgm:cxn modelId="{0800AF8B-C76A-41C6-8703-B54112CC76B8}" type="presParOf" srcId="{B15727BB-98D0-4BCB-AB7E-5AF67124CA4A}" destId="{CFF8C4E7-6CD4-41CB-92D2-15D2D9FAA61C}" srcOrd="4" destOrd="0" presId="urn:microsoft.com/office/officeart/2005/8/layout/list1"/>
    <dgm:cxn modelId="{55107DA1-CCD1-40CC-87AF-ECE25D6A899E}" type="presParOf" srcId="{CFF8C4E7-6CD4-41CB-92D2-15D2D9FAA61C}" destId="{C8B4F28B-086A-4552-BD89-FA37ED389D97}" srcOrd="0" destOrd="0" presId="urn:microsoft.com/office/officeart/2005/8/layout/list1"/>
    <dgm:cxn modelId="{38546752-8965-4594-A728-0C2CEE56FDCF}" type="presParOf" srcId="{CFF8C4E7-6CD4-41CB-92D2-15D2D9FAA61C}" destId="{01A3E010-EE38-487D-AE8C-1E212ED67988}" srcOrd="1" destOrd="0" presId="urn:microsoft.com/office/officeart/2005/8/layout/list1"/>
    <dgm:cxn modelId="{2AE7C34C-A200-4F69-8C32-CFED0894516F}" type="presParOf" srcId="{B15727BB-98D0-4BCB-AB7E-5AF67124CA4A}" destId="{D270BFB7-6DE2-405F-9F86-5161ADCF880C}" srcOrd="5" destOrd="0" presId="urn:microsoft.com/office/officeart/2005/8/layout/list1"/>
    <dgm:cxn modelId="{2C49C114-4BE0-4F3E-92EA-45555580DBC7}" type="presParOf" srcId="{B15727BB-98D0-4BCB-AB7E-5AF67124CA4A}" destId="{CE6E2B33-D0FA-436A-A0C4-157FF5A208F6}"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15A8C6-2275-49B4-BE14-E5AB1F8F5C55}"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E0EFA2EA-B351-489D-916E-6336A1B2F43C}">
      <dgm:prSet/>
      <dgm:spPr/>
      <dgm:t>
        <a:bodyPr/>
        <a:lstStyle/>
        <a:p>
          <a:r>
            <a:rPr lang="en-US" dirty="0"/>
            <a:t>Begin with YOU</a:t>
          </a:r>
        </a:p>
      </dgm:t>
    </dgm:pt>
    <dgm:pt modelId="{7CE40B29-8BB7-4B8E-9006-297BB144264C}" type="parTrans" cxnId="{A53CC874-8166-4875-B304-448C0BBBE781}">
      <dgm:prSet/>
      <dgm:spPr/>
      <dgm:t>
        <a:bodyPr/>
        <a:lstStyle/>
        <a:p>
          <a:endParaRPr lang="en-US"/>
        </a:p>
      </dgm:t>
    </dgm:pt>
    <dgm:pt modelId="{8AC1C3C4-A4E6-429A-A4D1-87DECB96B361}" type="sibTrans" cxnId="{A53CC874-8166-4875-B304-448C0BBBE781}">
      <dgm:prSet/>
      <dgm:spPr/>
      <dgm:t>
        <a:bodyPr/>
        <a:lstStyle/>
        <a:p>
          <a:endParaRPr lang="en-US"/>
        </a:p>
      </dgm:t>
    </dgm:pt>
    <dgm:pt modelId="{5F1E435F-FDB6-4034-AB29-3F9C564C9360}">
      <dgm:prSet custT="1"/>
      <dgm:spPr/>
      <dgm:t>
        <a:bodyPr/>
        <a:lstStyle/>
        <a:p>
          <a:r>
            <a:rPr lang="en-US" sz="2400" dirty="0"/>
            <a:t>Opening line – your differentiator</a:t>
          </a:r>
        </a:p>
      </dgm:t>
    </dgm:pt>
    <dgm:pt modelId="{9F7142F9-65D8-4A02-A2D7-D10105D98F5D}" type="parTrans" cxnId="{6ACA3445-B904-40DF-8E82-7CE48831D0DF}">
      <dgm:prSet/>
      <dgm:spPr/>
      <dgm:t>
        <a:bodyPr/>
        <a:lstStyle/>
        <a:p>
          <a:endParaRPr lang="en-US"/>
        </a:p>
      </dgm:t>
    </dgm:pt>
    <dgm:pt modelId="{791AC27A-97C8-4AAF-8E5C-9958B0665582}" type="sibTrans" cxnId="{6ACA3445-B904-40DF-8E82-7CE48831D0DF}">
      <dgm:prSet/>
      <dgm:spPr/>
      <dgm:t>
        <a:bodyPr/>
        <a:lstStyle/>
        <a:p>
          <a:endParaRPr lang="en-US"/>
        </a:p>
      </dgm:t>
    </dgm:pt>
    <dgm:pt modelId="{1E8D7408-2EDD-4CF5-B355-B3C07CF915FF}">
      <dgm:prSet custT="1"/>
      <dgm:spPr/>
      <dgm:t>
        <a:bodyPr/>
        <a:lstStyle/>
        <a:p>
          <a:r>
            <a:rPr lang="en-US" sz="2400" dirty="0"/>
            <a:t>Clear, concise ways you can be a trusted resource</a:t>
          </a:r>
        </a:p>
      </dgm:t>
    </dgm:pt>
    <dgm:pt modelId="{A30DD915-5DE6-4E7A-A9D0-BA9008A65387}" type="parTrans" cxnId="{263A9EEA-0EA0-485A-8605-EBD703BCD036}">
      <dgm:prSet/>
      <dgm:spPr/>
      <dgm:t>
        <a:bodyPr/>
        <a:lstStyle/>
        <a:p>
          <a:endParaRPr lang="en-US"/>
        </a:p>
      </dgm:t>
    </dgm:pt>
    <dgm:pt modelId="{7C511DC1-B23A-48B1-BBD0-B2E858710460}" type="sibTrans" cxnId="{263A9EEA-0EA0-485A-8605-EBD703BCD036}">
      <dgm:prSet/>
      <dgm:spPr/>
      <dgm:t>
        <a:bodyPr/>
        <a:lstStyle/>
        <a:p>
          <a:endParaRPr lang="en-US"/>
        </a:p>
      </dgm:t>
    </dgm:pt>
    <dgm:pt modelId="{D1B1DEBA-A27A-432C-931F-38C5394CED2A}">
      <dgm:prSet/>
      <dgm:spPr/>
      <dgm:t>
        <a:bodyPr/>
        <a:lstStyle/>
        <a:p>
          <a:r>
            <a:rPr lang="en-US" dirty="0"/>
            <a:t>How your company can help</a:t>
          </a:r>
        </a:p>
      </dgm:t>
    </dgm:pt>
    <dgm:pt modelId="{3009E151-55FC-43ED-80A1-B546B26BDF1B}" type="parTrans" cxnId="{854B23F9-F1E7-4358-852E-C457F3F10270}">
      <dgm:prSet/>
      <dgm:spPr/>
      <dgm:t>
        <a:bodyPr/>
        <a:lstStyle/>
        <a:p>
          <a:endParaRPr lang="en-US"/>
        </a:p>
      </dgm:t>
    </dgm:pt>
    <dgm:pt modelId="{BB81F99E-F23E-42A8-94C6-DDA5CA7359C5}" type="sibTrans" cxnId="{854B23F9-F1E7-4358-852E-C457F3F10270}">
      <dgm:prSet/>
      <dgm:spPr/>
      <dgm:t>
        <a:bodyPr/>
        <a:lstStyle/>
        <a:p>
          <a:endParaRPr lang="en-US"/>
        </a:p>
      </dgm:t>
    </dgm:pt>
    <dgm:pt modelId="{3E9AC98E-187A-4D55-95A7-ABB5979B9B7F}">
      <dgm:prSet custT="1"/>
      <dgm:spPr/>
      <dgm:t>
        <a:bodyPr/>
        <a:lstStyle/>
        <a:p>
          <a:r>
            <a:rPr lang="en-US" sz="2400" dirty="0"/>
            <a:t>Again, some clear concise points around the value of your property – your differentiators - testimonials</a:t>
          </a:r>
        </a:p>
      </dgm:t>
    </dgm:pt>
    <dgm:pt modelId="{B7ADC2BD-8931-4D1C-A41C-0CC991FFA619}" type="parTrans" cxnId="{8444F666-796B-4E7B-8E7C-3537F900B1CC}">
      <dgm:prSet/>
      <dgm:spPr/>
      <dgm:t>
        <a:bodyPr/>
        <a:lstStyle/>
        <a:p>
          <a:endParaRPr lang="en-US"/>
        </a:p>
      </dgm:t>
    </dgm:pt>
    <dgm:pt modelId="{E316C069-9413-467E-9A8D-CD2FADC84EBB}" type="sibTrans" cxnId="{8444F666-796B-4E7B-8E7C-3537F900B1CC}">
      <dgm:prSet/>
      <dgm:spPr/>
      <dgm:t>
        <a:bodyPr/>
        <a:lstStyle/>
        <a:p>
          <a:endParaRPr lang="en-US"/>
        </a:p>
      </dgm:t>
    </dgm:pt>
    <dgm:pt modelId="{B15727BB-98D0-4BCB-AB7E-5AF67124CA4A}" type="pres">
      <dgm:prSet presAssocID="{5815A8C6-2275-49B4-BE14-E5AB1F8F5C55}" presName="linear" presStyleCnt="0">
        <dgm:presLayoutVars>
          <dgm:dir/>
          <dgm:animLvl val="lvl"/>
          <dgm:resizeHandles val="exact"/>
        </dgm:presLayoutVars>
      </dgm:prSet>
      <dgm:spPr/>
    </dgm:pt>
    <dgm:pt modelId="{D1A93812-D545-4033-BC5C-934FA9B874AF}" type="pres">
      <dgm:prSet presAssocID="{E0EFA2EA-B351-489D-916E-6336A1B2F43C}" presName="parentLin" presStyleCnt="0"/>
      <dgm:spPr/>
    </dgm:pt>
    <dgm:pt modelId="{E24BF1ED-357A-4DCF-923A-A0D552AE3399}" type="pres">
      <dgm:prSet presAssocID="{E0EFA2EA-B351-489D-916E-6336A1B2F43C}" presName="parentLeftMargin" presStyleLbl="node1" presStyleIdx="0" presStyleCnt="2"/>
      <dgm:spPr/>
    </dgm:pt>
    <dgm:pt modelId="{546FF239-DD6A-4513-A64B-FAEAF92A6C63}" type="pres">
      <dgm:prSet presAssocID="{E0EFA2EA-B351-489D-916E-6336A1B2F43C}" presName="parentText" presStyleLbl="node1" presStyleIdx="0" presStyleCnt="2">
        <dgm:presLayoutVars>
          <dgm:chMax val="0"/>
          <dgm:bulletEnabled val="1"/>
        </dgm:presLayoutVars>
      </dgm:prSet>
      <dgm:spPr/>
    </dgm:pt>
    <dgm:pt modelId="{B4E13034-2CD2-4D11-B655-068F81454965}" type="pres">
      <dgm:prSet presAssocID="{E0EFA2EA-B351-489D-916E-6336A1B2F43C}" presName="negativeSpace" presStyleCnt="0"/>
      <dgm:spPr/>
    </dgm:pt>
    <dgm:pt modelId="{F45A1A65-572D-4B85-9476-6E25ECC8393A}" type="pres">
      <dgm:prSet presAssocID="{E0EFA2EA-B351-489D-916E-6336A1B2F43C}" presName="childText" presStyleLbl="conFgAcc1" presStyleIdx="0" presStyleCnt="2">
        <dgm:presLayoutVars>
          <dgm:bulletEnabled val="1"/>
        </dgm:presLayoutVars>
      </dgm:prSet>
      <dgm:spPr/>
    </dgm:pt>
    <dgm:pt modelId="{457E48C4-63A8-4330-AAB7-443AF05A9507}" type="pres">
      <dgm:prSet presAssocID="{8AC1C3C4-A4E6-429A-A4D1-87DECB96B361}" presName="spaceBetweenRectangles" presStyleCnt="0"/>
      <dgm:spPr/>
    </dgm:pt>
    <dgm:pt modelId="{CFF8C4E7-6CD4-41CB-92D2-15D2D9FAA61C}" type="pres">
      <dgm:prSet presAssocID="{D1B1DEBA-A27A-432C-931F-38C5394CED2A}" presName="parentLin" presStyleCnt="0"/>
      <dgm:spPr/>
    </dgm:pt>
    <dgm:pt modelId="{C8B4F28B-086A-4552-BD89-FA37ED389D97}" type="pres">
      <dgm:prSet presAssocID="{D1B1DEBA-A27A-432C-931F-38C5394CED2A}" presName="parentLeftMargin" presStyleLbl="node1" presStyleIdx="0" presStyleCnt="2"/>
      <dgm:spPr/>
    </dgm:pt>
    <dgm:pt modelId="{01A3E010-EE38-487D-AE8C-1E212ED67988}" type="pres">
      <dgm:prSet presAssocID="{D1B1DEBA-A27A-432C-931F-38C5394CED2A}" presName="parentText" presStyleLbl="node1" presStyleIdx="1" presStyleCnt="2" custLinFactNeighborX="1023" custLinFactNeighborY="-2351">
        <dgm:presLayoutVars>
          <dgm:chMax val="0"/>
          <dgm:bulletEnabled val="1"/>
        </dgm:presLayoutVars>
      </dgm:prSet>
      <dgm:spPr/>
    </dgm:pt>
    <dgm:pt modelId="{D270BFB7-6DE2-405F-9F86-5161ADCF880C}" type="pres">
      <dgm:prSet presAssocID="{D1B1DEBA-A27A-432C-931F-38C5394CED2A}" presName="negativeSpace" presStyleCnt="0"/>
      <dgm:spPr/>
    </dgm:pt>
    <dgm:pt modelId="{CE6E2B33-D0FA-436A-A0C4-157FF5A208F6}" type="pres">
      <dgm:prSet presAssocID="{D1B1DEBA-A27A-432C-931F-38C5394CED2A}" presName="childText" presStyleLbl="conFgAcc1" presStyleIdx="1" presStyleCnt="2" custLinFactNeighborY="-26089">
        <dgm:presLayoutVars>
          <dgm:bulletEnabled val="1"/>
        </dgm:presLayoutVars>
      </dgm:prSet>
      <dgm:spPr/>
    </dgm:pt>
  </dgm:ptLst>
  <dgm:cxnLst>
    <dgm:cxn modelId="{7CCBE00F-BC81-4AE9-93EF-15FD575DF265}" type="presOf" srcId="{E0EFA2EA-B351-489D-916E-6336A1B2F43C}" destId="{E24BF1ED-357A-4DCF-923A-A0D552AE3399}" srcOrd="0" destOrd="0" presId="urn:microsoft.com/office/officeart/2005/8/layout/list1"/>
    <dgm:cxn modelId="{CF18525B-A6C6-40C0-A88A-F6B368563D9D}" type="presOf" srcId="{D1B1DEBA-A27A-432C-931F-38C5394CED2A}" destId="{01A3E010-EE38-487D-AE8C-1E212ED67988}" srcOrd="1" destOrd="0" presId="urn:microsoft.com/office/officeart/2005/8/layout/list1"/>
    <dgm:cxn modelId="{23B21943-A2D4-4A20-B28C-DB7FB2025D89}" type="presOf" srcId="{5815A8C6-2275-49B4-BE14-E5AB1F8F5C55}" destId="{B15727BB-98D0-4BCB-AB7E-5AF67124CA4A}" srcOrd="0" destOrd="0" presId="urn:microsoft.com/office/officeart/2005/8/layout/list1"/>
    <dgm:cxn modelId="{6ACA3445-B904-40DF-8E82-7CE48831D0DF}" srcId="{E0EFA2EA-B351-489D-916E-6336A1B2F43C}" destId="{5F1E435F-FDB6-4034-AB29-3F9C564C9360}" srcOrd="0" destOrd="0" parTransId="{9F7142F9-65D8-4A02-A2D7-D10105D98F5D}" sibTransId="{791AC27A-97C8-4AAF-8E5C-9958B0665582}"/>
    <dgm:cxn modelId="{8444F666-796B-4E7B-8E7C-3537F900B1CC}" srcId="{D1B1DEBA-A27A-432C-931F-38C5394CED2A}" destId="{3E9AC98E-187A-4D55-95A7-ABB5979B9B7F}" srcOrd="0" destOrd="0" parTransId="{B7ADC2BD-8931-4D1C-A41C-0CC991FFA619}" sibTransId="{E316C069-9413-467E-9A8D-CD2FADC84EBB}"/>
    <dgm:cxn modelId="{A53CC874-8166-4875-B304-448C0BBBE781}" srcId="{5815A8C6-2275-49B4-BE14-E5AB1F8F5C55}" destId="{E0EFA2EA-B351-489D-916E-6336A1B2F43C}" srcOrd="0" destOrd="0" parTransId="{7CE40B29-8BB7-4B8E-9006-297BB144264C}" sibTransId="{8AC1C3C4-A4E6-429A-A4D1-87DECB96B361}"/>
    <dgm:cxn modelId="{16939476-8ED8-4677-8CFA-04CE292833E4}" type="presOf" srcId="{1E8D7408-2EDD-4CF5-B355-B3C07CF915FF}" destId="{F45A1A65-572D-4B85-9476-6E25ECC8393A}" srcOrd="0" destOrd="1" presId="urn:microsoft.com/office/officeart/2005/8/layout/list1"/>
    <dgm:cxn modelId="{0245E08A-009E-49B8-8072-290D55B773A7}" type="presOf" srcId="{5F1E435F-FDB6-4034-AB29-3F9C564C9360}" destId="{F45A1A65-572D-4B85-9476-6E25ECC8393A}" srcOrd="0" destOrd="0" presId="urn:microsoft.com/office/officeart/2005/8/layout/list1"/>
    <dgm:cxn modelId="{2E88D89A-66C9-4AAD-B96A-ED974FCE5C0C}" type="presOf" srcId="{E0EFA2EA-B351-489D-916E-6336A1B2F43C}" destId="{546FF239-DD6A-4513-A64B-FAEAF92A6C63}" srcOrd="1" destOrd="0" presId="urn:microsoft.com/office/officeart/2005/8/layout/list1"/>
    <dgm:cxn modelId="{D67F96A0-F468-4F98-9CE0-7AD71DA905CB}" type="presOf" srcId="{3E9AC98E-187A-4D55-95A7-ABB5979B9B7F}" destId="{CE6E2B33-D0FA-436A-A0C4-157FF5A208F6}" srcOrd="0" destOrd="0" presId="urn:microsoft.com/office/officeart/2005/8/layout/list1"/>
    <dgm:cxn modelId="{9377D8B9-8C97-440B-B139-3C6E57E8B217}" type="presOf" srcId="{D1B1DEBA-A27A-432C-931F-38C5394CED2A}" destId="{C8B4F28B-086A-4552-BD89-FA37ED389D97}" srcOrd="0" destOrd="0" presId="urn:microsoft.com/office/officeart/2005/8/layout/list1"/>
    <dgm:cxn modelId="{263A9EEA-0EA0-485A-8605-EBD703BCD036}" srcId="{E0EFA2EA-B351-489D-916E-6336A1B2F43C}" destId="{1E8D7408-2EDD-4CF5-B355-B3C07CF915FF}" srcOrd="1" destOrd="0" parTransId="{A30DD915-5DE6-4E7A-A9D0-BA9008A65387}" sibTransId="{7C511DC1-B23A-48B1-BBD0-B2E858710460}"/>
    <dgm:cxn modelId="{854B23F9-F1E7-4358-852E-C457F3F10270}" srcId="{5815A8C6-2275-49B4-BE14-E5AB1F8F5C55}" destId="{D1B1DEBA-A27A-432C-931F-38C5394CED2A}" srcOrd="1" destOrd="0" parTransId="{3009E151-55FC-43ED-80A1-B546B26BDF1B}" sibTransId="{BB81F99E-F23E-42A8-94C6-DDA5CA7359C5}"/>
    <dgm:cxn modelId="{C9E60F33-987F-4B74-8A21-63B083CFAF5D}" type="presParOf" srcId="{B15727BB-98D0-4BCB-AB7E-5AF67124CA4A}" destId="{D1A93812-D545-4033-BC5C-934FA9B874AF}" srcOrd="0" destOrd="0" presId="urn:microsoft.com/office/officeart/2005/8/layout/list1"/>
    <dgm:cxn modelId="{EA1AAFD1-5246-4F85-8E40-D68121B7B94D}" type="presParOf" srcId="{D1A93812-D545-4033-BC5C-934FA9B874AF}" destId="{E24BF1ED-357A-4DCF-923A-A0D552AE3399}" srcOrd="0" destOrd="0" presId="urn:microsoft.com/office/officeart/2005/8/layout/list1"/>
    <dgm:cxn modelId="{3D08E920-EA45-4594-B3F1-59B70D49F206}" type="presParOf" srcId="{D1A93812-D545-4033-BC5C-934FA9B874AF}" destId="{546FF239-DD6A-4513-A64B-FAEAF92A6C63}" srcOrd="1" destOrd="0" presId="urn:microsoft.com/office/officeart/2005/8/layout/list1"/>
    <dgm:cxn modelId="{8E363DBF-AC80-4686-807A-E2CC96ED64D7}" type="presParOf" srcId="{B15727BB-98D0-4BCB-AB7E-5AF67124CA4A}" destId="{B4E13034-2CD2-4D11-B655-068F81454965}" srcOrd="1" destOrd="0" presId="urn:microsoft.com/office/officeart/2005/8/layout/list1"/>
    <dgm:cxn modelId="{8EA9BC51-462B-4364-B57C-0BCA888E357F}" type="presParOf" srcId="{B15727BB-98D0-4BCB-AB7E-5AF67124CA4A}" destId="{F45A1A65-572D-4B85-9476-6E25ECC8393A}" srcOrd="2" destOrd="0" presId="urn:microsoft.com/office/officeart/2005/8/layout/list1"/>
    <dgm:cxn modelId="{6D0D1D15-5955-478D-A2E5-4FB3199029CE}" type="presParOf" srcId="{B15727BB-98D0-4BCB-AB7E-5AF67124CA4A}" destId="{457E48C4-63A8-4330-AAB7-443AF05A9507}" srcOrd="3" destOrd="0" presId="urn:microsoft.com/office/officeart/2005/8/layout/list1"/>
    <dgm:cxn modelId="{0800AF8B-C76A-41C6-8703-B54112CC76B8}" type="presParOf" srcId="{B15727BB-98D0-4BCB-AB7E-5AF67124CA4A}" destId="{CFF8C4E7-6CD4-41CB-92D2-15D2D9FAA61C}" srcOrd="4" destOrd="0" presId="urn:microsoft.com/office/officeart/2005/8/layout/list1"/>
    <dgm:cxn modelId="{55107DA1-CCD1-40CC-87AF-ECE25D6A899E}" type="presParOf" srcId="{CFF8C4E7-6CD4-41CB-92D2-15D2D9FAA61C}" destId="{C8B4F28B-086A-4552-BD89-FA37ED389D97}" srcOrd="0" destOrd="0" presId="urn:microsoft.com/office/officeart/2005/8/layout/list1"/>
    <dgm:cxn modelId="{38546752-8965-4594-A728-0C2CEE56FDCF}" type="presParOf" srcId="{CFF8C4E7-6CD4-41CB-92D2-15D2D9FAA61C}" destId="{01A3E010-EE38-487D-AE8C-1E212ED67988}" srcOrd="1" destOrd="0" presId="urn:microsoft.com/office/officeart/2005/8/layout/list1"/>
    <dgm:cxn modelId="{2AE7C34C-A200-4F69-8C32-CFED0894516F}" type="presParOf" srcId="{B15727BB-98D0-4BCB-AB7E-5AF67124CA4A}" destId="{D270BFB7-6DE2-405F-9F86-5161ADCF880C}" srcOrd="5" destOrd="0" presId="urn:microsoft.com/office/officeart/2005/8/layout/list1"/>
    <dgm:cxn modelId="{2C49C114-4BE0-4F3E-92EA-45555580DBC7}" type="presParOf" srcId="{B15727BB-98D0-4BCB-AB7E-5AF67124CA4A}" destId="{CE6E2B33-D0FA-436A-A0C4-157FF5A208F6}"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815A8C6-2275-49B4-BE14-E5AB1F8F5C55}" type="doc">
      <dgm:prSet loTypeId="urn:microsoft.com/office/officeart/2005/8/layout/list1" loCatId="list" qsTypeId="urn:microsoft.com/office/officeart/2005/8/quickstyle/simple4" qsCatId="simple" csTypeId="urn:microsoft.com/office/officeart/2005/8/colors/accent1_2" csCatId="accent1"/>
      <dgm:spPr/>
      <dgm:t>
        <a:bodyPr/>
        <a:lstStyle/>
        <a:p>
          <a:endParaRPr lang="en-US"/>
        </a:p>
      </dgm:t>
    </dgm:pt>
    <dgm:pt modelId="{E0EFA2EA-B351-489D-916E-6336A1B2F43C}">
      <dgm:prSet/>
      <dgm:spPr/>
      <dgm:t>
        <a:bodyPr/>
        <a:lstStyle/>
        <a:p>
          <a:r>
            <a:rPr lang="en-US"/>
            <a:t>Invite EVERYONE you know</a:t>
          </a:r>
        </a:p>
      </dgm:t>
    </dgm:pt>
    <dgm:pt modelId="{7CE40B29-8BB7-4B8E-9006-297BB144264C}" type="parTrans" cxnId="{A53CC874-8166-4875-B304-448C0BBBE781}">
      <dgm:prSet/>
      <dgm:spPr/>
      <dgm:t>
        <a:bodyPr/>
        <a:lstStyle/>
        <a:p>
          <a:endParaRPr lang="en-US"/>
        </a:p>
      </dgm:t>
    </dgm:pt>
    <dgm:pt modelId="{8AC1C3C4-A4E6-429A-A4D1-87DECB96B361}" type="sibTrans" cxnId="{A53CC874-8166-4875-B304-448C0BBBE781}">
      <dgm:prSet/>
      <dgm:spPr/>
      <dgm:t>
        <a:bodyPr/>
        <a:lstStyle/>
        <a:p>
          <a:endParaRPr lang="en-US"/>
        </a:p>
      </dgm:t>
    </dgm:pt>
    <dgm:pt modelId="{5F1E435F-FDB6-4034-AB29-3F9C564C9360}">
      <dgm:prSet/>
      <dgm:spPr/>
      <dgm:t>
        <a:bodyPr/>
        <a:lstStyle/>
        <a:p>
          <a:r>
            <a:rPr lang="en-US"/>
            <a:t>Past clients</a:t>
          </a:r>
        </a:p>
      </dgm:t>
    </dgm:pt>
    <dgm:pt modelId="{9F7142F9-65D8-4A02-A2D7-D10105D98F5D}" type="parTrans" cxnId="{6ACA3445-B904-40DF-8E82-7CE48831D0DF}">
      <dgm:prSet/>
      <dgm:spPr/>
      <dgm:t>
        <a:bodyPr/>
        <a:lstStyle/>
        <a:p>
          <a:endParaRPr lang="en-US"/>
        </a:p>
      </dgm:t>
    </dgm:pt>
    <dgm:pt modelId="{791AC27A-97C8-4AAF-8E5C-9958B0665582}" type="sibTrans" cxnId="{6ACA3445-B904-40DF-8E82-7CE48831D0DF}">
      <dgm:prSet/>
      <dgm:spPr/>
      <dgm:t>
        <a:bodyPr/>
        <a:lstStyle/>
        <a:p>
          <a:endParaRPr lang="en-US"/>
        </a:p>
      </dgm:t>
    </dgm:pt>
    <dgm:pt modelId="{1E8D7408-2EDD-4CF5-B355-B3C07CF915FF}">
      <dgm:prSet/>
      <dgm:spPr/>
      <dgm:t>
        <a:bodyPr/>
        <a:lstStyle/>
        <a:p>
          <a:r>
            <a:rPr lang="en-US"/>
            <a:t>Everyone you meet</a:t>
          </a:r>
        </a:p>
      </dgm:t>
    </dgm:pt>
    <dgm:pt modelId="{A30DD915-5DE6-4E7A-A9D0-BA9008A65387}" type="parTrans" cxnId="{263A9EEA-0EA0-485A-8605-EBD703BCD036}">
      <dgm:prSet/>
      <dgm:spPr/>
      <dgm:t>
        <a:bodyPr/>
        <a:lstStyle/>
        <a:p>
          <a:endParaRPr lang="en-US"/>
        </a:p>
      </dgm:t>
    </dgm:pt>
    <dgm:pt modelId="{7C511DC1-B23A-48B1-BBD0-B2E858710460}" type="sibTrans" cxnId="{263A9EEA-0EA0-485A-8605-EBD703BCD036}">
      <dgm:prSet/>
      <dgm:spPr/>
      <dgm:t>
        <a:bodyPr/>
        <a:lstStyle/>
        <a:p>
          <a:endParaRPr lang="en-US"/>
        </a:p>
      </dgm:t>
    </dgm:pt>
    <dgm:pt modelId="{D1B1DEBA-A27A-432C-931F-38C5394CED2A}">
      <dgm:prSet/>
      <dgm:spPr/>
      <dgm:t>
        <a:bodyPr/>
        <a:lstStyle/>
        <a:p>
          <a:r>
            <a:rPr lang="en-US"/>
            <a:t>Invite those who would benefit from knowing you!</a:t>
          </a:r>
        </a:p>
      </dgm:t>
    </dgm:pt>
    <dgm:pt modelId="{3009E151-55FC-43ED-80A1-B546B26BDF1B}" type="parTrans" cxnId="{854B23F9-F1E7-4358-852E-C457F3F10270}">
      <dgm:prSet/>
      <dgm:spPr/>
      <dgm:t>
        <a:bodyPr/>
        <a:lstStyle/>
        <a:p>
          <a:endParaRPr lang="en-US"/>
        </a:p>
      </dgm:t>
    </dgm:pt>
    <dgm:pt modelId="{BB81F99E-F23E-42A8-94C6-DDA5CA7359C5}" type="sibTrans" cxnId="{854B23F9-F1E7-4358-852E-C457F3F10270}">
      <dgm:prSet/>
      <dgm:spPr/>
      <dgm:t>
        <a:bodyPr/>
        <a:lstStyle/>
        <a:p>
          <a:endParaRPr lang="en-US"/>
        </a:p>
      </dgm:t>
    </dgm:pt>
    <dgm:pt modelId="{3E9AC98E-187A-4D55-95A7-ABB5979B9B7F}">
      <dgm:prSet/>
      <dgm:spPr/>
      <dgm:t>
        <a:bodyPr/>
        <a:lstStyle/>
        <a:p>
          <a:r>
            <a:rPr lang="en-US"/>
            <a:t>From your LinkedIn leads list</a:t>
          </a:r>
        </a:p>
      </dgm:t>
    </dgm:pt>
    <dgm:pt modelId="{B7ADC2BD-8931-4D1C-A41C-0CC991FFA619}" type="parTrans" cxnId="{8444F666-796B-4E7B-8E7C-3537F900B1CC}">
      <dgm:prSet/>
      <dgm:spPr/>
      <dgm:t>
        <a:bodyPr/>
        <a:lstStyle/>
        <a:p>
          <a:endParaRPr lang="en-US"/>
        </a:p>
      </dgm:t>
    </dgm:pt>
    <dgm:pt modelId="{E316C069-9413-467E-9A8D-CD2FADC84EBB}" type="sibTrans" cxnId="{8444F666-796B-4E7B-8E7C-3537F900B1CC}">
      <dgm:prSet/>
      <dgm:spPr/>
      <dgm:t>
        <a:bodyPr/>
        <a:lstStyle/>
        <a:p>
          <a:endParaRPr lang="en-US"/>
        </a:p>
      </dgm:t>
    </dgm:pt>
    <dgm:pt modelId="{CDE5C25C-5FAE-4770-A9A7-BCEA69AE1CB1}">
      <dgm:prSet/>
      <dgm:spPr/>
      <dgm:t>
        <a:bodyPr/>
        <a:lstStyle/>
        <a:p>
          <a:r>
            <a:rPr lang="en-US"/>
            <a:t>From your CVB leads list</a:t>
          </a:r>
        </a:p>
      </dgm:t>
    </dgm:pt>
    <dgm:pt modelId="{6C7B9D5C-E409-4139-B66E-DAB4B5DC72E3}" type="parTrans" cxnId="{0E9748CA-C704-4A0D-948D-0300E14C8689}">
      <dgm:prSet/>
      <dgm:spPr/>
      <dgm:t>
        <a:bodyPr/>
        <a:lstStyle/>
        <a:p>
          <a:endParaRPr lang="en-US"/>
        </a:p>
      </dgm:t>
    </dgm:pt>
    <dgm:pt modelId="{F5815CFB-936A-40AC-9F7C-4089DF886D72}" type="sibTrans" cxnId="{0E9748CA-C704-4A0D-948D-0300E14C8689}">
      <dgm:prSet/>
      <dgm:spPr/>
      <dgm:t>
        <a:bodyPr/>
        <a:lstStyle/>
        <a:p>
          <a:endParaRPr lang="en-US"/>
        </a:p>
      </dgm:t>
    </dgm:pt>
    <dgm:pt modelId="{B15727BB-98D0-4BCB-AB7E-5AF67124CA4A}" type="pres">
      <dgm:prSet presAssocID="{5815A8C6-2275-49B4-BE14-E5AB1F8F5C55}" presName="linear" presStyleCnt="0">
        <dgm:presLayoutVars>
          <dgm:dir/>
          <dgm:animLvl val="lvl"/>
          <dgm:resizeHandles val="exact"/>
        </dgm:presLayoutVars>
      </dgm:prSet>
      <dgm:spPr/>
    </dgm:pt>
    <dgm:pt modelId="{D1A93812-D545-4033-BC5C-934FA9B874AF}" type="pres">
      <dgm:prSet presAssocID="{E0EFA2EA-B351-489D-916E-6336A1B2F43C}" presName="parentLin" presStyleCnt="0"/>
      <dgm:spPr/>
    </dgm:pt>
    <dgm:pt modelId="{E24BF1ED-357A-4DCF-923A-A0D552AE3399}" type="pres">
      <dgm:prSet presAssocID="{E0EFA2EA-B351-489D-916E-6336A1B2F43C}" presName="parentLeftMargin" presStyleLbl="node1" presStyleIdx="0" presStyleCnt="2"/>
      <dgm:spPr/>
    </dgm:pt>
    <dgm:pt modelId="{546FF239-DD6A-4513-A64B-FAEAF92A6C63}" type="pres">
      <dgm:prSet presAssocID="{E0EFA2EA-B351-489D-916E-6336A1B2F43C}" presName="parentText" presStyleLbl="node1" presStyleIdx="0" presStyleCnt="2">
        <dgm:presLayoutVars>
          <dgm:chMax val="0"/>
          <dgm:bulletEnabled val="1"/>
        </dgm:presLayoutVars>
      </dgm:prSet>
      <dgm:spPr/>
    </dgm:pt>
    <dgm:pt modelId="{B4E13034-2CD2-4D11-B655-068F81454965}" type="pres">
      <dgm:prSet presAssocID="{E0EFA2EA-B351-489D-916E-6336A1B2F43C}" presName="negativeSpace" presStyleCnt="0"/>
      <dgm:spPr/>
    </dgm:pt>
    <dgm:pt modelId="{F45A1A65-572D-4B85-9476-6E25ECC8393A}" type="pres">
      <dgm:prSet presAssocID="{E0EFA2EA-B351-489D-916E-6336A1B2F43C}" presName="childText" presStyleLbl="conFgAcc1" presStyleIdx="0" presStyleCnt="2">
        <dgm:presLayoutVars>
          <dgm:bulletEnabled val="1"/>
        </dgm:presLayoutVars>
      </dgm:prSet>
      <dgm:spPr/>
    </dgm:pt>
    <dgm:pt modelId="{457E48C4-63A8-4330-AAB7-443AF05A9507}" type="pres">
      <dgm:prSet presAssocID="{8AC1C3C4-A4E6-429A-A4D1-87DECB96B361}" presName="spaceBetweenRectangles" presStyleCnt="0"/>
      <dgm:spPr/>
    </dgm:pt>
    <dgm:pt modelId="{CFF8C4E7-6CD4-41CB-92D2-15D2D9FAA61C}" type="pres">
      <dgm:prSet presAssocID="{D1B1DEBA-A27A-432C-931F-38C5394CED2A}" presName="parentLin" presStyleCnt="0"/>
      <dgm:spPr/>
    </dgm:pt>
    <dgm:pt modelId="{C8B4F28B-086A-4552-BD89-FA37ED389D97}" type="pres">
      <dgm:prSet presAssocID="{D1B1DEBA-A27A-432C-931F-38C5394CED2A}" presName="parentLeftMargin" presStyleLbl="node1" presStyleIdx="0" presStyleCnt="2"/>
      <dgm:spPr/>
    </dgm:pt>
    <dgm:pt modelId="{01A3E010-EE38-487D-AE8C-1E212ED67988}" type="pres">
      <dgm:prSet presAssocID="{D1B1DEBA-A27A-432C-931F-38C5394CED2A}" presName="parentText" presStyleLbl="node1" presStyleIdx="1" presStyleCnt="2">
        <dgm:presLayoutVars>
          <dgm:chMax val="0"/>
          <dgm:bulletEnabled val="1"/>
        </dgm:presLayoutVars>
      </dgm:prSet>
      <dgm:spPr/>
    </dgm:pt>
    <dgm:pt modelId="{D270BFB7-6DE2-405F-9F86-5161ADCF880C}" type="pres">
      <dgm:prSet presAssocID="{D1B1DEBA-A27A-432C-931F-38C5394CED2A}" presName="negativeSpace" presStyleCnt="0"/>
      <dgm:spPr/>
    </dgm:pt>
    <dgm:pt modelId="{CE6E2B33-D0FA-436A-A0C4-157FF5A208F6}" type="pres">
      <dgm:prSet presAssocID="{D1B1DEBA-A27A-432C-931F-38C5394CED2A}" presName="childText" presStyleLbl="conFgAcc1" presStyleIdx="1" presStyleCnt="2">
        <dgm:presLayoutVars>
          <dgm:bulletEnabled val="1"/>
        </dgm:presLayoutVars>
      </dgm:prSet>
      <dgm:spPr/>
    </dgm:pt>
  </dgm:ptLst>
  <dgm:cxnLst>
    <dgm:cxn modelId="{7CCBE00F-BC81-4AE9-93EF-15FD575DF265}" type="presOf" srcId="{E0EFA2EA-B351-489D-916E-6336A1B2F43C}" destId="{E24BF1ED-357A-4DCF-923A-A0D552AE3399}" srcOrd="0" destOrd="0" presId="urn:microsoft.com/office/officeart/2005/8/layout/list1"/>
    <dgm:cxn modelId="{CF18525B-A6C6-40C0-A88A-F6B368563D9D}" type="presOf" srcId="{D1B1DEBA-A27A-432C-931F-38C5394CED2A}" destId="{01A3E010-EE38-487D-AE8C-1E212ED67988}" srcOrd="1" destOrd="0" presId="urn:microsoft.com/office/officeart/2005/8/layout/list1"/>
    <dgm:cxn modelId="{23B21943-A2D4-4A20-B28C-DB7FB2025D89}" type="presOf" srcId="{5815A8C6-2275-49B4-BE14-E5AB1F8F5C55}" destId="{B15727BB-98D0-4BCB-AB7E-5AF67124CA4A}" srcOrd="0" destOrd="0" presId="urn:microsoft.com/office/officeart/2005/8/layout/list1"/>
    <dgm:cxn modelId="{6ACA3445-B904-40DF-8E82-7CE48831D0DF}" srcId="{E0EFA2EA-B351-489D-916E-6336A1B2F43C}" destId="{5F1E435F-FDB6-4034-AB29-3F9C564C9360}" srcOrd="0" destOrd="0" parTransId="{9F7142F9-65D8-4A02-A2D7-D10105D98F5D}" sibTransId="{791AC27A-97C8-4AAF-8E5C-9958B0665582}"/>
    <dgm:cxn modelId="{8444F666-796B-4E7B-8E7C-3537F900B1CC}" srcId="{D1B1DEBA-A27A-432C-931F-38C5394CED2A}" destId="{3E9AC98E-187A-4D55-95A7-ABB5979B9B7F}" srcOrd="0" destOrd="0" parTransId="{B7ADC2BD-8931-4D1C-A41C-0CC991FFA619}" sibTransId="{E316C069-9413-467E-9A8D-CD2FADC84EBB}"/>
    <dgm:cxn modelId="{E3683654-90A8-4782-B753-147FE51E9C5B}" type="presOf" srcId="{CDE5C25C-5FAE-4770-A9A7-BCEA69AE1CB1}" destId="{CE6E2B33-D0FA-436A-A0C4-157FF5A208F6}" srcOrd="0" destOrd="1" presId="urn:microsoft.com/office/officeart/2005/8/layout/list1"/>
    <dgm:cxn modelId="{A53CC874-8166-4875-B304-448C0BBBE781}" srcId="{5815A8C6-2275-49B4-BE14-E5AB1F8F5C55}" destId="{E0EFA2EA-B351-489D-916E-6336A1B2F43C}" srcOrd="0" destOrd="0" parTransId="{7CE40B29-8BB7-4B8E-9006-297BB144264C}" sibTransId="{8AC1C3C4-A4E6-429A-A4D1-87DECB96B361}"/>
    <dgm:cxn modelId="{16939476-8ED8-4677-8CFA-04CE292833E4}" type="presOf" srcId="{1E8D7408-2EDD-4CF5-B355-B3C07CF915FF}" destId="{F45A1A65-572D-4B85-9476-6E25ECC8393A}" srcOrd="0" destOrd="1" presId="urn:microsoft.com/office/officeart/2005/8/layout/list1"/>
    <dgm:cxn modelId="{0245E08A-009E-49B8-8072-290D55B773A7}" type="presOf" srcId="{5F1E435F-FDB6-4034-AB29-3F9C564C9360}" destId="{F45A1A65-572D-4B85-9476-6E25ECC8393A}" srcOrd="0" destOrd="0" presId="urn:microsoft.com/office/officeart/2005/8/layout/list1"/>
    <dgm:cxn modelId="{2E88D89A-66C9-4AAD-B96A-ED974FCE5C0C}" type="presOf" srcId="{E0EFA2EA-B351-489D-916E-6336A1B2F43C}" destId="{546FF239-DD6A-4513-A64B-FAEAF92A6C63}" srcOrd="1" destOrd="0" presId="urn:microsoft.com/office/officeart/2005/8/layout/list1"/>
    <dgm:cxn modelId="{D67F96A0-F468-4F98-9CE0-7AD71DA905CB}" type="presOf" srcId="{3E9AC98E-187A-4D55-95A7-ABB5979B9B7F}" destId="{CE6E2B33-D0FA-436A-A0C4-157FF5A208F6}" srcOrd="0" destOrd="0" presId="urn:microsoft.com/office/officeart/2005/8/layout/list1"/>
    <dgm:cxn modelId="{9377D8B9-8C97-440B-B139-3C6E57E8B217}" type="presOf" srcId="{D1B1DEBA-A27A-432C-931F-38C5394CED2A}" destId="{C8B4F28B-086A-4552-BD89-FA37ED389D97}" srcOrd="0" destOrd="0" presId="urn:microsoft.com/office/officeart/2005/8/layout/list1"/>
    <dgm:cxn modelId="{0E9748CA-C704-4A0D-948D-0300E14C8689}" srcId="{D1B1DEBA-A27A-432C-931F-38C5394CED2A}" destId="{CDE5C25C-5FAE-4770-A9A7-BCEA69AE1CB1}" srcOrd="1" destOrd="0" parTransId="{6C7B9D5C-E409-4139-B66E-DAB4B5DC72E3}" sibTransId="{F5815CFB-936A-40AC-9F7C-4089DF886D72}"/>
    <dgm:cxn modelId="{263A9EEA-0EA0-485A-8605-EBD703BCD036}" srcId="{E0EFA2EA-B351-489D-916E-6336A1B2F43C}" destId="{1E8D7408-2EDD-4CF5-B355-B3C07CF915FF}" srcOrd="1" destOrd="0" parTransId="{A30DD915-5DE6-4E7A-A9D0-BA9008A65387}" sibTransId="{7C511DC1-B23A-48B1-BBD0-B2E858710460}"/>
    <dgm:cxn modelId="{854B23F9-F1E7-4358-852E-C457F3F10270}" srcId="{5815A8C6-2275-49B4-BE14-E5AB1F8F5C55}" destId="{D1B1DEBA-A27A-432C-931F-38C5394CED2A}" srcOrd="1" destOrd="0" parTransId="{3009E151-55FC-43ED-80A1-B546B26BDF1B}" sibTransId="{BB81F99E-F23E-42A8-94C6-DDA5CA7359C5}"/>
    <dgm:cxn modelId="{C9E60F33-987F-4B74-8A21-63B083CFAF5D}" type="presParOf" srcId="{B15727BB-98D0-4BCB-AB7E-5AF67124CA4A}" destId="{D1A93812-D545-4033-BC5C-934FA9B874AF}" srcOrd="0" destOrd="0" presId="urn:microsoft.com/office/officeart/2005/8/layout/list1"/>
    <dgm:cxn modelId="{EA1AAFD1-5246-4F85-8E40-D68121B7B94D}" type="presParOf" srcId="{D1A93812-D545-4033-BC5C-934FA9B874AF}" destId="{E24BF1ED-357A-4DCF-923A-A0D552AE3399}" srcOrd="0" destOrd="0" presId="urn:microsoft.com/office/officeart/2005/8/layout/list1"/>
    <dgm:cxn modelId="{3D08E920-EA45-4594-B3F1-59B70D49F206}" type="presParOf" srcId="{D1A93812-D545-4033-BC5C-934FA9B874AF}" destId="{546FF239-DD6A-4513-A64B-FAEAF92A6C63}" srcOrd="1" destOrd="0" presId="urn:microsoft.com/office/officeart/2005/8/layout/list1"/>
    <dgm:cxn modelId="{8E363DBF-AC80-4686-807A-E2CC96ED64D7}" type="presParOf" srcId="{B15727BB-98D0-4BCB-AB7E-5AF67124CA4A}" destId="{B4E13034-2CD2-4D11-B655-068F81454965}" srcOrd="1" destOrd="0" presId="urn:microsoft.com/office/officeart/2005/8/layout/list1"/>
    <dgm:cxn modelId="{8EA9BC51-462B-4364-B57C-0BCA888E357F}" type="presParOf" srcId="{B15727BB-98D0-4BCB-AB7E-5AF67124CA4A}" destId="{F45A1A65-572D-4B85-9476-6E25ECC8393A}" srcOrd="2" destOrd="0" presId="urn:microsoft.com/office/officeart/2005/8/layout/list1"/>
    <dgm:cxn modelId="{6D0D1D15-5955-478D-A2E5-4FB3199029CE}" type="presParOf" srcId="{B15727BB-98D0-4BCB-AB7E-5AF67124CA4A}" destId="{457E48C4-63A8-4330-AAB7-443AF05A9507}" srcOrd="3" destOrd="0" presId="urn:microsoft.com/office/officeart/2005/8/layout/list1"/>
    <dgm:cxn modelId="{0800AF8B-C76A-41C6-8703-B54112CC76B8}" type="presParOf" srcId="{B15727BB-98D0-4BCB-AB7E-5AF67124CA4A}" destId="{CFF8C4E7-6CD4-41CB-92D2-15D2D9FAA61C}" srcOrd="4" destOrd="0" presId="urn:microsoft.com/office/officeart/2005/8/layout/list1"/>
    <dgm:cxn modelId="{55107DA1-CCD1-40CC-87AF-ECE25D6A899E}" type="presParOf" srcId="{CFF8C4E7-6CD4-41CB-92D2-15D2D9FAA61C}" destId="{C8B4F28B-086A-4552-BD89-FA37ED389D97}" srcOrd="0" destOrd="0" presId="urn:microsoft.com/office/officeart/2005/8/layout/list1"/>
    <dgm:cxn modelId="{38546752-8965-4594-A728-0C2CEE56FDCF}" type="presParOf" srcId="{CFF8C4E7-6CD4-41CB-92D2-15D2D9FAA61C}" destId="{01A3E010-EE38-487D-AE8C-1E212ED67988}" srcOrd="1" destOrd="0" presId="urn:microsoft.com/office/officeart/2005/8/layout/list1"/>
    <dgm:cxn modelId="{2AE7C34C-A200-4F69-8C32-CFED0894516F}" type="presParOf" srcId="{B15727BB-98D0-4BCB-AB7E-5AF67124CA4A}" destId="{D270BFB7-6DE2-405F-9F86-5161ADCF880C}" srcOrd="5" destOrd="0" presId="urn:microsoft.com/office/officeart/2005/8/layout/list1"/>
    <dgm:cxn modelId="{2C49C114-4BE0-4F3E-92EA-45555580DBC7}" type="presParOf" srcId="{B15727BB-98D0-4BCB-AB7E-5AF67124CA4A}" destId="{CE6E2B33-D0FA-436A-A0C4-157FF5A208F6}"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99FCB1D-4EE8-47B2-B987-77CB0995F03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886BA08-523B-44C9-BEC2-B7554A4A1EF3}">
      <dgm:prSet/>
      <dgm:spPr/>
      <dgm:t>
        <a:bodyPr/>
        <a:lstStyle/>
        <a:p>
          <a:r>
            <a:rPr lang="en-US"/>
            <a:t>1 - Look at THEIR profile</a:t>
          </a:r>
        </a:p>
      </dgm:t>
    </dgm:pt>
    <dgm:pt modelId="{15047779-9846-486F-875F-F8CE327C59E0}" type="parTrans" cxnId="{9028C23A-24AB-4439-BF7A-129D78B208F8}">
      <dgm:prSet/>
      <dgm:spPr/>
      <dgm:t>
        <a:bodyPr/>
        <a:lstStyle/>
        <a:p>
          <a:endParaRPr lang="en-US"/>
        </a:p>
      </dgm:t>
    </dgm:pt>
    <dgm:pt modelId="{51BA5526-5349-4F4D-ADE9-60B430A351B2}" type="sibTrans" cxnId="{9028C23A-24AB-4439-BF7A-129D78B208F8}">
      <dgm:prSet/>
      <dgm:spPr/>
      <dgm:t>
        <a:bodyPr/>
        <a:lstStyle/>
        <a:p>
          <a:endParaRPr lang="en-US"/>
        </a:p>
      </dgm:t>
    </dgm:pt>
    <dgm:pt modelId="{CB96FD96-3536-4C0F-91F8-251FC6D91326}">
      <dgm:prSet/>
      <dgm:spPr/>
      <dgm:t>
        <a:bodyPr/>
        <a:lstStyle/>
        <a:p>
          <a:r>
            <a:rPr lang="en-US"/>
            <a:t>2 - Like their stuff</a:t>
          </a:r>
        </a:p>
      </dgm:t>
    </dgm:pt>
    <dgm:pt modelId="{704381D0-45BC-4F4C-860C-ADDE2F1D837F}" type="parTrans" cxnId="{3DE7DD05-84DF-431A-88C1-43E7B4C1786A}">
      <dgm:prSet/>
      <dgm:spPr/>
      <dgm:t>
        <a:bodyPr/>
        <a:lstStyle/>
        <a:p>
          <a:endParaRPr lang="en-US"/>
        </a:p>
      </dgm:t>
    </dgm:pt>
    <dgm:pt modelId="{4A46F345-A043-4B1F-800E-69373A0313FD}" type="sibTrans" cxnId="{3DE7DD05-84DF-431A-88C1-43E7B4C1786A}">
      <dgm:prSet/>
      <dgm:spPr/>
      <dgm:t>
        <a:bodyPr/>
        <a:lstStyle/>
        <a:p>
          <a:endParaRPr lang="en-US"/>
        </a:p>
      </dgm:t>
    </dgm:pt>
    <dgm:pt modelId="{5A6A7DDD-7089-483C-BFF0-323EDF5CE589}">
      <dgm:prSet/>
      <dgm:spPr/>
      <dgm:t>
        <a:bodyPr/>
        <a:lstStyle/>
        <a:p>
          <a:r>
            <a:rPr lang="en-US"/>
            <a:t>3 - Send a connection request</a:t>
          </a:r>
        </a:p>
      </dgm:t>
    </dgm:pt>
    <dgm:pt modelId="{E859E724-6AFB-411D-B452-0897483269A2}" type="parTrans" cxnId="{C77B9636-FC37-4D97-BBBE-7B733822A6F9}">
      <dgm:prSet/>
      <dgm:spPr/>
      <dgm:t>
        <a:bodyPr/>
        <a:lstStyle/>
        <a:p>
          <a:endParaRPr lang="en-US"/>
        </a:p>
      </dgm:t>
    </dgm:pt>
    <dgm:pt modelId="{E59BA6CA-B0FE-4AA0-B6F9-38A79A4A1167}" type="sibTrans" cxnId="{C77B9636-FC37-4D97-BBBE-7B733822A6F9}">
      <dgm:prSet/>
      <dgm:spPr/>
      <dgm:t>
        <a:bodyPr/>
        <a:lstStyle/>
        <a:p>
          <a:endParaRPr lang="en-US"/>
        </a:p>
      </dgm:t>
    </dgm:pt>
    <dgm:pt modelId="{EEBF77B6-2086-44ED-A4D9-A958EA3C7074}">
      <dgm:prSet/>
      <dgm:spPr/>
      <dgm:t>
        <a:bodyPr/>
        <a:lstStyle/>
        <a:p>
          <a:r>
            <a:rPr lang="en-US"/>
            <a:t>4 - Add a note – don’t be a pesky salesperson</a:t>
          </a:r>
        </a:p>
      </dgm:t>
    </dgm:pt>
    <dgm:pt modelId="{10E744EB-D325-40E3-A77A-59A854BC0117}" type="parTrans" cxnId="{B1614A8E-56EA-4E36-9C6F-7A7AFB3DD4B9}">
      <dgm:prSet/>
      <dgm:spPr/>
      <dgm:t>
        <a:bodyPr/>
        <a:lstStyle/>
        <a:p>
          <a:endParaRPr lang="en-US"/>
        </a:p>
      </dgm:t>
    </dgm:pt>
    <dgm:pt modelId="{4A8A2213-4C90-4A8E-B344-FCE6EB59FBD3}" type="sibTrans" cxnId="{B1614A8E-56EA-4E36-9C6F-7A7AFB3DD4B9}">
      <dgm:prSet/>
      <dgm:spPr/>
      <dgm:t>
        <a:bodyPr/>
        <a:lstStyle/>
        <a:p>
          <a:endParaRPr lang="en-US"/>
        </a:p>
      </dgm:t>
    </dgm:pt>
    <dgm:pt modelId="{7FBE0D7F-6F9C-4305-B5CA-E9C9A4F95FA3}">
      <dgm:prSet/>
      <dgm:spPr/>
      <dgm:t>
        <a:bodyPr/>
        <a:lstStyle/>
        <a:p>
          <a:r>
            <a:rPr lang="en-US"/>
            <a:t> MUTUALLY BENEFICIAL</a:t>
          </a:r>
          <a:endParaRPr lang="en-US" dirty="0"/>
        </a:p>
      </dgm:t>
    </dgm:pt>
    <dgm:pt modelId="{C209C163-5ED2-43A3-8BC4-21F8184CF40D}" type="parTrans" cxnId="{01506337-EE8D-4C6E-9117-3705A3DDE7D6}">
      <dgm:prSet/>
      <dgm:spPr/>
      <dgm:t>
        <a:bodyPr/>
        <a:lstStyle/>
        <a:p>
          <a:endParaRPr lang="en-US"/>
        </a:p>
      </dgm:t>
    </dgm:pt>
    <dgm:pt modelId="{67680738-57DF-4179-804A-C26940466A80}" type="sibTrans" cxnId="{01506337-EE8D-4C6E-9117-3705A3DDE7D6}">
      <dgm:prSet/>
      <dgm:spPr/>
      <dgm:t>
        <a:bodyPr/>
        <a:lstStyle/>
        <a:p>
          <a:endParaRPr lang="en-US"/>
        </a:p>
      </dgm:t>
    </dgm:pt>
    <dgm:pt modelId="{6CE9E999-0822-4ADC-B680-922390FD6953}" type="pres">
      <dgm:prSet presAssocID="{699FCB1D-4EE8-47B2-B987-77CB0995F030}" presName="linear" presStyleCnt="0">
        <dgm:presLayoutVars>
          <dgm:animLvl val="lvl"/>
          <dgm:resizeHandles val="exact"/>
        </dgm:presLayoutVars>
      </dgm:prSet>
      <dgm:spPr/>
    </dgm:pt>
    <dgm:pt modelId="{5ADDC751-DDC5-4773-8B28-42612B12AC97}" type="pres">
      <dgm:prSet presAssocID="{2886BA08-523B-44C9-BEC2-B7554A4A1EF3}" presName="parentText" presStyleLbl="node1" presStyleIdx="0" presStyleCnt="5">
        <dgm:presLayoutVars>
          <dgm:chMax val="0"/>
          <dgm:bulletEnabled val="1"/>
        </dgm:presLayoutVars>
      </dgm:prSet>
      <dgm:spPr/>
    </dgm:pt>
    <dgm:pt modelId="{4B572170-22D0-48FB-8DBC-967DD3D11DAC}" type="pres">
      <dgm:prSet presAssocID="{51BA5526-5349-4F4D-ADE9-60B430A351B2}" presName="spacer" presStyleCnt="0"/>
      <dgm:spPr/>
    </dgm:pt>
    <dgm:pt modelId="{B1A445A3-3066-477A-8E50-81C2C0028A43}" type="pres">
      <dgm:prSet presAssocID="{CB96FD96-3536-4C0F-91F8-251FC6D91326}" presName="parentText" presStyleLbl="node1" presStyleIdx="1" presStyleCnt="5">
        <dgm:presLayoutVars>
          <dgm:chMax val="0"/>
          <dgm:bulletEnabled val="1"/>
        </dgm:presLayoutVars>
      </dgm:prSet>
      <dgm:spPr/>
    </dgm:pt>
    <dgm:pt modelId="{17C94692-C855-48C3-9750-6D2FFE7FC0E1}" type="pres">
      <dgm:prSet presAssocID="{4A46F345-A043-4B1F-800E-69373A0313FD}" presName="spacer" presStyleCnt="0"/>
      <dgm:spPr/>
    </dgm:pt>
    <dgm:pt modelId="{DE78E8E6-4724-45BB-84D0-5B89F00EC1A3}" type="pres">
      <dgm:prSet presAssocID="{5A6A7DDD-7089-483C-BFF0-323EDF5CE589}" presName="parentText" presStyleLbl="node1" presStyleIdx="2" presStyleCnt="5">
        <dgm:presLayoutVars>
          <dgm:chMax val="0"/>
          <dgm:bulletEnabled val="1"/>
        </dgm:presLayoutVars>
      </dgm:prSet>
      <dgm:spPr/>
    </dgm:pt>
    <dgm:pt modelId="{089362FB-BC2D-4174-A810-0B8B3160B7AE}" type="pres">
      <dgm:prSet presAssocID="{E59BA6CA-B0FE-4AA0-B6F9-38A79A4A1167}" presName="spacer" presStyleCnt="0"/>
      <dgm:spPr/>
    </dgm:pt>
    <dgm:pt modelId="{72931AD1-2984-4AC3-A712-95FD174C3E65}" type="pres">
      <dgm:prSet presAssocID="{EEBF77B6-2086-44ED-A4D9-A958EA3C7074}" presName="parentText" presStyleLbl="node1" presStyleIdx="3" presStyleCnt="5">
        <dgm:presLayoutVars>
          <dgm:chMax val="0"/>
          <dgm:bulletEnabled val="1"/>
        </dgm:presLayoutVars>
      </dgm:prSet>
      <dgm:spPr/>
    </dgm:pt>
    <dgm:pt modelId="{CB001D7E-001E-4F7E-B115-35C9331699A4}" type="pres">
      <dgm:prSet presAssocID="{4A8A2213-4C90-4A8E-B344-FCE6EB59FBD3}" presName="spacer" presStyleCnt="0"/>
      <dgm:spPr/>
    </dgm:pt>
    <dgm:pt modelId="{45B47E04-983F-417D-80C2-B31679D21C0F}" type="pres">
      <dgm:prSet presAssocID="{7FBE0D7F-6F9C-4305-B5CA-E9C9A4F95FA3}" presName="parentText" presStyleLbl="node1" presStyleIdx="4" presStyleCnt="5">
        <dgm:presLayoutVars>
          <dgm:chMax val="0"/>
          <dgm:bulletEnabled val="1"/>
        </dgm:presLayoutVars>
      </dgm:prSet>
      <dgm:spPr/>
    </dgm:pt>
  </dgm:ptLst>
  <dgm:cxnLst>
    <dgm:cxn modelId="{3DE7DD05-84DF-431A-88C1-43E7B4C1786A}" srcId="{699FCB1D-4EE8-47B2-B987-77CB0995F030}" destId="{CB96FD96-3536-4C0F-91F8-251FC6D91326}" srcOrd="1" destOrd="0" parTransId="{704381D0-45BC-4F4C-860C-ADDE2F1D837F}" sibTransId="{4A46F345-A043-4B1F-800E-69373A0313FD}"/>
    <dgm:cxn modelId="{041F9C16-F8E6-4116-9F2D-5A8579FE58B6}" type="presOf" srcId="{699FCB1D-4EE8-47B2-B987-77CB0995F030}" destId="{6CE9E999-0822-4ADC-B680-922390FD6953}" srcOrd="0" destOrd="0" presId="urn:microsoft.com/office/officeart/2005/8/layout/vList2"/>
    <dgm:cxn modelId="{D1EAF61F-A793-4882-A3FB-50445900333D}" type="presOf" srcId="{2886BA08-523B-44C9-BEC2-B7554A4A1EF3}" destId="{5ADDC751-DDC5-4773-8B28-42612B12AC97}" srcOrd="0" destOrd="0" presId="urn:microsoft.com/office/officeart/2005/8/layout/vList2"/>
    <dgm:cxn modelId="{C77B9636-FC37-4D97-BBBE-7B733822A6F9}" srcId="{699FCB1D-4EE8-47B2-B987-77CB0995F030}" destId="{5A6A7DDD-7089-483C-BFF0-323EDF5CE589}" srcOrd="2" destOrd="0" parTransId="{E859E724-6AFB-411D-B452-0897483269A2}" sibTransId="{E59BA6CA-B0FE-4AA0-B6F9-38A79A4A1167}"/>
    <dgm:cxn modelId="{01506337-EE8D-4C6E-9117-3705A3DDE7D6}" srcId="{699FCB1D-4EE8-47B2-B987-77CB0995F030}" destId="{7FBE0D7F-6F9C-4305-B5CA-E9C9A4F95FA3}" srcOrd="4" destOrd="0" parTransId="{C209C163-5ED2-43A3-8BC4-21F8184CF40D}" sibTransId="{67680738-57DF-4179-804A-C26940466A80}"/>
    <dgm:cxn modelId="{9028C23A-24AB-4439-BF7A-129D78B208F8}" srcId="{699FCB1D-4EE8-47B2-B987-77CB0995F030}" destId="{2886BA08-523B-44C9-BEC2-B7554A4A1EF3}" srcOrd="0" destOrd="0" parTransId="{15047779-9846-486F-875F-F8CE327C59E0}" sibTransId="{51BA5526-5349-4F4D-ADE9-60B430A351B2}"/>
    <dgm:cxn modelId="{183E393F-3874-4553-A70C-CE8912E455CA}" type="presOf" srcId="{CB96FD96-3536-4C0F-91F8-251FC6D91326}" destId="{B1A445A3-3066-477A-8E50-81C2C0028A43}" srcOrd="0" destOrd="0" presId="urn:microsoft.com/office/officeart/2005/8/layout/vList2"/>
    <dgm:cxn modelId="{CBF4D54A-FB55-4878-A1B9-8EC0DB9FFA28}" type="presOf" srcId="{7FBE0D7F-6F9C-4305-B5CA-E9C9A4F95FA3}" destId="{45B47E04-983F-417D-80C2-B31679D21C0F}" srcOrd="0" destOrd="0" presId="urn:microsoft.com/office/officeart/2005/8/layout/vList2"/>
    <dgm:cxn modelId="{B1614A8E-56EA-4E36-9C6F-7A7AFB3DD4B9}" srcId="{699FCB1D-4EE8-47B2-B987-77CB0995F030}" destId="{EEBF77B6-2086-44ED-A4D9-A958EA3C7074}" srcOrd="3" destOrd="0" parTransId="{10E744EB-D325-40E3-A77A-59A854BC0117}" sibTransId="{4A8A2213-4C90-4A8E-B344-FCE6EB59FBD3}"/>
    <dgm:cxn modelId="{9F0B4295-E047-46AC-A9E6-7DC6D099BAAE}" type="presOf" srcId="{EEBF77B6-2086-44ED-A4D9-A958EA3C7074}" destId="{72931AD1-2984-4AC3-A712-95FD174C3E65}" srcOrd="0" destOrd="0" presId="urn:microsoft.com/office/officeart/2005/8/layout/vList2"/>
    <dgm:cxn modelId="{CF383997-C5C4-4B33-893D-B0BB31FC449C}" type="presOf" srcId="{5A6A7DDD-7089-483C-BFF0-323EDF5CE589}" destId="{DE78E8E6-4724-45BB-84D0-5B89F00EC1A3}" srcOrd="0" destOrd="0" presId="urn:microsoft.com/office/officeart/2005/8/layout/vList2"/>
    <dgm:cxn modelId="{A4EA05D7-1B5D-41D8-B50A-9352EFD26AD5}" type="presParOf" srcId="{6CE9E999-0822-4ADC-B680-922390FD6953}" destId="{5ADDC751-DDC5-4773-8B28-42612B12AC97}" srcOrd="0" destOrd="0" presId="urn:microsoft.com/office/officeart/2005/8/layout/vList2"/>
    <dgm:cxn modelId="{6E5A2464-B822-4E57-AEFA-841085B7974B}" type="presParOf" srcId="{6CE9E999-0822-4ADC-B680-922390FD6953}" destId="{4B572170-22D0-48FB-8DBC-967DD3D11DAC}" srcOrd="1" destOrd="0" presId="urn:microsoft.com/office/officeart/2005/8/layout/vList2"/>
    <dgm:cxn modelId="{99EF9193-D617-44FE-9A8D-02294FC96131}" type="presParOf" srcId="{6CE9E999-0822-4ADC-B680-922390FD6953}" destId="{B1A445A3-3066-477A-8E50-81C2C0028A43}" srcOrd="2" destOrd="0" presId="urn:microsoft.com/office/officeart/2005/8/layout/vList2"/>
    <dgm:cxn modelId="{D1E24155-9779-47E0-A71F-B67FD0D1C90C}" type="presParOf" srcId="{6CE9E999-0822-4ADC-B680-922390FD6953}" destId="{17C94692-C855-48C3-9750-6D2FFE7FC0E1}" srcOrd="3" destOrd="0" presId="urn:microsoft.com/office/officeart/2005/8/layout/vList2"/>
    <dgm:cxn modelId="{090D8A0A-1AC3-4AEB-B737-08DF1CE1E5DF}" type="presParOf" srcId="{6CE9E999-0822-4ADC-B680-922390FD6953}" destId="{DE78E8E6-4724-45BB-84D0-5B89F00EC1A3}" srcOrd="4" destOrd="0" presId="urn:microsoft.com/office/officeart/2005/8/layout/vList2"/>
    <dgm:cxn modelId="{B0C2A4CA-0BFA-4C84-8782-91ADC222BD4D}" type="presParOf" srcId="{6CE9E999-0822-4ADC-B680-922390FD6953}" destId="{089362FB-BC2D-4174-A810-0B8B3160B7AE}" srcOrd="5" destOrd="0" presId="urn:microsoft.com/office/officeart/2005/8/layout/vList2"/>
    <dgm:cxn modelId="{1E43F0B6-ACE1-4A37-8B90-ECBBC0580209}" type="presParOf" srcId="{6CE9E999-0822-4ADC-B680-922390FD6953}" destId="{72931AD1-2984-4AC3-A712-95FD174C3E65}" srcOrd="6" destOrd="0" presId="urn:microsoft.com/office/officeart/2005/8/layout/vList2"/>
    <dgm:cxn modelId="{CB2432A1-5D55-447F-842A-49ED15675580}" type="presParOf" srcId="{6CE9E999-0822-4ADC-B680-922390FD6953}" destId="{CB001D7E-001E-4F7E-B115-35C9331699A4}" srcOrd="7" destOrd="0" presId="urn:microsoft.com/office/officeart/2005/8/layout/vList2"/>
    <dgm:cxn modelId="{6AB8CE64-014E-4D56-8C66-4272F75530A3}" type="presParOf" srcId="{6CE9E999-0822-4ADC-B680-922390FD6953}" destId="{45B47E04-983F-417D-80C2-B31679D21C0F}"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6617508-3E22-428E-9A46-4475FDD61F52}"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37426C5-5CE2-4720-8A6B-BBCDB936E104}">
      <dgm:prSet phldrT="[Text]"/>
      <dgm:spPr/>
      <dgm:t>
        <a:bodyPr/>
        <a:lstStyle/>
        <a:p>
          <a:r>
            <a:rPr lang="en-US" dirty="0"/>
            <a:t>4</a:t>
          </a:r>
        </a:p>
      </dgm:t>
    </dgm:pt>
    <dgm:pt modelId="{4FEB119A-A001-4F02-91DC-47F55B9CC282}" type="parTrans" cxnId="{7B322C98-C093-4C7E-B725-4BE7C058D168}">
      <dgm:prSet/>
      <dgm:spPr/>
      <dgm:t>
        <a:bodyPr/>
        <a:lstStyle/>
        <a:p>
          <a:endParaRPr lang="en-US"/>
        </a:p>
      </dgm:t>
    </dgm:pt>
    <dgm:pt modelId="{6F0EE05B-F509-490D-A62A-67C47DF4CBE1}" type="sibTrans" cxnId="{7B322C98-C093-4C7E-B725-4BE7C058D168}">
      <dgm:prSet/>
      <dgm:spPr/>
      <dgm:t>
        <a:bodyPr/>
        <a:lstStyle/>
        <a:p>
          <a:endParaRPr lang="en-US"/>
        </a:p>
      </dgm:t>
    </dgm:pt>
    <dgm:pt modelId="{460B9E9A-5061-4012-A474-CD6E18A8E1C1}">
      <dgm:prSet phldrT="[Text]"/>
      <dgm:spPr/>
      <dgm:t>
        <a:bodyPr/>
        <a:lstStyle/>
        <a:p>
          <a:r>
            <a:rPr lang="en-US" dirty="0"/>
            <a:t>Educational</a:t>
          </a:r>
        </a:p>
      </dgm:t>
    </dgm:pt>
    <dgm:pt modelId="{075C3E61-BADE-486C-809D-39B60A4C680B}" type="parTrans" cxnId="{1A958BA2-3E38-4877-9D92-9ED5F9F8E827}">
      <dgm:prSet/>
      <dgm:spPr/>
      <dgm:t>
        <a:bodyPr/>
        <a:lstStyle/>
        <a:p>
          <a:endParaRPr lang="en-US"/>
        </a:p>
      </dgm:t>
    </dgm:pt>
    <dgm:pt modelId="{B3CE4BDA-2A34-4C25-9FA2-F735FB5448A4}" type="sibTrans" cxnId="{1A958BA2-3E38-4877-9D92-9ED5F9F8E827}">
      <dgm:prSet/>
      <dgm:spPr/>
      <dgm:t>
        <a:bodyPr/>
        <a:lstStyle/>
        <a:p>
          <a:endParaRPr lang="en-US"/>
        </a:p>
      </dgm:t>
    </dgm:pt>
    <dgm:pt modelId="{D3863492-9181-4808-B765-EFE98B60199B}">
      <dgm:prSet phldrT="[Text]"/>
      <dgm:spPr/>
      <dgm:t>
        <a:bodyPr/>
        <a:lstStyle/>
        <a:p>
          <a:r>
            <a:rPr lang="en-US" dirty="0"/>
            <a:t>Inspirational</a:t>
          </a:r>
        </a:p>
      </dgm:t>
    </dgm:pt>
    <dgm:pt modelId="{1E499C62-84A7-4960-9B61-D207C5367133}" type="parTrans" cxnId="{A20DBC0E-3D89-4F8E-A242-254140E32AE1}">
      <dgm:prSet/>
      <dgm:spPr/>
      <dgm:t>
        <a:bodyPr/>
        <a:lstStyle/>
        <a:p>
          <a:endParaRPr lang="en-US"/>
        </a:p>
      </dgm:t>
    </dgm:pt>
    <dgm:pt modelId="{26F513CE-43D7-4118-A3DD-CE99A954EE99}" type="sibTrans" cxnId="{A20DBC0E-3D89-4F8E-A242-254140E32AE1}">
      <dgm:prSet/>
      <dgm:spPr/>
      <dgm:t>
        <a:bodyPr/>
        <a:lstStyle/>
        <a:p>
          <a:endParaRPr lang="en-US"/>
        </a:p>
      </dgm:t>
    </dgm:pt>
    <dgm:pt modelId="{76B90712-7494-4E59-BE5A-7B28ABD96733}">
      <dgm:prSet phldrT="[Text]"/>
      <dgm:spPr/>
      <dgm:t>
        <a:bodyPr/>
        <a:lstStyle/>
        <a:p>
          <a:r>
            <a:rPr lang="en-US" dirty="0"/>
            <a:t>1</a:t>
          </a:r>
        </a:p>
      </dgm:t>
    </dgm:pt>
    <dgm:pt modelId="{248D81CB-C3C0-405F-B151-AE13699F27E1}" type="parTrans" cxnId="{D5DFA7CB-4494-4930-A266-47EE82A29E79}">
      <dgm:prSet/>
      <dgm:spPr/>
      <dgm:t>
        <a:bodyPr/>
        <a:lstStyle/>
        <a:p>
          <a:endParaRPr lang="en-US"/>
        </a:p>
      </dgm:t>
    </dgm:pt>
    <dgm:pt modelId="{695E7D39-B8A2-4E60-ACEC-327747212D17}" type="sibTrans" cxnId="{D5DFA7CB-4494-4930-A266-47EE82A29E79}">
      <dgm:prSet/>
      <dgm:spPr/>
      <dgm:t>
        <a:bodyPr/>
        <a:lstStyle/>
        <a:p>
          <a:endParaRPr lang="en-US"/>
        </a:p>
      </dgm:t>
    </dgm:pt>
    <dgm:pt modelId="{56B58530-9195-4361-BC28-69423732624E}">
      <dgm:prSet phldrT="[Text]"/>
      <dgm:spPr/>
      <dgm:t>
        <a:bodyPr/>
        <a:lstStyle/>
        <a:p>
          <a:r>
            <a:rPr lang="en-US" dirty="0"/>
            <a:t>Soft Sell</a:t>
          </a:r>
        </a:p>
      </dgm:t>
    </dgm:pt>
    <dgm:pt modelId="{3A22FB33-0D5B-458A-9855-CD942EDFC054}" type="parTrans" cxnId="{C9D17DD4-16D5-4046-806B-6AC2807A033E}">
      <dgm:prSet/>
      <dgm:spPr/>
      <dgm:t>
        <a:bodyPr/>
        <a:lstStyle/>
        <a:p>
          <a:endParaRPr lang="en-US"/>
        </a:p>
      </dgm:t>
    </dgm:pt>
    <dgm:pt modelId="{FE09B584-E678-4F01-B04A-F6873B97FF4C}" type="sibTrans" cxnId="{C9D17DD4-16D5-4046-806B-6AC2807A033E}">
      <dgm:prSet/>
      <dgm:spPr/>
      <dgm:t>
        <a:bodyPr/>
        <a:lstStyle/>
        <a:p>
          <a:endParaRPr lang="en-US"/>
        </a:p>
      </dgm:t>
    </dgm:pt>
    <dgm:pt modelId="{C8B1C901-92FE-4BEF-B036-5C409E2D82C5}">
      <dgm:prSet phldrT="[Text]" phldr="1"/>
      <dgm:spPr/>
      <dgm:t>
        <a:bodyPr/>
        <a:lstStyle/>
        <a:p>
          <a:endParaRPr lang="en-US" dirty="0"/>
        </a:p>
      </dgm:t>
    </dgm:pt>
    <dgm:pt modelId="{FDD14908-5B73-4427-BD81-447A4ED20591}" type="parTrans" cxnId="{9638BB20-134D-4136-B4B7-810F935197AA}">
      <dgm:prSet/>
      <dgm:spPr/>
      <dgm:t>
        <a:bodyPr/>
        <a:lstStyle/>
        <a:p>
          <a:endParaRPr lang="en-US"/>
        </a:p>
      </dgm:t>
    </dgm:pt>
    <dgm:pt modelId="{0769A510-385D-4F25-9F87-4F3051F2FB9F}" type="sibTrans" cxnId="{9638BB20-134D-4136-B4B7-810F935197AA}">
      <dgm:prSet/>
      <dgm:spPr/>
      <dgm:t>
        <a:bodyPr/>
        <a:lstStyle/>
        <a:p>
          <a:endParaRPr lang="en-US"/>
        </a:p>
      </dgm:t>
    </dgm:pt>
    <dgm:pt modelId="{559ACC50-D525-4ECD-A7C5-B285F9F479B8}">
      <dgm:prSet phldrT="[Text]"/>
      <dgm:spPr/>
      <dgm:t>
        <a:bodyPr/>
        <a:lstStyle/>
        <a:p>
          <a:r>
            <a:rPr lang="en-US" dirty="0"/>
            <a:t>1</a:t>
          </a:r>
        </a:p>
      </dgm:t>
    </dgm:pt>
    <dgm:pt modelId="{DFC11E11-D717-48A8-8DC1-B5F96D2AF5F7}" type="parTrans" cxnId="{06CC3BED-D2A1-4BE9-BDC9-870F5C1681E6}">
      <dgm:prSet/>
      <dgm:spPr/>
      <dgm:t>
        <a:bodyPr/>
        <a:lstStyle/>
        <a:p>
          <a:endParaRPr lang="en-US"/>
        </a:p>
      </dgm:t>
    </dgm:pt>
    <dgm:pt modelId="{B9B9BCDC-60BF-4A6F-8EAA-554A0D396A10}" type="sibTrans" cxnId="{06CC3BED-D2A1-4BE9-BDC9-870F5C1681E6}">
      <dgm:prSet/>
      <dgm:spPr/>
      <dgm:t>
        <a:bodyPr/>
        <a:lstStyle/>
        <a:p>
          <a:endParaRPr lang="en-US"/>
        </a:p>
      </dgm:t>
    </dgm:pt>
    <dgm:pt modelId="{DB46D847-8E27-4B1A-8540-DA67234A4F9E}">
      <dgm:prSet phldrT="[Text]"/>
      <dgm:spPr/>
      <dgm:t>
        <a:bodyPr/>
        <a:lstStyle/>
        <a:p>
          <a:r>
            <a:rPr lang="en-US" dirty="0"/>
            <a:t>Hard Sell</a:t>
          </a:r>
        </a:p>
      </dgm:t>
    </dgm:pt>
    <dgm:pt modelId="{01587328-7D0F-48AB-B999-BA077DD9B8F6}" type="parTrans" cxnId="{8537D665-E0C0-4793-A280-DCAA6981618A}">
      <dgm:prSet/>
      <dgm:spPr/>
      <dgm:t>
        <a:bodyPr/>
        <a:lstStyle/>
        <a:p>
          <a:endParaRPr lang="en-US"/>
        </a:p>
      </dgm:t>
    </dgm:pt>
    <dgm:pt modelId="{08563AB4-9343-4520-8E6A-47E4EE314525}" type="sibTrans" cxnId="{8537D665-E0C0-4793-A280-DCAA6981618A}">
      <dgm:prSet/>
      <dgm:spPr/>
      <dgm:t>
        <a:bodyPr/>
        <a:lstStyle/>
        <a:p>
          <a:endParaRPr lang="en-US"/>
        </a:p>
      </dgm:t>
    </dgm:pt>
    <dgm:pt modelId="{4F839B6D-FABD-48FB-91DC-B896A2497088}">
      <dgm:prSet phldrT="[Text]" phldr="1"/>
      <dgm:spPr/>
      <dgm:t>
        <a:bodyPr/>
        <a:lstStyle/>
        <a:p>
          <a:endParaRPr lang="en-US"/>
        </a:p>
      </dgm:t>
    </dgm:pt>
    <dgm:pt modelId="{015A31F4-5AFF-4756-8CB7-B2B3D9D06BA6}" type="parTrans" cxnId="{C979728E-7921-4B20-8244-17DB41C82E10}">
      <dgm:prSet/>
      <dgm:spPr/>
      <dgm:t>
        <a:bodyPr/>
        <a:lstStyle/>
        <a:p>
          <a:endParaRPr lang="en-US"/>
        </a:p>
      </dgm:t>
    </dgm:pt>
    <dgm:pt modelId="{ACE2C3E8-132B-4E50-B2B3-E79C843D57A6}" type="sibTrans" cxnId="{C979728E-7921-4B20-8244-17DB41C82E10}">
      <dgm:prSet/>
      <dgm:spPr/>
      <dgm:t>
        <a:bodyPr/>
        <a:lstStyle/>
        <a:p>
          <a:endParaRPr lang="en-US"/>
        </a:p>
      </dgm:t>
    </dgm:pt>
    <dgm:pt modelId="{4FA228E7-6DE8-4EA1-A05C-07A01377D467}">
      <dgm:prSet phldrT="[Text]"/>
      <dgm:spPr/>
      <dgm:t>
        <a:bodyPr/>
        <a:lstStyle/>
        <a:p>
          <a:r>
            <a:rPr lang="en-US" dirty="0"/>
            <a:t>Fun</a:t>
          </a:r>
        </a:p>
      </dgm:t>
    </dgm:pt>
    <dgm:pt modelId="{22363983-8499-4D78-B85F-CC4E949A739E}" type="parTrans" cxnId="{2D9BA49E-022A-4C7B-8F88-851FA8359A61}">
      <dgm:prSet/>
      <dgm:spPr/>
      <dgm:t>
        <a:bodyPr/>
        <a:lstStyle/>
        <a:p>
          <a:endParaRPr lang="en-US"/>
        </a:p>
      </dgm:t>
    </dgm:pt>
    <dgm:pt modelId="{0D3308B7-F1B9-4579-A12F-7A97E86FFB2F}" type="sibTrans" cxnId="{2D9BA49E-022A-4C7B-8F88-851FA8359A61}">
      <dgm:prSet/>
      <dgm:spPr/>
      <dgm:t>
        <a:bodyPr/>
        <a:lstStyle/>
        <a:p>
          <a:endParaRPr lang="en-US"/>
        </a:p>
      </dgm:t>
    </dgm:pt>
    <dgm:pt modelId="{5E02AEF0-20BE-4385-BCF5-52A13520AE8C}" type="pres">
      <dgm:prSet presAssocID="{D6617508-3E22-428E-9A46-4475FDD61F52}" presName="Name0" presStyleCnt="0">
        <dgm:presLayoutVars>
          <dgm:dir/>
          <dgm:animLvl val="lvl"/>
          <dgm:resizeHandles val="exact"/>
        </dgm:presLayoutVars>
      </dgm:prSet>
      <dgm:spPr/>
    </dgm:pt>
    <dgm:pt modelId="{4274504B-A23C-4789-8A7C-92583DF1BA2A}" type="pres">
      <dgm:prSet presAssocID="{937426C5-5CE2-4720-8A6B-BBCDB936E104}" presName="composite" presStyleCnt="0"/>
      <dgm:spPr/>
    </dgm:pt>
    <dgm:pt modelId="{02D5C710-6270-4D93-9F1D-06BA0E98BAEA}" type="pres">
      <dgm:prSet presAssocID="{937426C5-5CE2-4720-8A6B-BBCDB936E104}" presName="parTx" presStyleLbl="alignNode1" presStyleIdx="0" presStyleCnt="3">
        <dgm:presLayoutVars>
          <dgm:chMax val="0"/>
          <dgm:chPref val="0"/>
          <dgm:bulletEnabled val="1"/>
        </dgm:presLayoutVars>
      </dgm:prSet>
      <dgm:spPr/>
    </dgm:pt>
    <dgm:pt modelId="{03FB12D7-5F7D-4677-B142-10BEA2561569}" type="pres">
      <dgm:prSet presAssocID="{937426C5-5CE2-4720-8A6B-BBCDB936E104}" presName="desTx" presStyleLbl="alignAccFollowNode1" presStyleIdx="0" presStyleCnt="3">
        <dgm:presLayoutVars>
          <dgm:bulletEnabled val="1"/>
        </dgm:presLayoutVars>
      </dgm:prSet>
      <dgm:spPr/>
    </dgm:pt>
    <dgm:pt modelId="{B264D6D9-DE12-4314-98F4-D73404452031}" type="pres">
      <dgm:prSet presAssocID="{6F0EE05B-F509-490D-A62A-67C47DF4CBE1}" presName="space" presStyleCnt="0"/>
      <dgm:spPr/>
    </dgm:pt>
    <dgm:pt modelId="{D749BB86-E7B3-4118-BAA3-6F42F18E113E}" type="pres">
      <dgm:prSet presAssocID="{76B90712-7494-4E59-BE5A-7B28ABD96733}" presName="composite" presStyleCnt="0"/>
      <dgm:spPr/>
    </dgm:pt>
    <dgm:pt modelId="{9AB80D31-A723-48CC-93A0-8097C58717C8}" type="pres">
      <dgm:prSet presAssocID="{76B90712-7494-4E59-BE5A-7B28ABD96733}" presName="parTx" presStyleLbl="alignNode1" presStyleIdx="1" presStyleCnt="3">
        <dgm:presLayoutVars>
          <dgm:chMax val="0"/>
          <dgm:chPref val="0"/>
          <dgm:bulletEnabled val="1"/>
        </dgm:presLayoutVars>
      </dgm:prSet>
      <dgm:spPr/>
    </dgm:pt>
    <dgm:pt modelId="{FF5EAE01-0793-4D7F-A1FA-67FF3C1BD133}" type="pres">
      <dgm:prSet presAssocID="{76B90712-7494-4E59-BE5A-7B28ABD96733}" presName="desTx" presStyleLbl="alignAccFollowNode1" presStyleIdx="1" presStyleCnt="3">
        <dgm:presLayoutVars>
          <dgm:bulletEnabled val="1"/>
        </dgm:presLayoutVars>
      </dgm:prSet>
      <dgm:spPr/>
    </dgm:pt>
    <dgm:pt modelId="{DF83077A-39D8-4BF2-9FB5-6D83D5F07A82}" type="pres">
      <dgm:prSet presAssocID="{695E7D39-B8A2-4E60-ACEC-327747212D17}" presName="space" presStyleCnt="0"/>
      <dgm:spPr/>
    </dgm:pt>
    <dgm:pt modelId="{833AC7B0-B3D5-4B70-9A9C-6292862F2672}" type="pres">
      <dgm:prSet presAssocID="{559ACC50-D525-4ECD-A7C5-B285F9F479B8}" presName="composite" presStyleCnt="0"/>
      <dgm:spPr/>
    </dgm:pt>
    <dgm:pt modelId="{A514BEF6-C5AF-475B-8427-9E472FC6690F}" type="pres">
      <dgm:prSet presAssocID="{559ACC50-D525-4ECD-A7C5-B285F9F479B8}" presName="parTx" presStyleLbl="alignNode1" presStyleIdx="2" presStyleCnt="3">
        <dgm:presLayoutVars>
          <dgm:chMax val="0"/>
          <dgm:chPref val="0"/>
          <dgm:bulletEnabled val="1"/>
        </dgm:presLayoutVars>
      </dgm:prSet>
      <dgm:spPr/>
    </dgm:pt>
    <dgm:pt modelId="{1B036F00-2E7B-4A3B-9F22-ECD935E8423D}" type="pres">
      <dgm:prSet presAssocID="{559ACC50-D525-4ECD-A7C5-B285F9F479B8}" presName="desTx" presStyleLbl="alignAccFollowNode1" presStyleIdx="2" presStyleCnt="3">
        <dgm:presLayoutVars>
          <dgm:bulletEnabled val="1"/>
        </dgm:presLayoutVars>
      </dgm:prSet>
      <dgm:spPr/>
    </dgm:pt>
  </dgm:ptLst>
  <dgm:cxnLst>
    <dgm:cxn modelId="{A20DBC0E-3D89-4F8E-A242-254140E32AE1}" srcId="{937426C5-5CE2-4720-8A6B-BBCDB936E104}" destId="{D3863492-9181-4808-B765-EFE98B60199B}" srcOrd="1" destOrd="0" parTransId="{1E499C62-84A7-4960-9B61-D207C5367133}" sibTransId="{26F513CE-43D7-4118-A3DD-CE99A954EE99}"/>
    <dgm:cxn modelId="{9638BB20-134D-4136-B4B7-810F935197AA}" srcId="{76B90712-7494-4E59-BE5A-7B28ABD96733}" destId="{C8B1C901-92FE-4BEF-B036-5C409E2D82C5}" srcOrd="1" destOrd="0" parTransId="{FDD14908-5B73-4427-BD81-447A4ED20591}" sibTransId="{0769A510-385D-4F25-9F87-4F3051F2FB9F}"/>
    <dgm:cxn modelId="{EB9C8B25-3D4B-4603-AC37-2FA6E2371CC2}" type="presOf" srcId="{C8B1C901-92FE-4BEF-B036-5C409E2D82C5}" destId="{FF5EAE01-0793-4D7F-A1FA-67FF3C1BD133}" srcOrd="0" destOrd="1" presId="urn:microsoft.com/office/officeart/2005/8/layout/hList1"/>
    <dgm:cxn modelId="{417CD560-2038-4CFD-823E-38E7B25FD7D5}" type="presOf" srcId="{76B90712-7494-4E59-BE5A-7B28ABD96733}" destId="{9AB80D31-A723-48CC-93A0-8097C58717C8}" srcOrd="0" destOrd="0" presId="urn:microsoft.com/office/officeart/2005/8/layout/hList1"/>
    <dgm:cxn modelId="{8537D665-E0C0-4793-A280-DCAA6981618A}" srcId="{559ACC50-D525-4ECD-A7C5-B285F9F479B8}" destId="{DB46D847-8E27-4B1A-8540-DA67234A4F9E}" srcOrd="0" destOrd="0" parTransId="{01587328-7D0F-48AB-B999-BA077DD9B8F6}" sibTransId="{08563AB4-9343-4520-8E6A-47E4EE314525}"/>
    <dgm:cxn modelId="{48EB524C-1FD6-41D5-A9F5-5DD29C9785A9}" type="presOf" srcId="{460B9E9A-5061-4012-A474-CD6E18A8E1C1}" destId="{03FB12D7-5F7D-4677-B142-10BEA2561569}" srcOrd="0" destOrd="0" presId="urn:microsoft.com/office/officeart/2005/8/layout/hList1"/>
    <dgm:cxn modelId="{BD87DE70-098F-4BF4-BF83-68591679A4D8}" type="presOf" srcId="{DB46D847-8E27-4B1A-8540-DA67234A4F9E}" destId="{1B036F00-2E7B-4A3B-9F22-ECD935E8423D}" srcOrd="0" destOrd="0" presId="urn:microsoft.com/office/officeart/2005/8/layout/hList1"/>
    <dgm:cxn modelId="{93107671-292E-443F-A4DE-E9F12C5B9D87}" type="presOf" srcId="{56B58530-9195-4361-BC28-69423732624E}" destId="{FF5EAE01-0793-4D7F-A1FA-67FF3C1BD133}" srcOrd="0" destOrd="0" presId="urn:microsoft.com/office/officeart/2005/8/layout/hList1"/>
    <dgm:cxn modelId="{4444EA51-BE66-44C8-A9BB-173F417C68F5}" type="presOf" srcId="{D3863492-9181-4808-B765-EFE98B60199B}" destId="{03FB12D7-5F7D-4677-B142-10BEA2561569}" srcOrd="0" destOrd="1" presId="urn:microsoft.com/office/officeart/2005/8/layout/hList1"/>
    <dgm:cxn modelId="{C979728E-7921-4B20-8244-17DB41C82E10}" srcId="{559ACC50-D525-4ECD-A7C5-B285F9F479B8}" destId="{4F839B6D-FABD-48FB-91DC-B896A2497088}" srcOrd="1" destOrd="0" parTransId="{015A31F4-5AFF-4756-8CB7-B2B3D9D06BA6}" sibTransId="{ACE2C3E8-132B-4E50-B2B3-E79C843D57A6}"/>
    <dgm:cxn modelId="{7B322C98-C093-4C7E-B725-4BE7C058D168}" srcId="{D6617508-3E22-428E-9A46-4475FDD61F52}" destId="{937426C5-5CE2-4720-8A6B-BBCDB936E104}" srcOrd="0" destOrd="0" parTransId="{4FEB119A-A001-4F02-91DC-47F55B9CC282}" sibTransId="{6F0EE05B-F509-490D-A62A-67C47DF4CBE1}"/>
    <dgm:cxn modelId="{2D9BA49E-022A-4C7B-8F88-851FA8359A61}" srcId="{937426C5-5CE2-4720-8A6B-BBCDB936E104}" destId="{4FA228E7-6DE8-4EA1-A05C-07A01377D467}" srcOrd="2" destOrd="0" parTransId="{22363983-8499-4D78-B85F-CC4E949A739E}" sibTransId="{0D3308B7-F1B9-4579-A12F-7A97E86FFB2F}"/>
    <dgm:cxn modelId="{1A958BA2-3E38-4877-9D92-9ED5F9F8E827}" srcId="{937426C5-5CE2-4720-8A6B-BBCDB936E104}" destId="{460B9E9A-5061-4012-A474-CD6E18A8E1C1}" srcOrd="0" destOrd="0" parTransId="{075C3E61-BADE-486C-809D-39B60A4C680B}" sibTransId="{B3CE4BDA-2A34-4C25-9FA2-F735FB5448A4}"/>
    <dgm:cxn modelId="{F9BF60AC-318C-4105-8F8B-29D2AE0B168A}" type="presOf" srcId="{937426C5-5CE2-4720-8A6B-BBCDB936E104}" destId="{02D5C710-6270-4D93-9F1D-06BA0E98BAEA}" srcOrd="0" destOrd="0" presId="urn:microsoft.com/office/officeart/2005/8/layout/hList1"/>
    <dgm:cxn modelId="{0760BDB6-30CF-4DCE-AA1A-3235E68584E5}" type="presOf" srcId="{4FA228E7-6DE8-4EA1-A05C-07A01377D467}" destId="{03FB12D7-5F7D-4677-B142-10BEA2561569}" srcOrd="0" destOrd="2" presId="urn:microsoft.com/office/officeart/2005/8/layout/hList1"/>
    <dgm:cxn modelId="{5F3967B7-213D-4C24-9F07-D43C02BE80B3}" type="presOf" srcId="{D6617508-3E22-428E-9A46-4475FDD61F52}" destId="{5E02AEF0-20BE-4385-BCF5-52A13520AE8C}" srcOrd="0" destOrd="0" presId="urn:microsoft.com/office/officeart/2005/8/layout/hList1"/>
    <dgm:cxn modelId="{D5DFA7CB-4494-4930-A266-47EE82A29E79}" srcId="{D6617508-3E22-428E-9A46-4475FDD61F52}" destId="{76B90712-7494-4E59-BE5A-7B28ABD96733}" srcOrd="1" destOrd="0" parTransId="{248D81CB-C3C0-405F-B151-AE13699F27E1}" sibTransId="{695E7D39-B8A2-4E60-ACEC-327747212D17}"/>
    <dgm:cxn modelId="{C9D17DD4-16D5-4046-806B-6AC2807A033E}" srcId="{76B90712-7494-4E59-BE5A-7B28ABD96733}" destId="{56B58530-9195-4361-BC28-69423732624E}" srcOrd="0" destOrd="0" parTransId="{3A22FB33-0D5B-458A-9855-CD942EDFC054}" sibTransId="{FE09B584-E678-4F01-B04A-F6873B97FF4C}"/>
    <dgm:cxn modelId="{EF0CFED6-B77C-478E-A35E-B865DDF260B4}" type="presOf" srcId="{559ACC50-D525-4ECD-A7C5-B285F9F479B8}" destId="{A514BEF6-C5AF-475B-8427-9E472FC6690F}" srcOrd="0" destOrd="0" presId="urn:microsoft.com/office/officeart/2005/8/layout/hList1"/>
    <dgm:cxn modelId="{E13D3AE8-2013-45C2-83B6-9163FDAB551B}" type="presOf" srcId="{4F839B6D-FABD-48FB-91DC-B896A2497088}" destId="{1B036F00-2E7B-4A3B-9F22-ECD935E8423D}" srcOrd="0" destOrd="1" presId="urn:microsoft.com/office/officeart/2005/8/layout/hList1"/>
    <dgm:cxn modelId="{06CC3BED-D2A1-4BE9-BDC9-870F5C1681E6}" srcId="{D6617508-3E22-428E-9A46-4475FDD61F52}" destId="{559ACC50-D525-4ECD-A7C5-B285F9F479B8}" srcOrd="2" destOrd="0" parTransId="{DFC11E11-D717-48A8-8DC1-B5F96D2AF5F7}" sibTransId="{B9B9BCDC-60BF-4A6F-8EAA-554A0D396A10}"/>
    <dgm:cxn modelId="{CF187EEC-BE23-461E-BEB5-318FB98ECBA4}" type="presParOf" srcId="{5E02AEF0-20BE-4385-BCF5-52A13520AE8C}" destId="{4274504B-A23C-4789-8A7C-92583DF1BA2A}" srcOrd="0" destOrd="0" presId="urn:microsoft.com/office/officeart/2005/8/layout/hList1"/>
    <dgm:cxn modelId="{DAC48BCB-F60B-4D82-9535-540B34863E6B}" type="presParOf" srcId="{4274504B-A23C-4789-8A7C-92583DF1BA2A}" destId="{02D5C710-6270-4D93-9F1D-06BA0E98BAEA}" srcOrd="0" destOrd="0" presId="urn:microsoft.com/office/officeart/2005/8/layout/hList1"/>
    <dgm:cxn modelId="{32DEACDC-5B28-416D-AA0C-B17D20EE201B}" type="presParOf" srcId="{4274504B-A23C-4789-8A7C-92583DF1BA2A}" destId="{03FB12D7-5F7D-4677-B142-10BEA2561569}" srcOrd="1" destOrd="0" presId="urn:microsoft.com/office/officeart/2005/8/layout/hList1"/>
    <dgm:cxn modelId="{AB338F91-84ED-421F-8708-CBC718774AD3}" type="presParOf" srcId="{5E02AEF0-20BE-4385-BCF5-52A13520AE8C}" destId="{B264D6D9-DE12-4314-98F4-D73404452031}" srcOrd="1" destOrd="0" presId="urn:microsoft.com/office/officeart/2005/8/layout/hList1"/>
    <dgm:cxn modelId="{87CDA63A-9992-4C16-BF65-FF524E682926}" type="presParOf" srcId="{5E02AEF0-20BE-4385-BCF5-52A13520AE8C}" destId="{D749BB86-E7B3-4118-BAA3-6F42F18E113E}" srcOrd="2" destOrd="0" presId="urn:microsoft.com/office/officeart/2005/8/layout/hList1"/>
    <dgm:cxn modelId="{8E68245F-B7FC-40EF-AAB3-2FEDB5506C72}" type="presParOf" srcId="{D749BB86-E7B3-4118-BAA3-6F42F18E113E}" destId="{9AB80D31-A723-48CC-93A0-8097C58717C8}" srcOrd="0" destOrd="0" presId="urn:microsoft.com/office/officeart/2005/8/layout/hList1"/>
    <dgm:cxn modelId="{32DBAC29-9D5E-4953-BF88-D85857851231}" type="presParOf" srcId="{D749BB86-E7B3-4118-BAA3-6F42F18E113E}" destId="{FF5EAE01-0793-4D7F-A1FA-67FF3C1BD133}" srcOrd="1" destOrd="0" presId="urn:microsoft.com/office/officeart/2005/8/layout/hList1"/>
    <dgm:cxn modelId="{C2198C2B-50CA-45D2-8CBE-E7E8CC8BD987}" type="presParOf" srcId="{5E02AEF0-20BE-4385-BCF5-52A13520AE8C}" destId="{DF83077A-39D8-4BF2-9FB5-6D83D5F07A82}" srcOrd="3" destOrd="0" presId="urn:microsoft.com/office/officeart/2005/8/layout/hList1"/>
    <dgm:cxn modelId="{94089C3E-B84F-41F7-8642-24A660C6F542}" type="presParOf" srcId="{5E02AEF0-20BE-4385-BCF5-52A13520AE8C}" destId="{833AC7B0-B3D5-4B70-9A9C-6292862F2672}" srcOrd="4" destOrd="0" presId="urn:microsoft.com/office/officeart/2005/8/layout/hList1"/>
    <dgm:cxn modelId="{50C1E136-E071-408C-9D24-F8A71CD2970D}" type="presParOf" srcId="{833AC7B0-B3D5-4B70-9A9C-6292862F2672}" destId="{A514BEF6-C5AF-475B-8427-9E472FC6690F}" srcOrd="0" destOrd="0" presId="urn:microsoft.com/office/officeart/2005/8/layout/hList1"/>
    <dgm:cxn modelId="{B57A0BE6-6CEB-41C6-A349-6E40E01F807C}" type="presParOf" srcId="{833AC7B0-B3D5-4B70-9A9C-6292862F2672}" destId="{1B036F00-2E7B-4A3B-9F22-ECD935E8423D}"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B21E779-609B-4A35-865A-BDC054B775E0}"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A05D5C5D-25A1-4625-9027-A13A0D76C000}">
      <dgm:prSet phldrT="[Text]"/>
      <dgm:spPr>
        <a:solidFill>
          <a:schemeClr val="tx1"/>
        </a:solidFill>
        <a:ln>
          <a:solidFill>
            <a:schemeClr val="accent1">
              <a:lumMod val="75000"/>
            </a:schemeClr>
          </a:solidFill>
        </a:ln>
      </dgm:spPr>
      <dgm:t>
        <a:bodyPr/>
        <a:lstStyle/>
        <a:p>
          <a:r>
            <a:rPr lang="en-US" dirty="0"/>
            <a:t>82% of all traffic consumes video</a:t>
          </a:r>
        </a:p>
      </dgm:t>
    </dgm:pt>
    <dgm:pt modelId="{63153A57-8611-4034-B5EC-D340A71743E8}" type="parTrans" cxnId="{F9198B52-795A-43BE-A8F2-FBF3FB16A1B8}">
      <dgm:prSet/>
      <dgm:spPr/>
      <dgm:t>
        <a:bodyPr/>
        <a:lstStyle/>
        <a:p>
          <a:endParaRPr lang="en-US"/>
        </a:p>
      </dgm:t>
    </dgm:pt>
    <dgm:pt modelId="{3B8EFA40-B99B-49E7-908E-71B97F828467}" type="sibTrans" cxnId="{F9198B52-795A-43BE-A8F2-FBF3FB16A1B8}">
      <dgm:prSet/>
      <dgm:spPr/>
      <dgm:t>
        <a:bodyPr/>
        <a:lstStyle/>
        <a:p>
          <a:endParaRPr lang="en-US"/>
        </a:p>
      </dgm:t>
    </dgm:pt>
    <dgm:pt modelId="{C8CD4D93-D7E2-4E18-B79B-22312F0BF9B2}">
      <dgm:prSet phldrT="[Text]"/>
      <dgm:spPr>
        <a:solidFill>
          <a:schemeClr val="tx1"/>
        </a:solidFill>
      </dgm:spPr>
      <dgm:t>
        <a:bodyPr/>
        <a:lstStyle/>
        <a:p>
          <a:r>
            <a:rPr lang="en-US" dirty="0"/>
            <a:t>25% of companies already successfully use video in sales successfully</a:t>
          </a:r>
        </a:p>
      </dgm:t>
    </dgm:pt>
    <dgm:pt modelId="{3F8DFE20-9FD0-4BF8-A676-D33735942936}" type="parTrans" cxnId="{B84DFC17-6DE0-42C6-8C53-B6CC451A3DAE}">
      <dgm:prSet/>
      <dgm:spPr/>
      <dgm:t>
        <a:bodyPr/>
        <a:lstStyle/>
        <a:p>
          <a:endParaRPr lang="en-US"/>
        </a:p>
      </dgm:t>
    </dgm:pt>
    <dgm:pt modelId="{2A661633-C45E-4211-996C-06FBDE2DF47A}" type="sibTrans" cxnId="{B84DFC17-6DE0-42C6-8C53-B6CC451A3DAE}">
      <dgm:prSet/>
      <dgm:spPr/>
      <dgm:t>
        <a:bodyPr/>
        <a:lstStyle/>
        <a:p>
          <a:endParaRPr lang="en-US"/>
        </a:p>
      </dgm:t>
    </dgm:pt>
    <dgm:pt modelId="{CA55DEA5-C19C-430C-8580-5DEC5EE94B3E}">
      <dgm:prSet phldrT="[Text]"/>
      <dgm:spPr>
        <a:solidFill>
          <a:schemeClr val="tx1"/>
        </a:solidFill>
      </dgm:spPr>
      <dgm:t>
        <a:bodyPr/>
        <a:lstStyle/>
        <a:p>
          <a:r>
            <a:rPr lang="en-US" dirty="0"/>
            <a:t>Boost click through rates – 200%</a:t>
          </a:r>
        </a:p>
      </dgm:t>
    </dgm:pt>
    <dgm:pt modelId="{33E2C5D8-9A62-4706-8880-63BF1DCB3918}" type="parTrans" cxnId="{BD31DC46-AE5A-4A1C-9EC3-23FFD9A01901}">
      <dgm:prSet/>
      <dgm:spPr/>
      <dgm:t>
        <a:bodyPr/>
        <a:lstStyle/>
        <a:p>
          <a:endParaRPr lang="en-US"/>
        </a:p>
      </dgm:t>
    </dgm:pt>
    <dgm:pt modelId="{42D3BDD8-B7BF-403B-9558-C34506C644C6}" type="sibTrans" cxnId="{BD31DC46-AE5A-4A1C-9EC3-23FFD9A01901}">
      <dgm:prSet/>
      <dgm:spPr/>
      <dgm:t>
        <a:bodyPr/>
        <a:lstStyle/>
        <a:p>
          <a:endParaRPr lang="en-US"/>
        </a:p>
      </dgm:t>
    </dgm:pt>
    <dgm:pt modelId="{7A2DC2D8-BBC7-4B3B-A9B8-07568C005F44}">
      <dgm:prSet phldrT="[Text]"/>
      <dgm:spPr>
        <a:solidFill>
          <a:schemeClr val="tx1"/>
        </a:solidFill>
      </dgm:spPr>
      <dgm:t>
        <a:bodyPr/>
        <a:lstStyle/>
        <a:p>
          <a:r>
            <a:rPr lang="en-US" dirty="0"/>
            <a:t>Triple Response rates</a:t>
          </a:r>
        </a:p>
      </dgm:t>
    </dgm:pt>
    <dgm:pt modelId="{7D7C5AF6-D1F8-4D4A-8EEA-A16427CB7CE1}" type="parTrans" cxnId="{D6D2A770-183D-4CD3-9EF8-CE4A32B0E2D3}">
      <dgm:prSet/>
      <dgm:spPr/>
      <dgm:t>
        <a:bodyPr/>
        <a:lstStyle/>
        <a:p>
          <a:endParaRPr lang="en-US"/>
        </a:p>
      </dgm:t>
    </dgm:pt>
    <dgm:pt modelId="{06B754B8-4931-4ACE-B37C-49CB00F2E401}" type="sibTrans" cxnId="{D6D2A770-183D-4CD3-9EF8-CE4A32B0E2D3}">
      <dgm:prSet/>
      <dgm:spPr/>
      <dgm:t>
        <a:bodyPr/>
        <a:lstStyle/>
        <a:p>
          <a:endParaRPr lang="en-US"/>
        </a:p>
      </dgm:t>
    </dgm:pt>
    <dgm:pt modelId="{7A89DF83-E17B-44A2-B638-4760D5EBE0AB}" type="pres">
      <dgm:prSet presAssocID="{EB21E779-609B-4A35-865A-BDC054B775E0}" presName="matrix" presStyleCnt="0">
        <dgm:presLayoutVars>
          <dgm:chMax val="1"/>
          <dgm:dir/>
          <dgm:resizeHandles val="exact"/>
        </dgm:presLayoutVars>
      </dgm:prSet>
      <dgm:spPr/>
    </dgm:pt>
    <dgm:pt modelId="{14DB311E-9639-477F-9207-2B117EE6066F}" type="pres">
      <dgm:prSet presAssocID="{EB21E779-609B-4A35-865A-BDC054B775E0}" presName="diamond" presStyleLbl="bgShp" presStyleIdx="0" presStyleCnt="1"/>
      <dgm:spPr/>
    </dgm:pt>
    <dgm:pt modelId="{15FD57E2-3264-4626-90C1-1674F149363C}" type="pres">
      <dgm:prSet presAssocID="{EB21E779-609B-4A35-865A-BDC054B775E0}" presName="quad1" presStyleLbl="node1" presStyleIdx="0" presStyleCnt="4">
        <dgm:presLayoutVars>
          <dgm:chMax val="0"/>
          <dgm:chPref val="0"/>
          <dgm:bulletEnabled val="1"/>
        </dgm:presLayoutVars>
      </dgm:prSet>
      <dgm:spPr/>
    </dgm:pt>
    <dgm:pt modelId="{86895B4C-3F82-4CB6-8643-5A2D666FEBC1}" type="pres">
      <dgm:prSet presAssocID="{EB21E779-609B-4A35-865A-BDC054B775E0}" presName="quad2" presStyleLbl="node1" presStyleIdx="1" presStyleCnt="4">
        <dgm:presLayoutVars>
          <dgm:chMax val="0"/>
          <dgm:chPref val="0"/>
          <dgm:bulletEnabled val="1"/>
        </dgm:presLayoutVars>
      </dgm:prSet>
      <dgm:spPr/>
    </dgm:pt>
    <dgm:pt modelId="{1AA649F8-8C3A-47B2-8CF0-72D019BAB664}" type="pres">
      <dgm:prSet presAssocID="{EB21E779-609B-4A35-865A-BDC054B775E0}" presName="quad3" presStyleLbl="node1" presStyleIdx="2" presStyleCnt="4">
        <dgm:presLayoutVars>
          <dgm:chMax val="0"/>
          <dgm:chPref val="0"/>
          <dgm:bulletEnabled val="1"/>
        </dgm:presLayoutVars>
      </dgm:prSet>
      <dgm:spPr/>
    </dgm:pt>
    <dgm:pt modelId="{6CFDA376-955A-4770-A3F7-C0DA2F33FAAD}" type="pres">
      <dgm:prSet presAssocID="{EB21E779-609B-4A35-865A-BDC054B775E0}" presName="quad4" presStyleLbl="node1" presStyleIdx="3" presStyleCnt="4">
        <dgm:presLayoutVars>
          <dgm:chMax val="0"/>
          <dgm:chPref val="0"/>
          <dgm:bulletEnabled val="1"/>
        </dgm:presLayoutVars>
      </dgm:prSet>
      <dgm:spPr/>
    </dgm:pt>
  </dgm:ptLst>
  <dgm:cxnLst>
    <dgm:cxn modelId="{B84DFC17-6DE0-42C6-8C53-B6CC451A3DAE}" srcId="{EB21E779-609B-4A35-865A-BDC054B775E0}" destId="{C8CD4D93-D7E2-4E18-B79B-22312F0BF9B2}" srcOrd="1" destOrd="0" parTransId="{3F8DFE20-9FD0-4BF8-A676-D33735942936}" sibTransId="{2A661633-C45E-4211-996C-06FBDE2DF47A}"/>
    <dgm:cxn modelId="{D887D13D-2116-47DB-80AE-F6F7604FA905}" type="presOf" srcId="{CA55DEA5-C19C-430C-8580-5DEC5EE94B3E}" destId="{1AA649F8-8C3A-47B2-8CF0-72D019BAB664}" srcOrd="0" destOrd="0" presId="urn:microsoft.com/office/officeart/2005/8/layout/matrix3"/>
    <dgm:cxn modelId="{BD31DC46-AE5A-4A1C-9EC3-23FFD9A01901}" srcId="{EB21E779-609B-4A35-865A-BDC054B775E0}" destId="{CA55DEA5-C19C-430C-8580-5DEC5EE94B3E}" srcOrd="2" destOrd="0" parTransId="{33E2C5D8-9A62-4706-8880-63BF1DCB3918}" sibTransId="{42D3BDD8-B7BF-403B-9558-C34506C644C6}"/>
    <dgm:cxn modelId="{D6D2A770-183D-4CD3-9EF8-CE4A32B0E2D3}" srcId="{EB21E779-609B-4A35-865A-BDC054B775E0}" destId="{7A2DC2D8-BBC7-4B3B-A9B8-07568C005F44}" srcOrd="3" destOrd="0" parTransId="{7D7C5AF6-D1F8-4D4A-8EEA-A16427CB7CE1}" sibTransId="{06B754B8-4931-4ACE-B37C-49CB00F2E401}"/>
    <dgm:cxn modelId="{F9198B52-795A-43BE-A8F2-FBF3FB16A1B8}" srcId="{EB21E779-609B-4A35-865A-BDC054B775E0}" destId="{A05D5C5D-25A1-4625-9027-A13A0D76C000}" srcOrd="0" destOrd="0" parTransId="{63153A57-8611-4034-B5EC-D340A71743E8}" sibTransId="{3B8EFA40-B99B-49E7-908E-71B97F828467}"/>
    <dgm:cxn modelId="{0F8D4A56-1064-451B-8D4A-03972DAA4420}" type="presOf" srcId="{EB21E779-609B-4A35-865A-BDC054B775E0}" destId="{7A89DF83-E17B-44A2-B638-4760D5EBE0AB}" srcOrd="0" destOrd="0" presId="urn:microsoft.com/office/officeart/2005/8/layout/matrix3"/>
    <dgm:cxn modelId="{FBB0B195-4F15-4C7D-83FE-A151C77CE6C9}" type="presOf" srcId="{C8CD4D93-D7E2-4E18-B79B-22312F0BF9B2}" destId="{86895B4C-3F82-4CB6-8643-5A2D666FEBC1}" srcOrd="0" destOrd="0" presId="urn:microsoft.com/office/officeart/2005/8/layout/matrix3"/>
    <dgm:cxn modelId="{7FD3F798-2B88-4FA3-A3FA-7246CFEE06A0}" type="presOf" srcId="{7A2DC2D8-BBC7-4B3B-A9B8-07568C005F44}" destId="{6CFDA376-955A-4770-A3F7-C0DA2F33FAAD}" srcOrd="0" destOrd="0" presId="urn:microsoft.com/office/officeart/2005/8/layout/matrix3"/>
    <dgm:cxn modelId="{1C9F58CC-2154-4D0F-B707-CFEB3CFCA06A}" type="presOf" srcId="{A05D5C5D-25A1-4625-9027-A13A0D76C000}" destId="{15FD57E2-3264-4626-90C1-1674F149363C}" srcOrd="0" destOrd="0" presId="urn:microsoft.com/office/officeart/2005/8/layout/matrix3"/>
    <dgm:cxn modelId="{A4D3E7DD-3876-42F4-8039-907F8B68F574}" type="presParOf" srcId="{7A89DF83-E17B-44A2-B638-4760D5EBE0AB}" destId="{14DB311E-9639-477F-9207-2B117EE6066F}" srcOrd="0" destOrd="0" presId="urn:microsoft.com/office/officeart/2005/8/layout/matrix3"/>
    <dgm:cxn modelId="{7825D60E-0B0B-4037-9A8F-B3A3542E4A5C}" type="presParOf" srcId="{7A89DF83-E17B-44A2-B638-4760D5EBE0AB}" destId="{15FD57E2-3264-4626-90C1-1674F149363C}" srcOrd="1" destOrd="0" presId="urn:microsoft.com/office/officeart/2005/8/layout/matrix3"/>
    <dgm:cxn modelId="{5C741E90-7EBE-45BC-A6C7-4926956325B7}" type="presParOf" srcId="{7A89DF83-E17B-44A2-B638-4760D5EBE0AB}" destId="{86895B4C-3F82-4CB6-8643-5A2D666FEBC1}" srcOrd="2" destOrd="0" presId="urn:microsoft.com/office/officeart/2005/8/layout/matrix3"/>
    <dgm:cxn modelId="{34269E7A-607A-4FAA-9F76-51FDA8FB191E}" type="presParOf" srcId="{7A89DF83-E17B-44A2-B638-4760D5EBE0AB}" destId="{1AA649F8-8C3A-47B2-8CF0-72D019BAB664}" srcOrd="3" destOrd="0" presId="urn:microsoft.com/office/officeart/2005/8/layout/matrix3"/>
    <dgm:cxn modelId="{C8ACC266-6623-4414-9F77-AD8645835BC1}" type="presParOf" srcId="{7A89DF83-E17B-44A2-B638-4760D5EBE0AB}" destId="{6CFDA376-955A-4770-A3F7-C0DA2F33FAAD}"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D53656E-4ADC-406D-A3B9-73EB93BC6672}" type="doc">
      <dgm:prSet loTypeId="urn:microsoft.com/office/officeart/2005/8/layout/process1" loCatId="process" qsTypeId="urn:microsoft.com/office/officeart/2005/8/quickstyle/simple5" qsCatId="simple" csTypeId="urn:microsoft.com/office/officeart/2005/8/colors/accent1_4" csCatId="accent1" phldr="1"/>
      <dgm:spPr/>
    </dgm:pt>
    <dgm:pt modelId="{6F92C5C7-CAE1-460A-A195-B2CF2B6B01D4}">
      <dgm:prSet phldrT="[Text]"/>
      <dgm:spPr/>
      <dgm:t>
        <a:bodyPr/>
        <a:lstStyle/>
        <a:p>
          <a:r>
            <a:rPr lang="en-US" dirty="0"/>
            <a:t>65% visit your website</a:t>
          </a:r>
        </a:p>
      </dgm:t>
    </dgm:pt>
    <dgm:pt modelId="{0DB8C595-D0E2-4A81-84F6-9D36C9F7853C}" type="parTrans" cxnId="{400256AB-7475-499E-B099-CE1490A52811}">
      <dgm:prSet/>
      <dgm:spPr/>
      <dgm:t>
        <a:bodyPr/>
        <a:lstStyle/>
        <a:p>
          <a:endParaRPr lang="en-US"/>
        </a:p>
      </dgm:t>
    </dgm:pt>
    <dgm:pt modelId="{31C8F5D7-C2BB-4C12-9A07-90539E1F31A1}" type="sibTrans" cxnId="{400256AB-7475-499E-B099-CE1490A52811}">
      <dgm:prSet/>
      <dgm:spPr/>
      <dgm:t>
        <a:bodyPr/>
        <a:lstStyle/>
        <a:p>
          <a:endParaRPr lang="en-US"/>
        </a:p>
      </dgm:t>
    </dgm:pt>
    <dgm:pt modelId="{E018986D-CAAB-46EF-A304-812F1B9AE95E}">
      <dgm:prSet phldrT="[Text]"/>
      <dgm:spPr/>
      <dgm:t>
        <a:bodyPr/>
        <a:lstStyle/>
        <a:p>
          <a:r>
            <a:rPr lang="en-US" dirty="0"/>
            <a:t>90% watching product videos helps them make purchasing decisions</a:t>
          </a:r>
        </a:p>
      </dgm:t>
    </dgm:pt>
    <dgm:pt modelId="{AB1357B8-6733-4BC6-89B0-310A8A11B18E}" type="parTrans" cxnId="{DA7D26DD-5D91-439A-99BA-339FF49144FE}">
      <dgm:prSet/>
      <dgm:spPr/>
      <dgm:t>
        <a:bodyPr/>
        <a:lstStyle/>
        <a:p>
          <a:endParaRPr lang="en-US"/>
        </a:p>
      </dgm:t>
    </dgm:pt>
    <dgm:pt modelId="{7709E331-9087-46EA-A40E-5495256A8551}" type="sibTrans" cxnId="{DA7D26DD-5D91-439A-99BA-339FF49144FE}">
      <dgm:prSet/>
      <dgm:spPr/>
      <dgm:t>
        <a:bodyPr/>
        <a:lstStyle/>
        <a:p>
          <a:endParaRPr lang="en-US"/>
        </a:p>
      </dgm:t>
    </dgm:pt>
    <dgm:pt modelId="{8E13A4CE-39B6-4CC3-A3C8-8D431A4FCDB2}">
      <dgm:prSet phldrT="[Text]"/>
      <dgm:spPr/>
      <dgm:t>
        <a:bodyPr/>
        <a:lstStyle/>
        <a:p>
          <a:r>
            <a:rPr lang="en-US" dirty="0"/>
            <a:t>75% late stage prospects who received a personal video message decide to buy</a:t>
          </a:r>
        </a:p>
      </dgm:t>
    </dgm:pt>
    <dgm:pt modelId="{19DFAB9A-BA43-41D7-AA14-C69927EDD043}" type="parTrans" cxnId="{56681747-C38F-44A0-A6B7-6CF774A0EC87}">
      <dgm:prSet/>
      <dgm:spPr/>
      <dgm:t>
        <a:bodyPr/>
        <a:lstStyle/>
        <a:p>
          <a:endParaRPr lang="en-US"/>
        </a:p>
      </dgm:t>
    </dgm:pt>
    <dgm:pt modelId="{44442484-2683-4953-B5A2-4B6B3E9F0E51}" type="sibTrans" cxnId="{56681747-C38F-44A0-A6B7-6CF774A0EC87}">
      <dgm:prSet/>
      <dgm:spPr/>
      <dgm:t>
        <a:bodyPr/>
        <a:lstStyle/>
        <a:p>
          <a:endParaRPr lang="en-US"/>
        </a:p>
      </dgm:t>
    </dgm:pt>
    <dgm:pt modelId="{05C030F6-6DBF-4C59-810E-EA581F0982BE}" type="pres">
      <dgm:prSet presAssocID="{5D53656E-4ADC-406D-A3B9-73EB93BC6672}" presName="Name0" presStyleCnt="0">
        <dgm:presLayoutVars>
          <dgm:dir/>
          <dgm:resizeHandles val="exact"/>
        </dgm:presLayoutVars>
      </dgm:prSet>
      <dgm:spPr/>
    </dgm:pt>
    <dgm:pt modelId="{9E843A9F-D301-4E19-856E-1A15F45C74A1}" type="pres">
      <dgm:prSet presAssocID="{6F92C5C7-CAE1-460A-A195-B2CF2B6B01D4}" presName="node" presStyleLbl="node1" presStyleIdx="0" presStyleCnt="3">
        <dgm:presLayoutVars>
          <dgm:bulletEnabled val="1"/>
        </dgm:presLayoutVars>
      </dgm:prSet>
      <dgm:spPr/>
    </dgm:pt>
    <dgm:pt modelId="{F67157C7-9840-4F8A-A4A3-417B42C72898}" type="pres">
      <dgm:prSet presAssocID="{31C8F5D7-C2BB-4C12-9A07-90539E1F31A1}" presName="sibTrans" presStyleLbl="sibTrans2D1" presStyleIdx="0" presStyleCnt="2"/>
      <dgm:spPr/>
    </dgm:pt>
    <dgm:pt modelId="{5188D999-F6B6-4C18-87CB-7066E5A91810}" type="pres">
      <dgm:prSet presAssocID="{31C8F5D7-C2BB-4C12-9A07-90539E1F31A1}" presName="connectorText" presStyleLbl="sibTrans2D1" presStyleIdx="0" presStyleCnt="2"/>
      <dgm:spPr/>
    </dgm:pt>
    <dgm:pt modelId="{0EF7D766-7068-4715-A3EA-68463445A871}" type="pres">
      <dgm:prSet presAssocID="{E018986D-CAAB-46EF-A304-812F1B9AE95E}" presName="node" presStyleLbl="node1" presStyleIdx="1" presStyleCnt="3">
        <dgm:presLayoutVars>
          <dgm:bulletEnabled val="1"/>
        </dgm:presLayoutVars>
      </dgm:prSet>
      <dgm:spPr/>
    </dgm:pt>
    <dgm:pt modelId="{0873BB78-6CDE-4445-9A72-FC6344907A3C}" type="pres">
      <dgm:prSet presAssocID="{7709E331-9087-46EA-A40E-5495256A8551}" presName="sibTrans" presStyleLbl="sibTrans2D1" presStyleIdx="1" presStyleCnt="2"/>
      <dgm:spPr/>
    </dgm:pt>
    <dgm:pt modelId="{285D1660-8DA1-41BB-8C6A-B1CCBD0D0269}" type="pres">
      <dgm:prSet presAssocID="{7709E331-9087-46EA-A40E-5495256A8551}" presName="connectorText" presStyleLbl="sibTrans2D1" presStyleIdx="1" presStyleCnt="2"/>
      <dgm:spPr/>
    </dgm:pt>
    <dgm:pt modelId="{DE85056B-EC7D-4491-BC00-FC01AFBA7C12}" type="pres">
      <dgm:prSet presAssocID="{8E13A4CE-39B6-4CC3-A3C8-8D431A4FCDB2}" presName="node" presStyleLbl="node1" presStyleIdx="2" presStyleCnt="3">
        <dgm:presLayoutVars>
          <dgm:bulletEnabled val="1"/>
        </dgm:presLayoutVars>
      </dgm:prSet>
      <dgm:spPr/>
    </dgm:pt>
  </dgm:ptLst>
  <dgm:cxnLst>
    <dgm:cxn modelId="{4C043006-D9B5-4818-A1D7-5BC363A76588}" type="presOf" srcId="{7709E331-9087-46EA-A40E-5495256A8551}" destId="{285D1660-8DA1-41BB-8C6A-B1CCBD0D0269}" srcOrd="1" destOrd="0" presId="urn:microsoft.com/office/officeart/2005/8/layout/process1"/>
    <dgm:cxn modelId="{0AAAF03A-BEE1-4990-9BA6-7102ABC2CC4D}" type="presOf" srcId="{31C8F5D7-C2BB-4C12-9A07-90539E1F31A1}" destId="{5188D999-F6B6-4C18-87CB-7066E5A91810}" srcOrd="1" destOrd="0" presId="urn:microsoft.com/office/officeart/2005/8/layout/process1"/>
    <dgm:cxn modelId="{56681747-C38F-44A0-A6B7-6CF774A0EC87}" srcId="{5D53656E-4ADC-406D-A3B9-73EB93BC6672}" destId="{8E13A4CE-39B6-4CC3-A3C8-8D431A4FCDB2}" srcOrd="2" destOrd="0" parTransId="{19DFAB9A-BA43-41D7-AA14-C69927EDD043}" sibTransId="{44442484-2683-4953-B5A2-4B6B3E9F0E51}"/>
    <dgm:cxn modelId="{4F660399-996E-49DC-B133-CFA134BC864A}" type="presOf" srcId="{31C8F5D7-C2BB-4C12-9A07-90539E1F31A1}" destId="{F67157C7-9840-4F8A-A4A3-417B42C72898}" srcOrd="0" destOrd="0" presId="urn:microsoft.com/office/officeart/2005/8/layout/process1"/>
    <dgm:cxn modelId="{344D8899-7FAD-48F2-BF0D-84A0D4A456E6}" type="presOf" srcId="{5D53656E-4ADC-406D-A3B9-73EB93BC6672}" destId="{05C030F6-6DBF-4C59-810E-EA581F0982BE}" srcOrd="0" destOrd="0" presId="urn:microsoft.com/office/officeart/2005/8/layout/process1"/>
    <dgm:cxn modelId="{31720C9D-BBDD-487F-86F3-CD0B995F97A2}" type="presOf" srcId="{6F92C5C7-CAE1-460A-A195-B2CF2B6B01D4}" destId="{9E843A9F-D301-4E19-856E-1A15F45C74A1}" srcOrd="0" destOrd="0" presId="urn:microsoft.com/office/officeart/2005/8/layout/process1"/>
    <dgm:cxn modelId="{D4D34A9E-A7F4-47FC-8977-DD982334E16D}" type="presOf" srcId="{8E13A4CE-39B6-4CC3-A3C8-8D431A4FCDB2}" destId="{DE85056B-EC7D-4491-BC00-FC01AFBA7C12}" srcOrd="0" destOrd="0" presId="urn:microsoft.com/office/officeart/2005/8/layout/process1"/>
    <dgm:cxn modelId="{6D5EB6AA-D371-4361-AED4-426AAB902321}" type="presOf" srcId="{7709E331-9087-46EA-A40E-5495256A8551}" destId="{0873BB78-6CDE-4445-9A72-FC6344907A3C}" srcOrd="0" destOrd="0" presId="urn:microsoft.com/office/officeart/2005/8/layout/process1"/>
    <dgm:cxn modelId="{400256AB-7475-499E-B099-CE1490A52811}" srcId="{5D53656E-4ADC-406D-A3B9-73EB93BC6672}" destId="{6F92C5C7-CAE1-460A-A195-B2CF2B6B01D4}" srcOrd="0" destOrd="0" parTransId="{0DB8C595-D0E2-4A81-84F6-9D36C9F7853C}" sibTransId="{31C8F5D7-C2BB-4C12-9A07-90539E1F31A1}"/>
    <dgm:cxn modelId="{23BC90DA-11DD-4811-AD9C-7B5D770EE9F0}" type="presOf" srcId="{E018986D-CAAB-46EF-A304-812F1B9AE95E}" destId="{0EF7D766-7068-4715-A3EA-68463445A871}" srcOrd="0" destOrd="0" presId="urn:microsoft.com/office/officeart/2005/8/layout/process1"/>
    <dgm:cxn modelId="{DA7D26DD-5D91-439A-99BA-339FF49144FE}" srcId="{5D53656E-4ADC-406D-A3B9-73EB93BC6672}" destId="{E018986D-CAAB-46EF-A304-812F1B9AE95E}" srcOrd="1" destOrd="0" parTransId="{AB1357B8-6733-4BC6-89B0-310A8A11B18E}" sibTransId="{7709E331-9087-46EA-A40E-5495256A8551}"/>
    <dgm:cxn modelId="{0D6A8BB6-B40E-4B4C-9BE2-A997049BB44C}" type="presParOf" srcId="{05C030F6-6DBF-4C59-810E-EA581F0982BE}" destId="{9E843A9F-D301-4E19-856E-1A15F45C74A1}" srcOrd="0" destOrd="0" presId="urn:microsoft.com/office/officeart/2005/8/layout/process1"/>
    <dgm:cxn modelId="{C111C6B4-73BE-4D55-9574-398FE0070BC0}" type="presParOf" srcId="{05C030F6-6DBF-4C59-810E-EA581F0982BE}" destId="{F67157C7-9840-4F8A-A4A3-417B42C72898}" srcOrd="1" destOrd="0" presId="urn:microsoft.com/office/officeart/2005/8/layout/process1"/>
    <dgm:cxn modelId="{08DE9E20-4D17-46C9-8E77-390826FC3E68}" type="presParOf" srcId="{F67157C7-9840-4F8A-A4A3-417B42C72898}" destId="{5188D999-F6B6-4C18-87CB-7066E5A91810}" srcOrd="0" destOrd="0" presId="urn:microsoft.com/office/officeart/2005/8/layout/process1"/>
    <dgm:cxn modelId="{EBDA421C-2453-42CF-A181-FFA66BE294EA}" type="presParOf" srcId="{05C030F6-6DBF-4C59-810E-EA581F0982BE}" destId="{0EF7D766-7068-4715-A3EA-68463445A871}" srcOrd="2" destOrd="0" presId="urn:microsoft.com/office/officeart/2005/8/layout/process1"/>
    <dgm:cxn modelId="{C7F30E65-A6C8-4EC1-9021-92331DECF190}" type="presParOf" srcId="{05C030F6-6DBF-4C59-810E-EA581F0982BE}" destId="{0873BB78-6CDE-4445-9A72-FC6344907A3C}" srcOrd="3" destOrd="0" presId="urn:microsoft.com/office/officeart/2005/8/layout/process1"/>
    <dgm:cxn modelId="{B038B960-6E2D-4B62-BFBB-FC204005B724}" type="presParOf" srcId="{0873BB78-6CDE-4445-9A72-FC6344907A3C}" destId="{285D1660-8DA1-41BB-8C6A-B1CCBD0D0269}" srcOrd="0" destOrd="0" presId="urn:microsoft.com/office/officeart/2005/8/layout/process1"/>
    <dgm:cxn modelId="{F59D6B1A-A294-41F0-A66B-FB6608F59BA1}" type="presParOf" srcId="{05C030F6-6DBF-4C59-810E-EA581F0982BE}" destId="{DE85056B-EC7D-4491-BC00-FC01AFBA7C12}"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1BB0D8-5E7C-426D-A143-EAD7988EB161}">
      <dsp:nvSpPr>
        <dsp:cNvPr id="0" name=""/>
        <dsp:cNvSpPr/>
      </dsp:nvSpPr>
      <dsp:spPr>
        <a:xfrm>
          <a:off x="0" y="0"/>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2CCF48-4A15-45B6-B84E-918A201BF2C5}">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E72453-2754-4748-90A2-432DCD05D754}">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b="1" kern="1200" dirty="0"/>
            <a:t>Why Choosing Your Brand Matters</a:t>
          </a:r>
          <a:endParaRPr lang="en-US" sz="2200" kern="1200" dirty="0"/>
        </a:p>
      </dsp:txBody>
      <dsp:txXfrm>
        <a:off x="1057183" y="1805"/>
        <a:ext cx="9458416" cy="915310"/>
      </dsp:txXfrm>
    </dsp:sp>
    <dsp:sp modelId="{6F33B4DD-BD27-4ACB-92FD-60B79575A788}">
      <dsp:nvSpPr>
        <dsp:cNvPr id="0" name=""/>
        <dsp:cNvSpPr/>
      </dsp:nvSpPr>
      <dsp:spPr>
        <a:xfrm>
          <a:off x="0" y="1145944"/>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BAEAE4-66C9-4251-B466-008758F808FB}">
      <dsp:nvSpPr>
        <dsp:cNvPr id="0" name=""/>
        <dsp:cNvSpPr/>
      </dsp:nvSpPr>
      <dsp:spPr>
        <a:xfrm>
          <a:off x="276881" y="1351889"/>
          <a:ext cx="503420" cy="50342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A9B1CD-4C5F-4A9C-94BD-B999CDB8FBD9}">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b="1" kern="1200" dirty="0"/>
            <a:t>Client Biases</a:t>
          </a:r>
        </a:p>
      </dsp:txBody>
      <dsp:txXfrm>
        <a:off x="1057183" y="1145944"/>
        <a:ext cx="9458416" cy="915310"/>
      </dsp:txXfrm>
    </dsp:sp>
    <dsp:sp modelId="{D4483642-4947-4B62-AA13-687DBFBDB0B7}">
      <dsp:nvSpPr>
        <dsp:cNvPr id="0" name=""/>
        <dsp:cNvSpPr/>
      </dsp:nvSpPr>
      <dsp:spPr>
        <a:xfrm>
          <a:off x="0" y="2290082"/>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B92416-E6CE-41A1-BA88-7E5C2B2D9A7A}">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7B01D2-5D3A-4BB6-A400-3D863CBDBD86}">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b="1" kern="1200" dirty="0"/>
            <a:t>Using Social as  a Branding Tool</a:t>
          </a:r>
          <a:endParaRPr lang="en-US" sz="2200" kern="1200" dirty="0"/>
        </a:p>
      </dsp:txBody>
      <dsp:txXfrm>
        <a:off x="1057183" y="2290082"/>
        <a:ext cx="9458416" cy="915310"/>
      </dsp:txXfrm>
    </dsp:sp>
    <dsp:sp modelId="{0F94C63F-959D-492C-B16F-07F9995C8503}">
      <dsp:nvSpPr>
        <dsp:cNvPr id="0" name=""/>
        <dsp:cNvSpPr/>
      </dsp:nvSpPr>
      <dsp:spPr>
        <a:xfrm>
          <a:off x="0" y="3434221"/>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F5D617-1C5D-4780-9768-3BE3214416F5}">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C2DB21-46AA-40EE-A7EE-84D205CFD2DE}">
      <dsp:nvSpPr>
        <dsp:cNvPr id="0" name=""/>
        <dsp:cNvSpPr/>
      </dsp:nvSpPr>
      <dsp:spPr>
        <a:xfrm>
          <a:off x="1057183" y="3434221"/>
          <a:ext cx="4732020"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b="1" kern="1200" dirty="0"/>
            <a:t>Helpful Apps</a:t>
          </a:r>
          <a:endParaRPr lang="en-US" sz="2200" kern="1200" dirty="0"/>
        </a:p>
      </dsp:txBody>
      <dsp:txXfrm>
        <a:off x="1057183" y="3434221"/>
        <a:ext cx="4732020" cy="915310"/>
      </dsp:txXfrm>
    </dsp:sp>
    <dsp:sp modelId="{D6A2994E-E77E-4F18-9A75-3A4989F8A232}">
      <dsp:nvSpPr>
        <dsp:cNvPr id="0" name=""/>
        <dsp:cNvSpPr/>
      </dsp:nvSpPr>
      <dsp:spPr>
        <a:xfrm>
          <a:off x="5789203" y="3434221"/>
          <a:ext cx="472639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00100">
            <a:lnSpc>
              <a:spcPct val="100000"/>
            </a:lnSpc>
            <a:spcBef>
              <a:spcPct val="0"/>
            </a:spcBef>
            <a:spcAft>
              <a:spcPct val="35000"/>
            </a:spcAft>
            <a:buNone/>
          </a:pPr>
          <a:endParaRPr lang="en-US" sz="1800" kern="1200" dirty="0"/>
        </a:p>
      </dsp:txBody>
      <dsp:txXfrm>
        <a:off x="5789203" y="3434221"/>
        <a:ext cx="4726396" cy="91531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EFC47-585E-4353-AE79-6A5DEAEDB2A9}">
      <dsp:nvSpPr>
        <dsp:cNvPr id="0" name=""/>
        <dsp:cNvSpPr/>
      </dsp:nvSpPr>
      <dsp:spPr>
        <a:xfrm>
          <a:off x="0" y="473"/>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CEBB86-E1BF-4DCD-9F69-35F7B0B115C6}">
      <dsp:nvSpPr>
        <dsp:cNvPr id="0" name=""/>
        <dsp:cNvSpPr/>
      </dsp:nvSpPr>
      <dsp:spPr>
        <a:xfrm>
          <a:off x="0" y="473"/>
          <a:ext cx="10515600" cy="554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endParaRPr lang="en-US" sz="2600" kern="1200" dirty="0"/>
        </a:p>
      </dsp:txBody>
      <dsp:txXfrm>
        <a:off x="0" y="473"/>
        <a:ext cx="10515600" cy="554179"/>
      </dsp:txXfrm>
    </dsp:sp>
    <dsp:sp modelId="{AF696D01-6540-4B2F-98FB-EE9ADA958D81}">
      <dsp:nvSpPr>
        <dsp:cNvPr id="0" name=""/>
        <dsp:cNvSpPr/>
      </dsp:nvSpPr>
      <dsp:spPr>
        <a:xfrm>
          <a:off x="0" y="554653"/>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E04591-293E-449E-B565-2E8E89B30CBE}">
      <dsp:nvSpPr>
        <dsp:cNvPr id="0" name=""/>
        <dsp:cNvSpPr/>
      </dsp:nvSpPr>
      <dsp:spPr>
        <a:xfrm>
          <a:off x="0" y="554653"/>
          <a:ext cx="10515600" cy="554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Get recommendations – from clients</a:t>
          </a:r>
        </a:p>
      </dsp:txBody>
      <dsp:txXfrm>
        <a:off x="0" y="554653"/>
        <a:ext cx="10515600" cy="554179"/>
      </dsp:txXfrm>
    </dsp:sp>
    <dsp:sp modelId="{8A63749D-8FF9-46E2-8A7C-E77D771E401A}">
      <dsp:nvSpPr>
        <dsp:cNvPr id="0" name=""/>
        <dsp:cNvSpPr/>
      </dsp:nvSpPr>
      <dsp:spPr>
        <a:xfrm>
          <a:off x="0" y="1108832"/>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64B989-0E13-434E-8871-8B6A3C094A65}">
      <dsp:nvSpPr>
        <dsp:cNvPr id="0" name=""/>
        <dsp:cNvSpPr/>
      </dsp:nvSpPr>
      <dsp:spPr>
        <a:xfrm>
          <a:off x="0" y="1108832"/>
          <a:ext cx="10515600" cy="554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Increase your activities – like, comment, share</a:t>
          </a:r>
        </a:p>
      </dsp:txBody>
      <dsp:txXfrm>
        <a:off x="0" y="1108832"/>
        <a:ext cx="10515600" cy="554179"/>
      </dsp:txXfrm>
    </dsp:sp>
    <dsp:sp modelId="{0FE76CEC-E843-4550-8C7D-0810713AE525}">
      <dsp:nvSpPr>
        <dsp:cNvPr id="0" name=""/>
        <dsp:cNvSpPr/>
      </dsp:nvSpPr>
      <dsp:spPr>
        <a:xfrm>
          <a:off x="0" y="1663012"/>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03B8B9-0992-4546-8D7C-B790675E018A}">
      <dsp:nvSpPr>
        <dsp:cNvPr id="0" name=""/>
        <dsp:cNvSpPr/>
      </dsp:nvSpPr>
      <dsp:spPr>
        <a:xfrm>
          <a:off x="0" y="1663012"/>
          <a:ext cx="10515600" cy="554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Post content of value</a:t>
          </a:r>
        </a:p>
      </dsp:txBody>
      <dsp:txXfrm>
        <a:off x="0" y="1663012"/>
        <a:ext cx="10515600" cy="554179"/>
      </dsp:txXfrm>
    </dsp:sp>
    <dsp:sp modelId="{16A2BC29-4126-47C7-BEF7-0CA42AA73659}">
      <dsp:nvSpPr>
        <dsp:cNvPr id="0" name=""/>
        <dsp:cNvSpPr/>
      </dsp:nvSpPr>
      <dsp:spPr>
        <a:xfrm>
          <a:off x="0" y="2217192"/>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EB4D07-2132-48E3-9504-D9072AB187EA}">
      <dsp:nvSpPr>
        <dsp:cNvPr id="0" name=""/>
        <dsp:cNvSpPr/>
      </dsp:nvSpPr>
      <dsp:spPr>
        <a:xfrm>
          <a:off x="0" y="2217192"/>
          <a:ext cx="10515600" cy="554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Grow your network</a:t>
          </a:r>
        </a:p>
      </dsp:txBody>
      <dsp:txXfrm>
        <a:off x="0" y="2217192"/>
        <a:ext cx="10515600" cy="554179"/>
      </dsp:txXfrm>
    </dsp:sp>
    <dsp:sp modelId="{1509298E-EB9B-483B-B8CC-0E77A47B24B4}">
      <dsp:nvSpPr>
        <dsp:cNvPr id="0" name=""/>
        <dsp:cNvSpPr/>
      </dsp:nvSpPr>
      <dsp:spPr>
        <a:xfrm>
          <a:off x="0" y="2771372"/>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1A2ED9-AC1F-4B34-BDE4-CA8EF0CF6667}">
      <dsp:nvSpPr>
        <dsp:cNvPr id="0" name=""/>
        <dsp:cNvSpPr/>
      </dsp:nvSpPr>
      <dsp:spPr>
        <a:xfrm>
          <a:off x="0" y="2771372"/>
          <a:ext cx="10515600" cy="554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Try Video Email Messaging</a:t>
          </a:r>
        </a:p>
      </dsp:txBody>
      <dsp:txXfrm>
        <a:off x="0" y="2771372"/>
        <a:ext cx="10515600" cy="554179"/>
      </dsp:txXfrm>
    </dsp:sp>
    <dsp:sp modelId="{03B67D9C-950E-421F-A094-7D8A755D847E}">
      <dsp:nvSpPr>
        <dsp:cNvPr id="0" name=""/>
        <dsp:cNvSpPr/>
      </dsp:nvSpPr>
      <dsp:spPr>
        <a:xfrm>
          <a:off x="0" y="3325551"/>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0941FD-DB1A-47E3-A059-40C85EA3F8D1}">
      <dsp:nvSpPr>
        <dsp:cNvPr id="0" name=""/>
        <dsp:cNvSpPr/>
      </dsp:nvSpPr>
      <dsp:spPr>
        <a:xfrm>
          <a:off x="0" y="3325551"/>
          <a:ext cx="10515600" cy="554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endParaRPr lang="en-US" sz="2600" kern="1200" dirty="0"/>
        </a:p>
      </dsp:txBody>
      <dsp:txXfrm>
        <a:off x="0" y="3325551"/>
        <a:ext cx="10515600" cy="5541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59C939-1770-499F-82D1-4EDB574241B0}">
      <dsp:nvSpPr>
        <dsp:cNvPr id="0" name=""/>
        <dsp:cNvSpPr/>
      </dsp:nvSpPr>
      <dsp:spPr>
        <a:xfrm>
          <a:off x="1922908" y="328121"/>
          <a:ext cx="3250704" cy="325065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bg1"/>
              </a:solidFill>
            </a:rPr>
            <a:t>Here</a:t>
          </a:r>
        </a:p>
        <a:p>
          <a:pPr marL="0" lvl="0" indent="0" algn="ctr" defTabSz="1155700">
            <a:lnSpc>
              <a:spcPct val="90000"/>
            </a:lnSpc>
            <a:spcBef>
              <a:spcPct val="0"/>
            </a:spcBef>
            <a:spcAft>
              <a:spcPct val="35000"/>
            </a:spcAft>
            <a:buNone/>
          </a:pPr>
          <a:endParaRPr lang="en-US" sz="2600" kern="1200" dirty="0"/>
        </a:p>
        <a:p>
          <a:pPr marL="0" lvl="0" indent="0" algn="ctr" defTabSz="1155700">
            <a:lnSpc>
              <a:spcPct val="90000"/>
            </a:lnSpc>
            <a:spcBef>
              <a:spcPct val="0"/>
            </a:spcBef>
            <a:spcAft>
              <a:spcPct val="35000"/>
            </a:spcAft>
            <a:buNone/>
          </a:pPr>
          <a:endParaRPr lang="en-US" sz="2600" kern="1200" dirty="0"/>
        </a:p>
      </dsp:txBody>
      <dsp:txXfrm>
        <a:off x="2398963" y="804169"/>
        <a:ext cx="2298594" cy="2298562"/>
      </dsp:txXfrm>
    </dsp:sp>
    <dsp:sp modelId="{91A0AD6F-EFB9-4630-98AD-B7532442D5A4}">
      <dsp:nvSpPr>
        <dsp:cNvPr id="0" name=""/>
        <dsp:cNvSpPr/>
      </dsp:nvSpPr>
      <dsp:spPr>
        <a:xfrm>
          <a:off x="3402430" y="1931360"/>
          <a:ext cx="3250704" cy="325065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kern="1200" dirty="0"/>
        </a:p>
        <a:p>
          <a:pPr marL="0" lvl="0" indent="0" algn="ctr" defTabSz="1155700">
            <a:lnSpc>
              <a:spcPct val="90000"/>
            </a:lnSpc>
            <a:spcBef>
              <a:spcPct val="0"/>
            </a:spcBef>
            <a:spcAft>
              <a:spcPct val="35000"/>
            </a:spcAft>
            <a:buNone/>
          </a:pPr>
          <a:endParaRPr lang="en-US" sz="2600" kern="1200" dirty="0"/>
        </a:p>
        <a:p>
          <a:pPr marL="0" lvl="0" indent="0" algn="ctr" defTabSz="1155700">
            <a:lnSpc>
              <a:spcPct val="90000"/>
            </a:lnSpc>
            <a:spcBef>
              <a:spcPct val="0"/>
            </a:spcBef>
            <a:spcAft>
              <a:spcPct val="35000"/>
            </a:spcAft>
            <a:buNone/>
          </a:pPr>
          <a:r>
            <a:rPr lang="en-US" sz="2600" kern="1200" dirty="0">
              <a:solidFill>
                <a:schemeClr val="bg1"/>
              </a:solidFill>
            </a:rPr>
            <a:t>Every Freaking Where</a:t>
          </a:r>
        </a:p>
      </dsp:txBody>
      <dsp:txXfrm>
        <a:off x="3878485" y="2407408"/>
        <a:ext cx="2298594" cy="2298562"/>
      </dsp:txXfrm>
    </dsp:sp>
    <dsp:sp modelId="{7727EF84-7F98-485B-81B3-A86B326A0D78}">
      <dsp:nvSpPr>
        <dsp:cNvPr id="0" name=""/>
        <dsp:cNvSpPr/>
      </dsp:nvSpPr>
      <dsp:spPr>
        <a:xfrm>
          <a:off x="4495383" y="295842"/>
          <a:ext cx="3250704" cy="325065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bg1"/>
              </a:solidFill>
            </a:rPr>
            <a:t>There</a:t>
          </a:r>
        </a:p>
        <a:p>
          <a:pPr marL="0" lvl="0" indent="0" algn="ctr" defTabSz="1155700">
            <a:lnSpc>
              <a:spcPct val="90000"/>
            </a:lnSpc>
            <a:spcBef>
              <a:spcPct val="0"/>
            </a:spcBef>
            <a:spcAft>
              <a:spcPct val="35000"/>
            </a:spcAft>
            <a:buNone/>
          </a:pPr>
          <a:endParaRPr lang="en-US" sz="2600" kern="1200" dirty="0"/>
        </a:p>
      </dsp:txBody>
      <dsp:txXfrm>
        <a:off x="4971438" y="771890"/>
        <a:ext cx="2298594" cy="22985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5A1A65-572D-4B85-9476-6E25ECC8393A}">
      <dsp:nvSpPr>
        <dsp:cNvPr id="0" name=""/>
        <dsp:cNvSpPr/>
      </dsp:nvSpPr>
      <dsp:spPr>
        <a:xfrm>
          <a:off x="0" y="401769"/>
          <a:ext cx="10515600" cy="1913625"/>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562356" rIns="816127" bIns="192024"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Professional Headshot</a:t>
          </a:r>
        </a:p>
        <a:p>
          <a:pPr marL="228600" lvl="1" indent="-228600" algn="l" defTabSz="1200150">
            <a:lnSpc>
              <a:spcPct val="90000"/>
            </a:lnSpc>
            <a:spcBef>
              <a:spcPct val="0"/>
            </a:spcBef>
            <a:spcAft>
              <a:spcPct val="15000"/>
            </a:spcAft>
            <a:buChar char="•"/>
          </a:pPr>
          <a:r>
            <a:rPr lang="en-US" sz="2700" kern="1200" dirty="0"/>
            <a:t>A background photo or text that conveys how you can help</a:t>
          </a:r>
        </a:p>
      </dsp:txBody>
      <dsp:txXfrm>
        <a:off x="0" y="401769"/>
        <a:ext cx="10515600" cy="1913625"/>
      </dsp:txXfrm>
    </dsp:sp>
    <dsp:sp modelId="{546FF239-DD6A-4513-A64B-FAEAF92A6C63}">
      <dsp:nvSpPr>
        <dsp:cNvPr id="0" name=""/>
        <dsp:cNvSpPr/>
      </dsp:nvSpPr>
      <dsp:spPr>
        <a:xfrm>
          <a:off x="525780" y="3249"/>
          <a:ext cx="7360920" cy="7970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200150">
            <a:lnSpc>
              <a:spcPct val="90000"/>
            </a:lnSpc>
            <a:spcBef>
              <a:spcPct val="0"/>
            </a:spcBef>
            <a:spcAft>
              <a:spcPct val="35000"/>
            </a:spcAft>
            <a:buNone/>
          </a:pPr>
          <a:r>
            <a:rPr lang="en-US" sz="2700" kern="1200" dirty="0"/>
            <a:t>Photos That Support Your Brand</a:t>
          </a:r>
        </a:p>
      </dsp:txBody>
      <dsp:txXfrm>
        <a:off x="564688" y="42157"/>
        <a:ext cx="7283104" cy="719224"/>
      </dsp:txXfrm>
    </dsp:sp>
    <dsp:sp modelId="{CE6E2B33-D0FA-436A-A0C4-157FF5A208F6}">
      <dsp:nvSpPr>
        <dsp:cNvPr id="0" name=""/>
        <dsp:cNvSpPr/>
      </dsp:nvSpPr>
      <dsp:spPr>
        <a:xfrm>
          <a:off x="0" y="2859714"/>
          <a:ext cx="10515600" cy="1488375"/>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562356" rIns="816127" bIns="192024"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Why they should choose YOU to work with (hint –because you can help)</a:t>
          </a:r>
        </a:p>
      </dsp:txBody>
      <dsp:txXfrm>
        <a:off x="0" y="2859714"/>
        <a:ext cx="10515600" cy="1488375"/>
      </dsp:txXfrm>
    </dsp:sp>
    <dsp:sp modelId="{01A3E010-EE38-487D-AE8C-1E212ED67988}">
      <dsp:nvSpPr>
        <dsp:cNvPr id="0" name=""/>
        <dsp:cNvSpPr/>
      </dsp:nvSpPr>
      <dsp:spPr>
        <a:xfrm>
          <a:off x="525780" y="2461194"/>
          <a:ext cx="7360920" cy="7970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200150">
            <a:lnSpc>
              <a:spcPct val="90000"/>
            </a:lnSpc>
            <a:spcBef>
              <a:spcPct val="0"/>
            </a:spcBef>
            <a:spcAft>
              <a:spcPct val="35000"/>
            </a:spcAft>
            <a:buNone/>
          </a:pPr>
          <a:r>
            <a:rPr lang="en-US" sz="2700" kern="1200" dirty="0"/>
            <a:t>Your headline</a:t>
          </a:r>
        </a:p>
      </dsp:txBody>
      <dsp:txXfrm>
        <a:off x="564688" y="2500102"/>
        <a:ext cx="7283104" cy="7192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5A1A65-572D-4B85-9476-6E25ECC8393A}">
      <dsp:nvSpPr>
        <dsp:cNvPr id="0" name=""/>
        <dsp:cNvSpPr/>
      </dsp:nvSpPr>
      <dsp:spPr>
        <a:xfrm>
          <a:off x="0" y="530918"/>
          <a:ext cx="10515600" cy="1579725"/>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708152" rIns="816127"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Opening line – your differentiator</a:t>
          </a:r>
        </a:p>
        <a:p>
          <a:pPr marL="228600" lvl="1" indent="-228600" algn="l" defTabSz="1066800">
            <a:lnSpc>
              <a:spcPct val="90000"/>
            </a:lnSpc>
            <a:spcBef>
              <a:spcPct val="0"/>
            </a:spcBef>
            <a:spcAft>
              <a:spcPct val="15000"/>
            </a:spcAft>
            <a:buChar char="•"/>
          </a:pPr>
          <a:r>
            <a:rPr lang="en-US" sz="2400" kern="1200" dirty="0"/>
            <a:t>Clear, concise ways you can be a trusted resource</a:t>
          </a:r>
        </a:p>
      </dsp:txBody>
      <dsp:txXfrm>
        <a:off x="0" y="530918"/>
        <a:ext cx="10515600" cy="1579725"/>
      </dsp:txXfrm>
    </dsp:sp>
    <dsp:sp modelId="{546FF239-DD6A-4513-A64B-FAEAF92A6C63}">
      <dsp:nvSpPr>
        <dsp:cNvPr id="0" name=""/>
        <dsp:cNvSpPr/>
      </dsp:nvSpPr>
      <dsp:spPr>
        <a:xfrm>
          <a:off x="525780" y="29078"/>
          <a:ext cx="7360920" cy="10036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511300">
            <a:lnSpc>
              <a:spcPct val="90000"/>
            </a:lnSpc>
            <a:spcBef>
              <a:spcPct val="0"/>
            </a:spcBef>
            <a:spcAft>
              <a:spcPct val="35000"/>
            </a:spcAft>
            <a:buNone/>
          </a:pPr>
          <a:r>
            <a:rPr lang="en-US" sz="3400" kern="1200" dirty="0"/>
            <a:t>Begin with YOU</a:t>
          </a:r>
        </a:p>
      </dsp:txBody>
      <dsp:txXfrm>
        <a:off x="574776" y="78074"/>
        <a:ext cx="7262928" cy="905688"/>
      </dsp:txXfrm>
    </dsp:sp>
    <dsp:sp modelId="{CE6E2B33-D0FA-436A-A0C4-157FF5A208F6}">
      <dsp:nvSpPr>
        <dsp:cNvPr id="0" name=""/>
        <dsp:cNvSpPr/>
      </dsp:nvSpPr>
      <dsp:spPr>
        <a:xfrm>
          <a:off x="0" y="2665158"/>
          <a:ext cx="10515600" cy="1526175"/>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708152" rIns="816127"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Again, some clear concise points around the value of your property – your differentiators - testimonials</a:t>
          </a:r>
        </a:p>
      </dsp:txBody>
      <dsp:txXfrm>
        <a:off x="0" y="2665158"/>
        <a:ext cx="10515600" cy="1526175"/>
      </dsp:txXfrm>
    </dsp:sp>
    <dsp:sp modelId="{01A3E010-EE38-487D-AE8C-1E212ED67988}">
      <dsp:nvSpPr>
        <dsp:cNvPr id="0" name=""/>
        <dsp:cNvSpPr/>
      </dsp:nvSpPr>
      <dsp:spPr>
        <a:xfrm>
          <a:off x="531158" y="2270647"/>
          <a:ext cx="7360920" cy="10036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511300">
            <a:lnSpc>
              <a:spcPct val="90000"/>
            </a:lnSpc>
            <a:spcBef>
              <a:spcPct val="0"/>
            </a:spcBef>
            <a:spcAft>
              <a:spcPct val="35000"/>
            </a:spcAft>
            <a:buNone/>
          </a:pPr>
          <a:r>
            <a:rPr lang="en-US" sz="3400" kern="1200" dirty="0"/>
            <a:t>How your company can help</a:t>
          </a:r>
        </a:p>
      </dsp:txBody>
      <dsp:txXfrm>
        <a:off x="580154" y="2319643"/>
        <a:ext cx="7262928" cy="9056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5A1A65-572D-4B85-9476-6E25ECC8393A}">
      <dsp:nvSpPr>
        <dsp:cNvPr id="0" name=""/>
        <dsp:cNvSpPr/>
      </dsp:nvSpPr>
      <dsp:spPr>
        <a:xfrm>
          <a:off x="0" y="834219"/>
          <a:ext cx="10515600" cy="1282049"/>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458216" rIns="816127"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a:t>Past clients</a:t>
          </a:r>
        </a:p>
        <a:p>
          <a:pPr marL="228600" lvl="1" indent="-228600" algn="l" defTabSz="977900">
            <a:lnSpc>
              <a:spcPct val="90000"/>
            </a:lnSpc>
            <a:spcBef>
              <a:spcPct val="0"/>
            </a:spcBef>
            <a:spcAft>
              <a:spcPct val="15000"/>
            </a:spcAft>
            <a:buChar char="•"/>
          </a:pPr>
          <a:r>
            <a:rPr lang="en-US" sz="2200" kern="1200"/>
            <a:t>Everyone you meet</a:t>
          </a:r>
        </a:p>
      </dsp:txBody>
      <dsp:txXfrm>
        <a:off x="0" y="834219"/>
        <a:ext cx="10515600" cy="1282049"/>
      </dsp:txXfrm>
    </dsp:sp>
    <dsp:sp modelId="{546FF239-DD6A-4513-A64B-FAEAF92A6C63}">
      <dsp:nvSpPr>
        <dsp:cNvPr id="0" name=""/>
        <dsp:cNvSpPr/>
      </dsp:nvSpPr>
      <dsp:spPr>
        <a:xfrm>
          <a:off x="525780" y="509499"/>
          <a:ext cx="7360920" cy="6494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977900">
            <a:lnSpc>
              <a:spcPct val="90000"/>
            </a:lnSpc>
            <a:spcBef>
              <a:spcPct val="0"/>
            </a:spcBef>
            <a:spcAft>
              <a:spcPct val="35000"/>
            </a:spcAft>
            <a:buNone/>
          </a:pPr>
          <a:r>
            <a:rPr lang="en-US" sz="2200" kern="1200"/>
            <a:t>Invite EVERYONE you know</a:t>
          </a:r>
        </a:p>
      </dsp:txBody>
      <dsp:txXfrm>
        <a:off x="557483" y="541202"/>
        <a:ext cx="7297514" cy="586034"/>
      </dsp:txXfrm>
    </dsp:sp>
    <dsp:sp modelId="{CE6E2B33-D0FA-436A-A0C4-157FF5A208F6}">
      <dsp:nvSpPr>
        <dsp:cNvPr id="0" name=""/>
        <dsp:cNvSpPr/>
      </dsp:nvSpPr>
      <dsp:spPr>
        <a:xfrm>
          <a:off x="0" y="2559789"/>
          <a:ext cx="10515600" cy="1282049"/>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458216" rIns="816127"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a:t>From your LinkedIn leads list</a:t>
          </a:r>
        </a:p>
        <a:p>
          <a:pPr marL="228600" lvl="1" indent="-228600" algn="l" defTabSz="977900">
            <a:lnSpc>
              <a:spcPct val="90000"/>
            </a:lnSpc>
            <a:spcBef>
              <a:spcPct val="0"/>
            </a:spcBef>
            <a:spcAft>
              <a:spcPct val="15000"/>
            </a:spcAft>
            <a:buChar char="•"/>
          </a:pPr>
          <a:r>
            <a:rPr lang="en-US" sz="2200" kern="1200"/>
            <a:t>From your CVB leads list</a:t>
          </a:r>
        </a:p>
      </dsp:txBody>
      <dsp:txXfrm>
        <a:off x="0" y="2559789"/>
        <a:ext cx="10515600" cy="1282049"/>
      </dsp:txXfrm>
    </dsp:sp>
    <dsp:sp modelId="{01A3E010-EE38-487D-AE8C-1E212ED67988}">
      <dsp:nvSpPr>
        <dsp:cNvPr id="0" name=""/>
        <dsp:cNvSpPr/>
      </dsp:nvSpPr>
      <dsp:spPr>
        <a:xfrm>
          <a:off x="525780" y="2235069"/>
          <a:ext cx="7360920" cy="6494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977900">
            <a:lnSpc>
              <a:spcPct val="90000"/>
            </a:lnSpc>
            <a:spcBef>
              <a:spcPct val="0"/>
            </a:spcBef>
            <a:spcAft>
              <a:spcPct val="35000"/>
            </a:spcAft>
            <a:buNone/>
          </a:pPr>
          <a:r>
            <a:rPr lang="en-US" sz="2200" kern="1200"/>
            <a:t>Invite those who would benefit from knowing you!</a:t>
          </a:r>
        </a:p>
      </dsp:txBody>
      <dsp:txXfrm>
        <a:off x="557483" y="2266772"/>
        <a:ext cx="7297514" cy="5860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DDC751-DDC5-4773-8B28-42612B12AC97}">
      <dsp:nvSpPr>
        <dsp:cNvPr id="0" name=""/>
        <dsp:cNvSpPr/>
      </dsp:nvSpPr>
      <dsp:spPr>
        <a:xfrm>
          <a:off x="0" y="75848"/>
          <a:ext cx="6172199" cy="89139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1 - Look at THEIR profile</a:t>
          </a:r>
        </a:p>
      </dsp:txBody>
      <dsp:txXfrm>
        <a:off x="43514" y="119362"/>
        <a:ext cx="6085171" cy="804365"/>
      </dsp:txXfrm>
    </dsp:sp>
    <dsp:sp modelId="{B1A445A3-3066-477A-8E50-81C2C0028A43}">
      <dsp:nvSpPr>
        <dsp:cNvPr id="0" name=""/>
        <dsp:cNvSpPr/>
      </dsp:nvSpPr>
      <dsp:spPr>
        <a:xfrm>
          <a:off x="0" y="1033481"/>
          <a:ext cx="6172199" cy="89139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2 - Like their stuff</a:t>
          </a:r>
        </a:p>
      </dsp:txBody>
      <dsp:txXfrm>
        <a:off x="43514" y="1076995"/>
        <a:ext cx="6085171" cy="804365"/>
      </dsp:txXfrm>
    </dsp:sp>
    <dsp:sp modelId="{DE78E8E6-4724-45BB-84D0-5B89F00EC1A3}">
      <dsp:nvSpPr>
        <dsp:cNvPr id="0" name=""/>
        <dsp:cNvSpPr/>
      </dsp:nvSpPr>
      <dsp:spPr>
        <a:xfrm>
          <a:off x="0" y="1991115"/>
          <a:ext cx="6172199" cy="89139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3 - Send a connection request</a:t>
          </a:r>
        </a:p>
      </dsp:txBody>
      <dsp:txXfrm>
        <a:off x="43514" y="2034629"/>
        <a:ext cx="6085171" cy="804365"/>
      </dsp:txXfrm>
    </dsp:sp>
    <dsp:sp modelId="{72931AD1-2984-4AC3-A712-95FD174C3E65}">
      <dsp:nvSpPr>
        <dsp:cNvPr id="0" name=""/>
        <dsp:cNvSpPr/>
      </dsp:nvSpPr>
      <dsp:spPr>
        <a:xfrm>
          <a:off x="0" y="2948749"/>
          <a:ext cx="6172199" cy="89139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4 - Add a note – don’t be a pesky salesperson</a:t>
          </a:r>
        </a:p>
      </dsp:txBody>
      <dsp:txXfrm>
        <a:off x="43514" y="2992263"/>
        <a:ext cx="6085171" cy="804365"/>
      </dsp:txXfrm>
    </dsp:sp>
    <dsp:sp modelId="{45B47E04-983F-417D-80C2-B31679D21C0F}">
      <dsp:nvSpPr>
        <dsp:cNvPr id="0" name=""/>
        <dsp:cNvSpPr/>
      </dsp:nvSpPr>
      <dsp:spPr>
        <a:xfrm>
          <a:off x="0" y="3906383"/>
          <a:ext cx="6172199" cy="89139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 MUTUALLY BENEFICIAL</a:t>
          </a:r>
          <a:endParaRPr lang="en-US" sz="2300" kern="1200" dirty="0"/>
        </a:p>
      </dsp:txBody>
      <dsp:txXfrm>
        <a:off x="43514" y="3949897"/>
        <a:ext cx="6085171" cy="80436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D5C710-6270-4D93-9F1D-06BA0E98BAEA}">
      <dsp:nvSpPr>
        <dsp:cNvPr id="0" name=""/>
        <dsp:cNvSpPr/>
      </dsp:nvSpPr>
      <dsp:spPr>
        <a:xfrm>
          <a:off x="2540" y="1567706"/>
          <a:ext cx="2476500" cy="748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kern="1200" dirty="0"/>
            <a:t>4</a:t>
          </a:r>
        </a:p>
      </dsp:txBody>
      <dsp:txXfrm>
        <a:off x="2540" y="1567706"/>
        <a:ext cx="2476500" cy="748800"/>
      </dsp:txXfrm>
    </dsp:sp>
    <dsp:sp modelId="{03FB12D7-5F7D-4677-B142-10BEA2561569}">
      <dsp:nvSpPr>
        <dsp:cNvPr id="0" name=""/>
        <dsp:cNvSpPr/>
      </dsp:nvSpPr>
      <dsp:spPr>
        <a:xfrm>
          <a:off x="2540" y="2316506"/>
          <a:ext cx="2476500" cy="153445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kern="1200" dirty="0"/>
            <a:t>Educational</a:t>
          </a:r>
        </a:p>
        <a:p>
          <a:pPr marL="228600" lvl="1" indent="-228600" algn="l" defTabSz="1155700">
            <a:lnSpc>
              <a:spcPct val="90000"/>
            </a:lnSpc>
            <a:spcBef>
              <a:spcPct val="0"/>
            </a:spcBef>
            <a:spcAft>
              <a:spcPct val="15000"/>
            </a:spcAft>
            <a:buChar char="•"/>
          </a:pPr>
          <a:r>
            <a:rPr lang="en-US" sz="2600" kern="1200" dirty="0"/>
            <a:t>Inspirational</a:t>
          </a:r>
        </a:p>
        <a:p>
          <a:pPr marL="228600" lvl="1" indent="-228600" algn="l" defTabSz="1155700">
            <a:lnSpc>
              <a:spcPct val="90000"/>
            </a:lnSpc>
            <a:spcBef>
              <a:spcPct val="0"/>
            </a:spcBef>
            <a:spcAft>
              <a:spcPct val="15000"/>
            </a:spcAft>
            <a:buChar char="•"/>
          </a:pPr>
          <a:r>
            <a:rPr lang="en-US" sz="2600" kern="1200" dirty="0"/>
            <a:t>Fun</a:t>
          </a:r>
        </a:p>
      </dsp:txBody>
      <dsp:txXfrm>
        <a:off x="2540" y="2316506"/>
        <a:ext cx="2476500" cy="1534454"/>
      </dsp:txXfrm>
    </dsp:sp>
    <dsp:sp modelId="{9AB80D31-A723-48CC-93A0-8097C58717C8}">
      <dsp:nvSpPr>
        <dsp:cNvPr id="0" name=""/>
        <dsp:cNvSpPr/>
      </dsp:nvSpPr>
      <dsp:spPr>
        <a:xfrm>
          <a:off x="2825750" y="1567706"/>
          <a:ext cx="2476500" cy="748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kern="1200" dirty="0"/>
            <a:t>1</a:t>
          </a:r>
        </a:p>
      </dsp:txBody>
      <dsp:txXfrm>
        <a:off x="2825750" y="1567706"/>
        <a:ext cx="2476500" cy="748800"/>
      </dsp:txXfrm>
    </dsp:sp>
    <dsp:sp modelId="{FF5EAE01-0793-4D7F-A1FA-67FF3C1BD133}">
      <dsp:nvSpPr>
        <dsp:cNvPr id="0" name=""/>
        <dsp:cNvSpPr/>
      </dsp:nvSpPr>
      <dsp:spPr>
        <a:xfrm>
          <a:off x="2825750" y="2316506"/>
          <a:ext cx="2476500" cy="153445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kern="1200" dirty="0"/>
            <a:t>Soft Sell</a:t>
          </a:r>
        </a:p>
        <a:p>
          <a:pPr marL="228600" lvl="1" indent="-228600" algn="l" defTabSz="1155700">
            <a:lnSpc>
              <a:spcPct val="90000"/>
            </a:lnSpc>
            <a:spcBef>
              <a:spcPct val="0"/>
            </a:spcBef>
            <a:spcAft>
              <a:spcPct val="15000"/>
            </a:spcAft>
            <a:buChar char="•"/>
          </a:pPr>
          <a:endParaRPr lang="en-US" sz="2600" kern="1200" dirty="0"/>
        </a:p>
      </dsp:txBody>
      <dsp:txXfrm>
        <a:off x="2825750" y="2316506"/>
        <a:ext cx="2476500" cy="1534454"/>
      </dsp:txXfrm>
    </dsp:sp>
    <dsp:sp modelId="{A514BEF6-C5AF-475B-8427-9E472FC6690F}">
      <dsp:nvSpPr>
        <dsp:cNvPr id="0" name=""/>
        <dsp:cNvSpPr/>
      </dsp:nvSpPr>
      <dsp:spPr>
        <a:xfrm>
          <a:off x="5648960" y="1567706"/>
          <a:ext cx="2476500" cy="748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kern="1200" dirty="0"/>
            <a:t>1</a:t>
          </a:r>
        </a:p>
      </dsp:txBody>
      <dsp:txXfrm>
        <a:off x="5648960" y="1567706"/>
        <a:ext cx="2476500" cy="748800"/>
      </dsp:txXfrm>
    </dsp:sp>
    <dsp:sp modelId="{1B036F00-2E7B-4A3B-9F22-ECD935E8423D}">
      <dsp:nvSpPr>
        <dsp:cNvPr id="0" name=""/>
        <dsp:cNvSpPr/>
      </dsp:nvSpPr>
      <dsp:spPr>
        <a:xfrm>
          <a:off x="5648960" y="2316506"/>
          <a:ext cx="2476500" cy="153445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kern="1200" dirty="0"/>
            <a:t>Hard Sell</a:t>
          </a:r>
        </a:p>
        <a:p>
          <a:pPr marL="228600" lvl="1" indent="-228600" algn="l" defTabSz="1155700">
            <a:lnSpc>
              <a:spcPct val="90000"/>
            </a:lnSpc>
            <a:spcBef>
              <a:spcPct val="0"/>
            </a:spcBef>
            <a:spcAft>
              <a:spcPct val="15000"/>
            </a:spcAft>
            <a:buChar char="•"/>
          </a:pPr>
          <a:endParaRPr lang="en-US" sz="2600" kern="1200"/>
        </a:p>
      </dsp:txBody>
      <dsp:txXfrm>
        <a:off x="5648960" y="2316506"/>
        <a:ext cx="2476500" cy="153445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DB311E-9639-477F-9207-2B117EE6066F}">
      <dsp:nvSpPr>
        <dsp:cNvPr id="0" name=""/>
        <dsp:cNvSpPr/>
      </dsp:nvSpPr>
      <dsp:spPr>
        <a:xfrm>
          <a:off x="1354666" y="0"/>
          <a:ext cx="5418667" cy="5418667"/>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FD57E2-3264-4626-90C1-1674F149363C}">
      <dsp:nvSpPr>
        <dsp:cNvPr id="0" name=""/>
        <dsp:cNvSpPr/>
      </dsp:nvSpPr>
      <dsp:spPr>
        <a:xfrm>
          <a:off x="1869439" y="514773"/>
          <a:ext cx="2113280" cy="2113280"/>
        </a:xfrm>
        <a:prstGeom prst="roundRect">
          <a:avLst/>
        </a:prstGeom>
        <a:solidFill>
          <a:schemeClr val="tx1"/>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82% of all traffic consumes video</a:t>
          </a:r>
        </a:p>
      </dsp:txBody>
      <dsp:txXfrm>
        <a:off x="1972601" y="617935"/>
        <a:ext cx="1906956" cy="1906956"/>
      </dsp:txXfrm>
    </dsp:sp>
    <dsp:sp modelId="{86895B4C-3F82-4CB6-8643-5A2D666FEBC1}">
      <dsp:nvSpPr>
        <dsp:cNvPr id="0" name=""/>
        <dsp:cNvSpPr/>
      </dsp:nvSpPr>
      <dsp:spPr>
        <a:xfrm>
          <a:off x="4145280" y="514773"/>
          <a:ext cx="2113280" cy="2113280"/>
        </a:xfrm>
        <a:prstGeom prst="round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25% of companies already successfully use video in sales successfully</a:t>
          </a:r>
        </a:p>
      </dsp:txBody>
      <dsp:txXfrm>
        <a:off x="4248442" y="617935"/>
        <a:ext cx="1906956" cy="1906956"/>
      </dsp:txXfrm>
    </dsp:sp>
    <dsp:sp modelId="{1AA649F8-8C3A-47B2-8CF0-72D019BAB664}">
      <dsp:nvSpPr>
        <dsp:cNvPr id="0" name=""/>
        <dsp:cNvSpPr/>
      </dsp:nvSpPr>
      <dsp:spPr>
        <a:xfrm>
          <a:off x="1869439" y="2790613"/>
          <a:ext cx="2113280" cy="2113280"/>
        </a:xfrm>
        <a:prstGeom prst="round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Boost click through rates – 200%</a:t>
          </a:r>
        </a:p>
      </dsp:txBody>
      <dsp:txXfrm>
        <a:off x="1972601" y="2893775"/>
        <a:ext cx="1906956" cy="1906956"/>
      </dsp:txXfrm>
    </dsp:sp>
    <dsp:sp modelId="{6CFDA376-955A-4770-A3F7-C0DA2F33FAAD}">
      <dsp:nvSpPr>
        <dsp:cNvPr id="0" name=""/>
        <dsp:cNvSpPr/>
      </dsp:nvSpPr>
      <dsp:spPr>
        <a:xfrm>
          <a:off x="4145280" y="2790613"/>
          <a:ext cx="2113280" cy="2113280"/>
        </a:xfrm>
        <a:prstGeom prst="round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Triple Response rates</a:t>
          </a:r>
        </a:p>
      </dsp:txBody>
      <dsp:txXfrm>
        <a:off x="4248442" y="2893775"/>
        <a:ext cx="1906956" cy="190695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843A9F-D301-4E19-856E-1A15F45C74A1}">
      <dsp:nvSpPr>
        <dsp:cNvPr id="0" name=""/>
        <dsp:cNvSpPr/>
      </dsp:nvSpPr>
      <dsp:spPr>
        <a:xfrm>
          <a:off x="9437" y="1433117"/>
          <a:ext cx="2820910" cy="1692546"/>
        </a:xfrm>
        <a:prstGeom prst="roundRect">
          <a:avLst>
            <a:gd name="adj" fmla="val 10000"/>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65% visit your website</a:t>
          </a:r>
        </a:p>
      </dsp:txBody>
      <dsp:txXfrm>
        <a:off x="59010" y="1482690"/>
        <a:ext cx="2721764" cy="1593400"/>
      </dsp:txXfrm>
    </dsp:sp>
    <dsp:sp modelId="{F67157C7-9840-4F8A-A4A3-417B42C72898}">
      <dsp:nvSpPr>
        <dsp:cNvPr id="0" name=""/>
        <dsp:cNvSpPr/>
      </dsp:nvSpPr>
      <dsp:spPr>
        <a:xfrm>
          <a:off x="3112439" y="1929597"/>
          <a:ext cx="598033" cy="699585"/>
        </a:xfrm>
        <a:prstGeom prst="rightArrow">
          <a:avLst>
            <a:gd name="adj1" fmla="val 60000"/>
            <a:gd name="adj2" fmla="val 50000"/>
          </a:avLst>
        </a:prstGeom>
        <a:gradFill rotWithShape="0">
          <a:gsLst>
            <a:gs pos="0">
              <a:schemeClr val="accent1">
                <a:shade val="90000"/>
                <a:hueOff val="0"/>
                <a:satOff val="0"/>
                <a:lumOff val="0"/>
                <a:alphaOff val="0"/>
                <a:satMod val="103000"/>
                <a:lumMod val="102000"/>
                <a:tint val="94000"/>
              </a:schemeClr>
            </a:gs>
            <a:gs pos="50000">
              <a:schemeClr val="accent1">
                <a:shade val="90000"/>
                <a:hueOff val="0"/>
                <a:satOff val="0"/>
                <a:lumOff val="0"/>
                <a:alphaOff val="0"/>
                <a:satMod val="110000"/>
                <a:lumMod val="100000"/>
                <a:shade val="100000"/>
              </a:schemeClr>
            </a:gs>
            <a:gs pos="100000">
              <a:schemeClr val="accent1">
                <a:shade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3112439" y="2069514"/>
        <a:ext cx="418623" cy="419751"/>
      </dsp:txXfrm>
    </dsp:sp>
    <dsp:sp modelId="{0EF7D766-7068-4715-A3EA-68463445A871}">
      <dsp:nvSpPr>
        <dsp:cNvPr id="0" name=""/>
        <dsp:cNvSpPr/>
      </dsp:nvSpPr>
      <dsp:spPr>
        <a:xfrm>
          <a:off x="3958713" y="1433117"/>
          <a:ext cx="2820910" cy="1692546"/>
        </a:xfrm>
        <a:prstGeom prst="roundRect">
          <a:avLst>
            <a:gd name="adj" fmla="val 10000"/>
          </a:avLst>
        </a:prstGeom>
        <a:gradFill rotWithShape="0">
          <a:gsLst>
            <a:gs pos="0">
              <a:schemeClr val="accent1">
                <a:shade val="50000"/>
                <a:hueOff val="337211"/>
                <a:satOff val="-35855"/>
                <a:lumOff val="36341"/>
                <a:alphaOff val="0"/>
                <a:satMod val="103000"/>
                <a:lumMod val="102000"/>
                <a:tint val="94000"/>
              </a:schemeClr>
            </a:gs>
            <a:gs pos="50000">
              <a:schemeClr val="accent1">
                <a:shade val="50000"/>
                <a:hueOff val="337211"/>
                <a:satOff val="-35855"/>
                <a:lumOff val="36341"/>
                <a:alphaOff val="0"/>
                <a:satMod val="110000"/>
                <a:lumMod val="100000"/>
                <a:shade val="100000"/>
              </a:schemeClr>
            </a:gs>
            <a:gs pos="100000">
              <a:schemeClr val="accent1">
                <a:shade val="50000"/>
                <a:hueOff val="337211"/>
                <a:satOff val="-35855"/>
                <a:lumOff val="3634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90% watching product videos helps them make purchasing decisions</a:t>
          </a:r>
        </a:p>
      </dsp:txBody>
      <dsp:txXfrm>
        <a:off x="4008286" y="1482690"/>
        <a:ext cx="2721764" cy="1593400"/>
      </dsp:txXfrm>
    </dsp:sp>
    <dsp:sp modelId="{0873BB78-6CDE-4445-9A72-FC6344907A3C}">
      <dsp:nvSpPr>
        <dsp:cNvPr id="0" name=""/>
        <dsp:cNvSpPr/>
      </dsp:nvSpPr>
      <dsp:spPr>
        <a:xfrm>
          <a:off x="7061714" y="1929597"/>
          <a:ext cx="598033" cy="699585"/>
        </a:xfrm>
        <a:prstGeom prst="rightArrow">
          <a:avLst>
            <a:gd name="adj1" fmla="val 60000"/>
            <a:gd name="adj2" fmla="val 50000"/>
          </a:avLst>
        </a:prstGeom>
        <a:gradFill rotWithShape="0">
          <a:gsLst>
            <a:gs pos="0">
              <a:schemeClr val="accent1">
                <a:shade val="90000"/>
                <a:hueOff val="512605"/>
                <a:satOff val="-50262"/>
                <a:lumOff val="50811"/>
                <a:alphaOff val="0"/>
                <a:satMod val="103000"/>
                <a:lumMod val="102000"/>
                <a:tint val="94000"/>
              </a:schemeClr>
            </a:gs>
            <a:gs pos="50000">
              <a:schemeClr val="accent1">
                <a:shade val="90000"/>
                <a:hueOff val="512605"/>
                <a:satOff val="-50262"/>
                <a:lumOff val="50811"/>
                <a:alphaOff val="0"/>
                <a:satMod val="110000"/>
                <a:lumMod val="100000"/>
                <a:shade val="100000"/>
              </a:schemeClr>
            </a:gs>
            <a:gs pos="100000">
              <a:schemeClr val="accent1">
                <a:shade val="90000"/>
                <a:hueOff val="512605"/>
                <a:satOff val="-50262"/>
                <a:lumOff val="5081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7061714" y="2069514"/>
        <a:ext cx="418623" cy="419751"/>
      </dsp:txXfrm>
    </dsp:sp>
    <dsp:sp modelId="{DE85056B-EC7D-4491-BC00-FC01AFBA7C12}">
      <dsp:nvSpPr>
        <dsp:cNvPr id="0" name=""/>
        <dsp:cNvSpPr/>
      </dsp:nvSpPr>
      <dsp:spPr>
        <a:xfrm>
          <a:off x="7907988" y="1433117"/>
          <a:ext cx="2820910" cy="1692546"/>
        </a:xfrm>
        <a:prstGeom prst="roundRect">
          <a:avLst>
            <a:gd name="adj" fmla="val 10000"/>
          </a:avLst>
        </a:prstGeom>
        <a:gradFill rotWithShape="0">
          <a:gsLst>
            <a:gs pos="0">
              <a:schemeClr val="accent1">
                <a:shade val="50000"/>
                <a:hueOff val="337211"/>
                <a:satOff val="-35855"/>
                <a:lumOff val="36341"/>
                <a:alphaOff val="0"/>
                <a:satMod val="103000"/>
                <a:lumMod val="102000"/>
                <a:tint val="94000"/>
              </a:schemeClr>
            </a:gs>
            <a:gs pos="50000">
              <a:schemeClr val="accent1">
                <a:shade val="50000"/>
                <a:hueOff val="337211"/>
                <a:satOff val="-35855"/>
                <a:lumOff val="36341"/>
                <a:alphaOff val="0"/>
                <a:satMod val="110000"/>
                <a:lumMod val="100000"/>
                <a:shade val="100000"/>
              </a:schemeClr>
            </a:gs>
            <a:gs pos="100000">
              <a:schemeClr val="accent1">
                <a:shade val="50000"/>
                <a:hueOff val="337211"/>
                <a:satOff val="-35855"/>
                <a:lumOff val="3634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75% late stage prospects who received a personal video message decide to buy</a:t>
          </a:r>
        </a:p>
      </dsp:txBody>
      <dsp:txXfrm>
        <a:off x="7957561" y="1482690"/>
        <a:ext cx="2721764" cy="15934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2EEDDE-ABD9-4F5E-BB67-4DF237039105}" type="datetimeFigureOut">
              <a:rPr lang="en-US" smtClean="0"/>
              <a:t>10/31/2022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98B72D-801E-45AA-B046-D09764AB3ADD}" type="slidenum">
              <a:rPr lang="en-US" smtClean="0"/>
              <a:t>‹#›</a:t>
            </a:fld>
            <a:endParaRPr lang="en-US"/>
          </a:p>
        </p:txBody>
      </p:sp>
    </p:spTree>
    <p:extLst>
      <p:ext uri="{BB962C8B-B14F-4D97-AF65-F5344CB8AC3E}">
        <p14:creationId xmlns:p14="http://schemas.microsoft.com/office/powerpoint/2010/main" val="1739928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1:15 I named this presentation choose your digital brand because I want to make sure everyone is aware from the start that whether you make a conscious decision or not – you already have a brand.  By not being intentional about choosing your brand, you are leaving it up to luck. In the digital space, people are forming an opinion of you whether or not you do anything about it.  I learned this about 15 years ago when I was at a conference and I ran into a guy who was kind of a big deal in tourism.  He asked me how my dog Scout was doing and I was kind of shocked.  How on this earth did this big important guy know about my dog Scout?  So I asked him and he said oh come on, we are friends on Facebook, you post pictures of that dog all the time, that’s your brand!  And it was then that I realized, you can make a choice about your brand or you can roll the dice!  I got lucky – Scout was an amazing dog, I named my company after her!  But from that point on, I was much more intentional about my brand.  </a:t>
            </a:r>
          </a:p>
          <a:p>
            <a:endParaRPr lang="en-US" dirty="0"/>
          </a:p>
          <a:p>
            <a:r>
              <a:rPr lang="en-US" dirty="0"/>
              <a:t>Before I get started, I would love to ask this audience just a couple of questions to find out who we have in the audience.   So of course, I need to use some tech to do this – menti.com.</a:t>
            </a:r>
          </a:p>
        </p:txBody>
      </p:sp>
      <p:sp>
        <p:nvSpPr>
          <p:cNvPr id="4" name="Slide Number Placeholder 3"/>
          <p:cNvSpPr>
            <a:spLocks noGrp="1"/>
          </p:cNvSpPr>
          <p:nvPr>
            <p:ph type="sldNum" sz="quarter" idx="5"/>
          </p:nvPr>
        </p:nvSpPr>
        <p:spPr/>
        <p:txBody>
          <a:bodyPr/>
          <a:lstStyle/>
          <a:p>
            <a:fld id="{9198B72D-801E-45AA-B046-D09764AB3ADD}" type="slidenum">
              <a:rPr lang="en-US" smtClean="0"/>
              <a:t>1</a:t>
            </a:fld>
            <a:endParaRPr lang="en-US"/>
          </a:p>
        </p:txBody>
      </p:sp>
    </p:spTree>
    <p:extLst>
      <p:ext uri="{BB962C8B-B14F-4D97-AF65-F5344CB8AC3E}">
        <p14:creationId xmlns:p14="http://schemas.microsoft.com/office/powerpoint/2010/main" val="1743200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1:35 Here is the problem with being Typical Salesperson Nate.  So many customer biases.</a:t>
            </a:r>
          </a:p>
          <a:p>
            <a:r>
              <a:rPr lang="en-US" dirty="0"/>
              <a:t>They just want to make a sale</a:t>
            </a:r>
          </a:p>
          <a:p>
            <a:r>
              <a:rPr lang="en-US" dirty="0"/>
              <a:t>They will try to sell me anything</a:t>
            </a:r>
          </a:p>
          <a:p>
            <a:r>
              <a:rPr lang="en-US" dirty="0"/>
              <a:t>They don’t understand me</a:t>
            </a:r>
          </a:p>
          <a:p>
            <a:r>
              <a:rPr lang="en-US" dirty="0"/>
              <a:t>They are just trying to get my money</a:t>
            </a:r>
          </a:p>
          <a:p>
            <a:r>
              <a:rPr lang="en-US" dirty="0"/>
              <a:t>But, if we could rebrand ourselves – not as pesky salespeople but instead as say a trusted resource, or a valuable partner, it would be far easier to insert ourselves into the process earlier right?</a:t>
            </a:r>
          </a:p>
        </p:txBody>
      </p:sp>
      <p:sp>
        <p:nvSpPr>
          <p:cNvPr id="4" name="Slide Number Placeholder 3"/>
          <p:cNvSpPr>
            <a:spLocks noGrp="1"/>
          </p:cNvSpPr>
          <p:nvPr>
            <p:ph type="sldNum" sz="quarter" idx="5"/>
          </p:nvPr>
        </p:nvSpPr>
        <p:spPr/>
        <p:txBody>
          <a:bodyPr/>
          <a:lstStyle/>
          <a:p>
            <a:fld id="{AFE64F72-EB0B-4BED-ABE5-ECAB911F63F4}" type="slidenum">
              <a:rPr lang="en-US" smtClean="0"/>
              <a:t>10</a:t>
            </a:fld>
            <a:endParaRPr lang="en-US"/>
          </a:p>
        </p:txBody>
      </p:sp>
    </p:spTree>
    <p:extLst>
      <p:ext uri="{BB962C8B-B14F-4D97-AF65-F5344CB8AC3E}">
        <p14:creationId xmlns:p14="http://schemas.microsoft.com/office/powerpoint/2010/main" val="972892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Wingdings" panose="05000000000000000000" pitchFamily="2" charset="2"/>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I want to take one more sidestep here and talk about biases.  We all have them, and surprisingly, we all have more than one.  And for good reason.  Here is the definition of a bias – an error in thinking that happens when people are processing information in the world around them and affects the decisions and judgments that they make.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Often a result of your brain's attempt to simplify information processing</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let’s do another quick exercise to see if you too might be subject to this.  I am going to give you a math problem – as quickly as you can, please type your answer into the chat box.  No googling!  Is everybody ready – do you have the chat box open?</a:t>
            </a:r>
          </a:p>
          <a:p>
            <a:endParaRPr lang="en-US" dirty="0"/>
          </a:p>
        </p:txBody>
      </p:sp>
      <p:sp>
        <p:nvSpPr>
          <p:cNvPr id="4" name="Slide Number Placeholder 3"/>
          <p:cNvSpPr>
            <a:spLocks noGrp="1"/>
          </p:cNvSpPr>
          <p:nvPr>
            <p:ph type="sldNum" sz="quarter" idx="5"/>
          </p:nvPr>
        </p:nvSpPr>
        <p:spPr/>
        <p:txBody>
          <a:bodyPr/>
          <a:lstStyle/>
          <a:p>
            <a:fld id="{AFE64F72-EB0B-4BED-ABE5-ECAB911F63F4}" type="slidenum">
              <a:rPr lang="en-US" smtClean="0"/>
              <a:t>11</a:t>
            </a:fld>
            <a:endParaRPr lang="en-US"/>
          </a:p>
        </p:txBody>
      </p:sp>
    </p:spTree>
    <p:extLst>
      <p:ext uri="{BB962C8B-B14F-4D97-AF65-F5344CB8AC3E}">
        <p14:creationId xmlns:p14="http://schemas.microsoft.com/office/powerpoint/2010/main" val="1528671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Between you and your friend, you have $1.10</a:t>
            </a:r>
          </a:p>
          <a:p>
            <a:r>
              <a:rPr lang="en-US" dirty="0"/>
              <a:t>You have exactly $1.00 more than your friend.</a:t>
            </a:r>
          </a:p>
          <a:p>
            <a:endParaRPr lang="en-US" dirty="0"/>
          </a:p>
          <a:p>
            <a:r>
              <a:rPr lang="en-US" dirty="0"/>
              <a:t>How much do YOU have?</a:t>
            </a:r>
          </a:p>
          <a:p>
            <a:endParaRPr lang="en-US" dirty="0"/>
          </a:p>
        </p:txBody>
      </p:sp>
      <p:sp>
        <p:nvSpPr>
          <p:cNvPr id="4" name="Slide Number Placeholder 3"/>
          <p:cNvSpPr>
            <a:spLocks noGrp="1"/>
          </p:cNvSpPr>
          <p:nvPr>
            <p:ph type="sldNum" sz="quarter" idx="5"/>
          </p:nvPr>
        </p:nvSpPr>
        <p:spPr/>
        <p:txBody>
          <a:bodyPr/>
          <a:lstStyle/>
          <a:p>
            <a:fld id="{AFE64F72-EB0B-4BED-ABE5-ECAB911F63F4}" type="slidenum">
              <a:rPr lang="en-US" smtClean="0"/>
              <a:t>12</a:t>
            </a:fld>
            <a:endParaRPr lang="en-US"/>
          </a:p>
        </p:txBody>
      </p:sp>
    </p:spTree>
    <p:extLst>
      <p:ext uri="{BB962C8B-B14F-4D97-AF65-F5344CB8AC3E}">
        <p14:creationId xmlns:p14="http://schemas.microsoft.com/office/powerpoint/2010/main" val="2444335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answer is $1-05. If you had $1, your friend would have 10 cents</a:t>
            </a:r>
          </a:p>
          <a:p>
            <a:r>
              <a:rPr lang="en-US" dirty="0"/>
              <a:t>Which means you would only have 90 cents more.</a:t>
            </a:r>
          </a:p>
          <a:p>
            <a:endParaRPr lang="en-US" dirty="0"/>
          </a:p>
          <a:p>
            <a:r>
              <a:rPr lang="en-US" dirty="0"/>
              <a:t>Believe it or not, if you answered incorrectly, it is not necessarily a bad thing.  Your brain has two speeds of thinking.  Fast thinking and slow thinking.  Fast thinking exists to save our lives.  It enables us to quickly recognize danger and get out of the way.  It is more instinctive, but as you can see, sometimes – often – it can lead us in the wrong directions.  Slow thinking is harder.  We do it less.  It leads to less bias but we – and I mean really almost everyone – except maybe revenue managers – don’t pull out our slow thinking caps as often.</a:t>
            </a:r>
          </a:p>
          <a:p>
            <a:endParaRPr lang="en-US" dirty="0"/>
          </a:p>
          <a:p>
            <a:r>
              <a:rPr lang="en-US" dirty="0"/>
              <a:t>So that leads us with a wide variety of resulting biases.</a:t>
            </a:r>
          </a:p>
          <a:p>
            <a:endParaRPr lang="en-US" dirty="0"/>
          </a:p>
          <a:p>
            <a:endParaRPr lang="en-US" dirty="0"/>
          </a:p>
        </p:txBody>
      </p:sp>
      <p:sp>
        <p:nvSpPr>
          <p:cNvPr id="4" name="Slide Number Placeholder 3"/>
          <p:cNvSpPr>
            <a:spLocks noGrp="1"/>
          </p:cNvSpPr>
          <p:nvPr>
            <p:ph type="sldNum" sz="quarter" idx="5"/>
          </p:nvPr>
        </p:nvSpPr>
        <p:spPr/>
        <p:txBody>
          <a:bodyPr/>
          <a:lstStyle/>
          <a:p>
            <a:fld id="{AFE64F72-EB0B-4BED-ABE5-ECAB911F63F4}" type="slidenum">
              <a:rPr lang="en-US" smtClean="0"/>
              <a:t>13</a:t>
            </a:fld>
            <a:endParaRPr lang="en-US"/>
          </a:p>
        </p:txBody>
      </p:sp>
    </p:spTree>
    <p:extLst>
      <p:ext uri="{BB962C8B-B14F-4D97-AF65-F5344CB8AC3E}">
        <p14:creationId xmlns:p14="http://schemas.microsoft.com/office/powerpoint/2010/main" val="3740520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Everybody has multiple biases.  Here is a list and description of a handful of typical biases – but it is in no way complete.  I could probably name about 20 biases off the top of my head.   In our salesperson example, customers might be skeptical because of a recency bias – the last salesperson they dealt with was terrible so that is in their mind.  It could also be a little bandwagon bias, everyone says salespeople can’t be trusted so that bias is a little built in.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But the good news is, if we can become a little bias savvy, we can use these biases to our advantage.  We are going to explore some of those now as we talk about how we can become more trusted.</a:t>
            </a:r>
          </a:p>
        </p:txBody>
      </p:sp>
      <p:sp>
        <p:nvSpPr>
          <p:cNvPr id="4" name="Slide Number Placeholder 3"/>
          <p:cNvSpPr>
            <a:spLocks noGrp="1"/>
          </p:cNvSpPr>
          <p:nvPr>
            <p:ph type="sldNum" sz="quarter" idx="5"/>
          </p:nvPr>
        </p:nvSpPr>
        <p:spPr/>
        <p:txBody>
          <a:bodyPr/>
          <a:lstStyle/>
          <a:p>
            <a:fld id="{AFE64F72-EB0B-4BED-ABE5-ECAB911F63F4}" type="slidenum">
              <a:rPr lang="en-US" smtClean="0"/>
              <a:t>14</a:t>
            </a:fld>
            <a:endParaRPr lang="en-US"/>
          </a:p>
        </p:txBody>
      </p:sp>
    </p:spTree>
    <p:extLst>
      <p:ext uri="{BB962C8B-B14F-4D97-AF65-F5344CB8AC3E}">
        <p14:creationId xmlns:p14="http://schemas.microsoft.com/office/powerpoint/2010/main" val="3492354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inserting ourselves into the busying process earlier – as a trusted resource instead of a pesky salesperson, we can take advantage of two common biases – the anchor bias which means that typically the first piece of info that you see sticks with you and the second sounds fancy – the availability heuristic, but all that means is that sense of familiarity – I know that person.  </a:t>
            </a:r>
          </a:p>
          <a:p>
            <a:endParaRPr lang="en-US" dirty="0"/>
          </a:p>
          <a:p>
            <a:r>
              <a:rPr lang="en-US" dirty="0"/>
              <a:t>Being a trusted resource also has some other advantages.</a:t>
            </a:r>
          </a:p>
        </p:txBody>
      </p:sp>
      <p:sp>
        <p:nvSpPr>
          <p:cNvPr id="4" name="Slide Number Placeholder 3"/>
          <p:cNvSpPr>
            <a:spLocks noGrp="1"/>
          </p:cNvSpPr>
          <p:nvPr>
            <p:ph type="sldNum" sz="quarter" idx="5"/>
          </p:nvPr>
        </p:nvSpPr>
        <p:spPr/>
        <p:txBody>
          <a:bodyPr/>
          <a:lstStyle/>
          <a:p>
            <a:fld id="{AFE64F72-EB0B-4BED-ABE5-ECAB911F63F4}" type="slidenum">
              <a:rPr lang="en-US" smtClean="0"/>
              <a:t>15</a:t>
            </a:fld>
            <a:endParaRPr lang="en-US"/>
          </a:p>
        </p:txBody>
      </p:sp>
    </p:spTree>
    <p:extLst>
      <p:ext uri="{BB962C8B-B14F-4D97-AF65-F5344CB8AC3E}">
        <p14:creationId xmlns:p14="http://schemas.microsoft.com/office/powerpoint/2010/main" val="1746333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someone develops some trust in you – in your knowledge, in your advice, in your brand if you will, you can start to reduce skepticism.  There are two more biases that we can appeal to with this approach – the “in group” bias meaning again, this person is familiar to me because we are a part of the same tribe and the halo effect – when I see this person, I think of trusted resource.  </a:t>
            </a:r>
          </a:p>
        </p:txBody>
      </p:sp>
      <p:sp>
        <p:nvSpPr>
          <p:cNvPr id="4" name="Slide Number Placeholder 3"/>
          <p:cNvSpPr>
            <a:spLocks noGrp="1"/>
          </p:cNvSpPr>
          <p:nvPr>
            <p:ph type="sldNum" sz="quarter" idx="5"/>
          </p:nvPr>
        </p:nvSpPr>
        <p:spPr/>
        <p:txBody>
          <a:bodyPr/>
          <a:lstStyle/>
          <a:p>
            <a:fld id="{AFE64F72-EB0B-4BED-ABE5-ECAB911F63F4}" type="slidenum">
              <a:rPr lang="en-US" smtClean="0"/>
              <a:t>16</a:t>
            </a:fld>
            <a:endParaRPr lang="en-US"/>
          </a:p>
        </p:txBody>
      </p:sp>
    </p:spTree>
    <p:extLst>
      <p:ext uri="{BB962C8B-B14F-4D97-AF65-F5344CB8AC3E}">
        <p14:creationId xmlns:p14="http://schemas.microsoft.com/office/powerpoint/2010/main" val="1569277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if you can figure out how to position your self as a trusted resource, you will become their go to person, and that will definitely keep you top of mind.  So I am hoping I have presented you with enough data to over come any biases you might have brought about becoming a trusted resource.  Now, onward to figuring out HOW to accomplish such a valuable goal.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 am hoping at this point I have convinced you of the WHY you want to be a trusted resource.  Now, let’s focus on the How.</a:t>
            </a:r>
          </a:p>
          <a:p>
            <a:endParaRPr lang="en-US" dirty="0"/>
          </a:p>
        </p:txBody>
      </p:sp>
      <p:sp>
        <p:nvSpPr>
          <p:cNvPr id="4" name="Slide Number Placeholder 3"/>
          <p:cNvSpPr>
            <a:spLocks noGrp="1"/>
          </p:cNvSpPr>
          <p:nvPr>
            <p:ph type="sldNum" sz="quarter" idx="5"/>
          </p:nvPr>
        </p:nvSpPr>
        <p:spPr/>
        <p:txBody>
          <a:bodyPr/>
          <a:lstStyle/>
          <a:p>
            <a:fld id="{AFE64F72-EB0B-4BED-ABE5-ECAB911F63F4}" type="slidenum">
              <a:rPr lang="en-US" smtClean="0"/>
              <a:t>17</a:t>
            </a:fld>
            <a:endParaRPr lang="en-US"/>
          </a:p>
        </p:txBody>
      </p:sp>
    </p:spTree>
    <p:extLst>
      <p:ext uri="{BB962C8B-B14F-4D97-AF65-F5344CB8AC3E}">
        <p14:creationId xmlns:p14="http://schemas.microsoft.com/office/powerpoint/2010/main" val="2563894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go any further, I am going to help you learn to brand yourself as a trusted resource today.  But, YOU will have to decide exactly what you will be a trusted resource about what.  Here are some ideas, but you want to consider two things.  What interests you AND what your clients are talking about – or need.  If you don’t know – I have an app for that!</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FE64F72-EB0B-4BED-ABE5-ECAB911F63F4}" type="slidenum">
              <a:rPr lang="en-US" smtClean="0"/>
              <a:t>18</a:t>
            </a:fld>
            <a:endParaRPr lang="en-US"/>
          </a:p>
        </p:txBody>
      </p:sp>
    </p:spTree>
    <p:extLst>
      <p:ext uri="{BB962C8B-B14F-4D97-AF65-F5344CB8AC3E}">
        <p14:creationId xmlns:p14="http://schemas.microsoft.com/office/powerpoint/2010/main" val="3910451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1:45 </a:t>
            </a:r>
            <a:r>
              <a:rPr lang="en-US" dirty="0" err="1"/>
              <a:t>Sparktoro</a:t>
            </a:r>
            <a:r>
              <a:rPr lang="en-US" dirty="0"/>
              <a:t> is actually a market research tool to help you discover what your targeted audiences are talking about, reading online, researching.  It is a fantastic resource to see if what interests you aligns with what your audience is looking for.  </a:t>
            </a:r>
          </a:p>
        </p:txBody>
      </p:sp>
      <p:sp>
        <p:nvSpPr>
          <p:cNvPr id="4" name="Slide Number Placeholder 3"/>
          <p:cNvSpPr>
            <a:spLocks noGrp="1"/>
          </p:cNvSpPr>
          <p:nvPr>
            <p:ph type="sldNum" sz="quarter" idx="5"/>
          </p:nvPr>
        </p:nvSpPr>
        <p:spPr/>
        <p:txBody>
          <a:bodyPr/>
          <a:lstStyle/>
          <a:p>
            <a:fld id="{9198B72D-801E-45AA-B046-D09764AB3ADD}" type="slidenum">
              <a:rPr lang="en-US" smtClean="0"/>
              <a:t>19</a:t>
            </a:fld>
            <a:endParaRPr lang="en-US"/>
          </a:p>
        </p:txBody>
      </p:sp>
    </p:spTree>
    <p:extLst>
      <p:ext uri="{BB962C8B-B14F-4D97-AF65-F5344CB8AC3E}">
        <p14:creationId xmlns:p14="http://schemas.microsoft.com/office/powerpoint/2010/main" val="2095857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98B72D-801E-45AA-B046-D09764AB3ADD}" type="slidenum">
              <a:rPr lang="en-US" smtClean="0"/>
              <a:t>2</a:t>
            </a:fld>
            <a:endParaRPr lang="en-US"/>
          </a:p>
        </p:txBody>
      </p:sp>
    </p:spTree>
    <p:extLst>
      <p:ext uri="{BB962C8B-B14F-4D97-AF65-F5344CB8AC3E}">
        <p14:creationId xmlns:p14="http://schemas.microsoft.com/office/powerpoint/2010/main" val="2421760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quick run through of what </a:t>
            </a:r>
            <a:r>
              <a:rPr lang="en-US" dirty="0" err="1"/>
              <a:t>sparktoro</a:t>
            </a:r>
            <a:r>
              <a:rPr lang="en-US" dirty="0"/>
              <a:t> will tell you – for free.  Obviously if you pay it tells you more but I often get along fine with the free version.  Take a look.  </a:t>
            </a:r>
          </a:p>
        </p:txBody>
      </p:sp>
      <p:sp>
        <p:nvSpPr>
          <p:cNvPr id="4" name="Slide Number Placeholder 3"/>
          <p:cNvSpPr>
            <a:spLocks noGrp="1"/>
          </p:cNvSpPr>
          <p:nvPr>
            <p:ph type="sldNum" sz="quarter" idx="5"/>
          </p:nvPr>
        </p:nvSpPr>
        <p:spPr/>
        <p:txBody>
          <a:bodyPr/>
          <a:lstStyle/>
          <a:p>
            <a:fld id="{9198B72D-801E-45AA-B046-D09764AB3ADD}" type="slidenum">
              <a:rPr lang="en-US" smtClean="0"/>
              <a:t>20</a:t>
            </a:fld>
            <a:endParaRPr lang="en-US"/>
          </a:p>
        </p:txBody>
      </p:sp>
    </p:spTree>
    <p:extLst>
      <p:ext uri="{BB962C8B-B14F-4D97-AF65-F5344CB8AC3E}">
        <p14:creationId xmlns:p14="http://schemas.microsoft.com/office/powerpoint/2010/main" val="29696694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1:50 There are a few ways you can brand yourself as a trusted resource but honestly, one of the easiest is to start with your presence on  CLICK </a:t>
            </a:r>
            <a:r>
              <a:rPr lang="en-US" dirty="0" err="1"/>
              <a:t>LinkedIN</a:t>
            </a:r>
            <a:r>
              <a:rPr lang="en-US" dirty="0"/>
              <a:t>.</a:t>
            </a:r>
          </a:p>
          <a:p>
            <a:endParaRPr lang="en-US" dirty="0"/>
          </a:p>
          <a:p>
            <a:r>
              <a:rPr lang="en-US" dirty="0"/>
              <a:t>Why?  Since 2019, </a:t>
            </a:r>
            <a:r>
              <a:rPr lang="en-US" dirty="0" err="1"/>
              <a:t>LinkedIN</a:t>
            </a:r>
            <a:r>
              <a:rPr lang="en-US" dirty="0"/>
              <a:t> has consistently been considered the #1 trusted network.  </a:t>
            </a:r>
          </a:p>
        </p:txBody>
      </p:sp>
      <p:sp>
        <p:nvSpPr>
          <p:cNvPr id="4" name="Slide Number Placeholder 3"/>
          <p:cNvSpPr>
            <a:spLocks noGrp="1"/>
          </p:cNvSpPr>
          <p:nvPr>
            <p:ph type="sldNum" sz="quarter" idx="5"/>
          </p:nvPr>
        </p:nvSpPr>
        <p:spPr/>
        <p:txBody>
          <a:bodyPr/>
          <a:lstStyle/>
          <a:p>
            <a:fld id="{AFE64F72-EB0B-4BED-ABE5-ECAB911F63F4}" type="slidenum">
              <a:rPr lang="en-US" smtClean="0"/>
              <a:t>21</a:t>
            </a:fld>
            <a:endParaRPr lang="en-US"/>
          </a:p>
        </p:txBody>
      </p:sp>
    </p:spTree>
    <p:extLst>
      <p:ext uri="{BB962C8B-B14F-4D97-AF65-F5344CB8AC3E}">
        <p14:creationId xmlns:p14="http://schemas.microsoft.com/office/powerpoint/2010/main" val="3043913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Reasons.  First, it carries a ton of clout on Google – and almost everyone looking you up will start on google.  And my guess is, this won’t change any time soon because of reason #2 - </a:t>
            </a:r>
          </a:p>
        </p:txBody>
      </p:sp>
      <p:sp>
        <p:nvSpPr>
          <p:cNvPr id="4" name="Slide Number Placeholder 3"/>
          <p:cNvSpPr>
            <a:spLocks noGrp="1"/>
          </p:cNvSpPr>
          <p:nvPr>
            <p:ph type="sldNum" sz="quarter" idx="5"/>
          </p:nvPr>
        </p:nvSpPr>
        <p:spPr/>
        <p:txBody>
          <a:bodyPr/>
          <a:lstStyle/>
          <a:p>
            <a:fld id="{AFE64F72-EB0B-4BED-ABE5-ECAB911F63F4}" type="slidenum">
              <a:rPr lang="en-US" smtClean="0"/>
              <a:t>22</a:t>
            </a:fld>
            <a:endParaRPr lang="en-US"/>
          </a:p>
        </p:txBody>
      </p:sp>
    </p:spTree>
    <p:extLst>
      <p:ext uri="{BB962C8B-B14F-4D97-AF65-F5344CB8AC3E}">
        <p14:creationId xmlns:p14="http://schemas.microsoft.com/office/powerpoint/2010/main" val="36251022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ranks first consistently in both legitimacy and community and that matters to google a lot.  If you want to be a trusted resource, you want to show up on a trusted network.  However, </a:t>
            </a:r>
            <a:r>
              <a:rPr lang="en-US" dirty="0" err="1"/>
              <a:t>LinkedIN</a:t>
            </a:r>
            <a:r>
              <a:rPr lang="en-US" dirty="0"/>
              <a:t> isn’t the most used social network – it only has 33% of social media users.  But what we have found is that the LinkedIn demographic favors a little bit older of a demographic, higher income – and most importantly, it is where decision makers go to get their business information.  So now we are going to focus on the best ways to brand yourself on </a:t>
            </a:r>
            <a:r>
              <a:rPr lang="en-US" dirty="0" err="1"/>
              <a:t>LInkedIn</a:t>
            </a:r>
            <a:r>
              <a:rPr lang="en-US" dirty="0"/>
              <a:t> – 4 easy steps!</a:t>
            </a:r>
          </a:p>
        </p:txBody>
      </p:sp>
      <p:sp>
        <p:nvSpPr>
          <p:cNvPr id="4" name="Slide Number Placeholder 3"/>
          <p:cNvSpPr>
            <a:spLocks noGrp="1"/>
          </p:cNvSpPr>
          <p:nvPr>
            <p:ph type="sldNum" sz="quarter" idx="5"/>
          </p:nvPr>
        </p:nvSpPr>
        <p:spPr/>
        <p:txBody>
          <a:bodyPr/>
          <a:lstStyle/>
          <a:p>
            <a:fld id="{9198B72D-801E-45AA-B046-D09764AB3ADD}" type="slidenum">
              <a:rPr lang="en-US" smtClean="0"/>
              <a:t>23</a:t>
            </a:fld>
            <a:endParaRPr lang="en-US"/>
          </a:p>
        </p:txBody>
      </p:sp>
    </p:spTree>
    <p:extLst>
      <p:ext uri="{BB962C8B-B14F-4D97-AF65-F5344CB8AC3E}">
        <p14:creationId xmlns:p14="http://schemas.microsoft.com/office/powerpoint/2010/main" val="21525773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If you want to target corporate businesses, you want to follow these steps I outline on LinkedIn – because that is where our decision makers are.  If you want to target leisure business, you want to apply these same principles to Instagram and Facebook.  I suggest 4 simple steps. </a:t>
            </a:r>
          </a:p>
          <a:p>
            <a:pPr defTabSz="942289">
              <a:defRPr/>
            </a:pPr>
            <a:r>
              <a:rPr lang="en-US" dirty="0"/>
              <a:t>Step 1 – create a TRP or trusted resource profile, step 2, like, share and comment on other people’s posts, step 3 post content that actually adds value for your audiences and step 4 grow your network – and I recommend that you consider video sales </a:t>
            </a:r>
            <a:r>
              <a:rPr lang="en-US" dirty="0" err="1"/>
              <a:t>messanging</a:t>
            </a:r>
            <a:r>
              <a:rPr lang="en-US" dirty="0"/>
              <a:t> to do this.  I will do a slightly deeper dive on all 4 steps now</a:t>
            </a:r>
          </a:p>
          <a:p>
            <a:endParaRPr lang="en-US" dirty="0"/>
          </a:p>
        </p:txBody>
      </p:sp>
      <p:sp>
        <p:nvSpPr>
          <p:cNvPr id="4" name="Slide Number Placeholder 3"/>
          <p:cNvSpPr>
            <a:spLocks noGrp="1"/>
          </p:cNvSpPr>
          <p:nvPr>
            <p:ph type="sldNum" sz="quarter" idx="5"/>
          </p:nvPr>
        </p:nvSpPr>
        <p:spPr/>
        <p:txBody>
          <a:bodyPr/>
          <a:lstStyle/>
          <a:p>
            <a:fld id="{18C164DD-E12F-4FCF-93D3-3F7888976BE1}" type="slidenum">
              <a:rPr lang="en-US" smtClean="0"/>
              <a:t>24</a:t>
            </a:fld>
            <a:endParaRPr lang="en-US"/>
          </a:p>
        </p:txBody>
      </p:sp>
    </p:spTree>
    <p:extLst>
      <p:ext uri="{BB962C8B-B14F-4D97-AF65-F5344CB8AC3E}">
        <p14:creationId xmlns:p14="http://schemas.microsoft.com/office/powerpoint/2010/main" val="4307274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To begin, you want to create a trusted resource profile.  Thousands of decision makers are on </a:t>
            </a:r>
            <a:r>
              <a:rPr lang="en-US" dirty="0" err="1"/>
              <a:t>linkedin</a:t>
            </a:r>
            <a:r>
              <a:rPr lang="en-US" dirty="0"/>
              <a:t>, and when they come across your profile, you should be using the free advertising space to make a statement – this person is valuable, this person can be a trusted resource for you, the customer. They can help you solve a business problem.  In every area of your profile, you should be asking two questions – does this convey me as a trusted resource?  Am I speaking to my target audience about how I can be of help or value.  LinkedIn was originally a place to find a job – so today, most profiles are written for a target audience of potential employers.  You want to differentiate yourself by creating a TRP that speaks to your clients – to your target audience and I will share a few tips now on how to do that.</a:t>
            </a:r>
          </a:p>
          <a:p>
            <a:endParaRPr lang="en-US" dirty="0"/>
          </a:p>
        </p:txBody>
      </p:sp>
      <p:sp>
        <p:nvSpPr>
          <p:cNvPr id="4" name="Slide Number Placeholder 3"/>
          <p:cNvSpPr>
            <a:spLocks noGrp="1"/>
          </p:cNvSpPr>
          <p:nvPr>
            <p:ph type="sldNum" sz="quarter" idx="5"/>
          </p:nvPr>
        </p:nvSpPr>
        <p:spPr/>
        <p:txBody>
          <a:bodyPr/>
          <a:lstStyle/>
          <a:p>
            <a:fld id="{18C164DD-E12F-4FCF-93D3-3F7888976BE1}" type="slidenum">
              <a:rPr lang="en-US" smtClean="0"/>
              <a:t>25</a:t>
            </a:fld>
            <a:endParaRPr lang="en-US"/>
          </a:p>
        </p:txBody>
      </p:sp>
    </p:spTree>
    <p:extLst>
      <p:ext uri="{BB962C8B-B14F-4D97-AF65-F5344CB8AC3E}">
        <p14:creationId xmlns:p14="http://schemas.microsoft.com/office/powerpoint/2010/main" val="13271114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two opportunities to create your brand with photos.  Most people will have a photo of themselves but leave the back with that blue LinkedIn design.  This is free advertising space and a fantastic opportunity to start branding yourself as a trusted resource.  This one gets the sad face.  The back ground photo you choose should help to convey your brand – you as a trusted resource.  Who are you?  How can you help your audience?</a:t>
            </a:r>
          </a:p>
        </p:txBody>
      </p:sp>
      <p:sp>
        <p:nvSpPr>
          <p:cNvPr id="4" name="Slide Number Placeholder 3"/>
          <p:cNvSpPr>
            <a:spLocks noGrp="1"/>
          </p:cNvSpPr>
          <p:nvPr>
            <p:ph type="sldNum" sz="quarter" idx="5"/>
          </p:nvPr>
        </p:nvSpPr>
        <p:spPr/>
        <p:txBody>
          <a:bodyPr/>
          <a:lstStyle/>
          <a:p>
            <a:fld id="{9198B72D-801E-45AA-B046-D09764AB3ADD}" type="slidenum">
              <a:rPr lang="en-US" smtClean="0"/>
              <a:t>26</a:t>
            </a:fld>
            <a:endParaRPr lang="en-US"/>
          </a:p>
        </p:txBody>
      </p:sp>
    </p:spTree>
    <p:extLst>
      <p:ext uri="{BB962C8B-B14F-4D97-AF65-F5344CB8AC3E}">
        <p14:creationId xmlns:p14="http://schemas.microsoft.com/office/powerpoint/2010/main" val="21972090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searched everyone who’s name I could find affiliated with the group and this is on the of few who had an exciting background –w ell done.  .</a:t>
            </a:r>
          </a:p>
        </p:txBody>
      </p:sp>
      <p:sp>
        <p:nvSpPr>
          <p:cNvPr id="4" name="Slide Number Placeholder 3"/>
          <p:cNvSpPr>
            <a:spLocks noGrp="1"/>
          </p:cNvSpPr>
          <p:nvPr>
            <p:ph type="sldNum" sz="quarter" idx="5"/>
          </p:nvPr>
        </p:nvSpPr>
        <p:spPr/>
        <p:txBody>
          <a:bodyPr/>
          <a:lstStyle/>
          <a:p>
            <a:fld id="{9198B72D-801E-45AA-B046-D09764AB3ADD}" type="slidenum">
              <a:rPr lang="en-US" smtClean="0"/>
              <a:t>27</a:t>
            </a:fld>
            <a:endParaRPr lang="en-US"/>
          </a:p>
        </p:txBody>
      </p:sp>
    </p:spTree>
    <p:extLst>
      <p:ext uri="{BB962C8B-B14F-4D97-AF65-F5344CB8AC3E}">
        <p14:creationId xmlns:p14="http://schemas.microsoft.com/office/powerpoint/2010/main" val="34272017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Cindy uses a professional photograph of herself, along with beautiful visuals of 3 properties she oversees.  But what if you don’t have a beautiful product to showcase?</a:t>
            </a:r>
          </a:p>
        </p:txBody>
      </p:sp>
      <p:sp>
        <p:nvSpPr>
          <p:cNvPr id="4" name="Slide Number Placeholder 3"/>
          <p:cNvSpPr>
            <a:spLocks noGrp="1"/>
          </p:cNvSpPr>
          <p:nvPr>
            <p:ph type="sldNum" sz="quarter" idx="5"/>
          </p:nvPr>
        </p:nvSpPr>
        <p:spPr/>
        <p:txBody>
          <a:bodyPr/>
          <a:lstStyle/>
          <a:p>
            <a:fld id="{9198B72D-801E-45AA-B046-D09764AB3ADD}" type="slidenum">
              <a:rPr lang="en-US" smtClean="0"/>
              <a:t>28</a:t>
            </a:fld>
            <a:endParaRPr lang="en-US"/>
          </a:p>
        </p:txBody>
      </p:sp>
    </p:spTree>
    <p:extLst>
      <p:ext uri="{BB962C8B-B14F-4D97-AF65-F5344CB8AC3E}">
        <p14:creationId xmlns:p14="http://schemas.microsoft.com/office/powerpoint/2010/main" val="817451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 uses a fantastic graphic to communicate his company’s value – digital without dishonesty – or digital with honesty.  Striking and clever.  All of these examples use the space to promote their brand.</a:t>
            </a:r>
          </a:p>
        </p:txBody>
      </p:sp>
      <p:sp>
        <p:nvSpPr>
          <p:cNvPr id="4" name="Slide Number Placeholder 3"/>
          <p:cNvSpPr>
            <a:spLocks noGrp="1"/>
          </p:cNvSpPr>
          <p:nvPr>
            <p:ph type="sldNum" sz="quarter" idx="5"/>
          </p:nvPr>
        </p:nvSpPr>
        <p:spPr/>
        <p:txBody>
          <a:bodyPr/>
          <a:lstStyle/>
          <a:p>
            <a:fld id="{9198B72D-801E-45AA-B046-D09764AB3ADD}" type="slidenum">
              <a:rPr lang="en-US" smtClean="0"/>
              <a:t>29</a:t>
            </a:fld>
            <a:endParaRPr lang="en-US"/>
          </a:p>
        </p:txBody>
      </p:sp>
    </p:spTree>
    <p:extLst>
      <p:ext uri="{BB962C8B-B14F-4D97-AF65-F5344CB8AC3E}">
        <p14:creationId xmlns:p14="http://schemas.microsoft.com/office/powerpoint/2010/main" val="2950330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1:25 .Thanks for your participation.  Now let’s get to the presentation – this is what I want to cover with you.  The end goal of this presentation is to get you to up your LinkedIn game, but if you are anything like me, you don’t want to spend your time doing anything that isn’t in your own best interest.  I like to know the whys behind what I am doing so I am going to spend a little time explaining why it is so critical today for you to make a conscious effort to choose your brand.  Once I have hopefully convinced you, then we will spend the second half talking about how to do it.  Finally, we will wrap up with some next steps for you.  Let’s get started.</a:t>
            </a:r>
          </a:p>
          <a:p>
            <a:endParaRPr lang="en-US" dirty="0"/>
          </a:p>
        </p:txBody>
      </p:sp>
      <p:sp>
        <p:nvSpPr>
          <p:cNvPr id="4" name="Slide Number Placeholder 3"/>
          <p:cNvSpPr>
            <a:spLocks noGrp="1"/>
          </p:cNvSpPr>
          <p:nvPr>
            <p:ph type="sldNum" sz="quarter" idx="5"/>
          </p:nvPr>
        </p:nvSpPr>
        <p:spPr/>
        <p:txBody>
          <a:bodyPr/>
          <a:lstStyle/>
          <a:p>
            <a:fld id="{9198B72D-801E-45AA-B046-D09764AB3ADD}" type="slidenum">
              <a:rPr lang="en-US" smtClean="0"/>
              <a:t>3</a:t>
            </a:fld>
            <a:endParaRPr lang="en-US"/>
          </a:p>
        </p:txBody>
      </p:sp>
    </p:spTree>
    <p:extLst>
      <p:ext uri="{BB962C8B-B14F-4D97-AF65-F5344CB8AC3E}">
        <p14:creationId xmlns:p14="http://schemas.microsoft.com/office/powerpoint/2010/main" val="26241905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LinkedIn refers to your title line as a headline – they want you to brand yourself.  While titles are of course acceptable, what you really want to do is convey your value.  I searched for </a:t>
            </a:r>
            <a:r>
              <a:rPr lang="en-US" dirty="0" err="1"/>
              <a:t>assoc</a:t>
            </a:r>
            <a:r>
              <a:rPr lang="en-US" dirty="0"/>
              <a:t> execs and these were my results – the generic </a:t>
            </a:r>
            <a:r>
              <a:rPr lang="en-US" dirty="0" err="1"/>
              <a:t>assoc</a:t>
            </a:r>
            <a:r>
              <a:rPr lang="en-US" dirty="0"/>
              <a:t> exec was most popular – and completely meaningless.  At a minimum you should have your area of expertise.  But I say go even further with your branding.  </a:t>
            </a:r>
          </a:p>
        </p:txBody>
      </p:sp>
      <p:sp>
        <p:nvSpPr>
          <p:cNvPr id="4" name="Slide Number Placeholder 3"/>
          <p:cNvSpPr>
            <a:spLocks noGrp="1"/>
          </p:cNvSpPr>
          <p:nvPr>
            <p:ph type="sldNum" sz="quarter" idx="5"/>
          </p:nvPr>
        </p:nvSpPr>
        <p:spPr/>
        <p:txBody>
          <a:bodyPr/>
          <a:lstStyle/>
          <a:p>
            <a:fld id="{9198B72D-801E-45AA-B046-D09764AB3ADD}" type="slidenum">
              <a:rPr lang="en-US" smtClean="0"/>
              <a:t>30</a:t>
            </a:fld>
            <a:endParaRPr lang="en-US"/>
          </a:p>
        </p:txBody>
      </p:sp>
    </p:spTree>
    <p:extLst>
      <p:ext uri="{BB962C8B-B14F-4D97-AF65-F5344CB8AC3E}">
        <p14:creationId xmlns:p14="http://schemas.microsoft.com/office/powerpoint/2010/main" val="39856965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LinkedIn refers to your title line as a headline – they want you to brand yourself.  While titles are of course acceptable, what you really want to do is convey your value.  You are a trusted resource – how can you help your audience?  Click - Pam has a hotel – obviously in </a:t>
            </a:r>
            <a:r>
              <a:rPr lang="en-US" dirty="0" err="1"/>
              <a:t>Arizone</a:t>
            </a:r>
            <a:r>
              <a:rPr lang="en-US" dirty="0"/>
              <a:t> – and she lets everyone know in her headline that she </a:t>
            </a:r>
            <a:r>
              <a:rPr lang="en-US" dirty="0" err="1"/>
              <a:t>representes</a:t>
            </a:r>
            <a:r>
              <a:rPr lang="en-US" dirty="0"/>
              <a:t> the largest AAA 5 Diamond </a:t>
            </a:r>
            <a:r>
              <a:rPr lang="en-US" dirty="0" err="1"/>
              <a:t>luxry</a:t>
            </a:r>
            <a:r>
              <a:rPr lang="en-US" dirty="0"/>
              <a:t> resort in AZ.  Her title is there, but she is branding herself.  Here is her competitor – what is her brand?  Sorry Debra</a:t>
            </a:r>
          </a:p>
        </p:txBody>
      </p:sp>
      <p:sp>
        <p:nvSpPr>
          <p:cNvPr id="4" name="Slide Number Placeholder 3"/>
          <p:cNvSpPr>
            <a:spLocks noGrp="1"/>
          </p:cNvSpPr>
          <p:nvPr>
            <p:ph type="sldNum" sz="quarter" idx="5"/>
          </p:nvPr>
        </p:nvSpPr>
        <p:spPr/>
        <p:txBody>
          <a:bodyPr/>
          <a:lstStyle/>
          <a:p>
            <a:fld id="{9198B72D-801E-45AA-B046-D09764AB3ADD}" type="slidenum">
              <a:rPr lang="en-US" smtClean="0"/>
              <a:t>31</a:t>
            </a:fld>
            <a:endParaRPr lang="en-US"/>
          </a:p>
        </p:txBody>
      </p:sp>
    </p:spTree>
    <p:extLst>
      <p:ext uri="{BB962C8B-B14F-4D97-AF65-F5344CB8AC3E}">
        <p14:creationId xmlns:p14="http://schemas.microsoft.com/office/powerpoint/2010/main" val="35675455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 chose to be more descriptive in her headline – no title but it is clear how she can help you.  Plan a conference – stress free.  Just a note here about the headshot photo – this one is okay but it is clearly a selfie.  I recommend a professional head shot – it is worth the small investment.</a:t>
            </a:r>
          </a:p>
        </p:txBody>
      </p:sp>
      <p:sp>
        <p:nvSpPr>
          <p:cNvPr id="4" name="Slide Number Placeholder 3"/>
          <p:cNvSpPr>
            <a:spLocks noGrp="1"/>
          </p:cNvSpPr>
          <p:nvPr>
            <p:ph type="sldNum" sz="quarter" idx="5"/>
          </p:nvPr>
        </p:nvSpPr>
        <p:spPr/>
        <p:txBody>
          <a:bodyPr/>
          <a:lstStyle/>
          <a:p>
            <a:fld id="{9198B72D-801E-45AA-B046-D09764AB3ADD}" type="slidenum">
              <a:rPr lang="en-US" smtClean="0"/>
              <a:t>32</a:t>
            </a:fld>
            <a:endParaRPr lang="en-US"/>
          </a:p>
        </p:txBody>
      </p:sp>
    </p:spTree>
    <p:extLst>
      <p:ext uri="{BB962C8B-B14F-4D97-AF65-F5344CB8AC3E}">
        <p14:creationId xmlns:p14="http://schemas.microsoft.com/office/powerpoint/2010/main" val="42708034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2:15 Once you have created a </a:t>
            </a:r>
            <a:r>
              <a:rPr lang="en-US" dirty="0" err="1"/>
              <a:t>trustred</a:t>
            </a:r>
            <a:r>
              <a:rPr lang="en-US" dirty="0"/>
              <a:t> resource profile, it is time to expand your network.  You should have a weekly goal of adding at least 25 connections to start.  First invite everyone you already know to connect – definitely all past clients.  Then get into the ha</a:t>
            </a:r>
          </a:p>
          <a:p>
            <a:r>
              <a:rPr lang="en-US" dirty="0"/>
              <a:t>bit of connecting with everyone you meet.  Next, you are going to start to expand your network to people that you don’t know – but people who would surely benefit from getting to know you.  And I have some advice about how to go about that too.  </a:t>
            </a:r>
          </a:p>
          <a:p>
            <a:endParaRPr lang="en-US" dirty="0"/>
          </a:p>
          <a:p>
            <a:r>
              <a:rPr lang="en-US" dirty="0"/>
              <a:t>BREAK</a:t>
            </a:r>
          </a:p>
        </p:txBody>
      </p:sp>
      <p:sp>
        <p:nvSpPr>
          <p:cNvPr id="4" name="Slide Number Placeholder 3"/>
          <p:cNvSpPr>
            <a:spLocks noGrp="1"/>
          </p:cNvSpPr>
          <p:nvPr>
            <p:ph type="sldNum" sz="quarter" idx="5"/>
          </p:nvPr>
        </p:nvSpPr>
        <p:spPr/>
        <p:txBody>
          <a:bodyPr/>
          <a:lstStyle/>
          <a:p>
            <a:fld id="{9198B72D-801E-45AA-B046-D09764AB3ADD}" type="slidenum">
              <a:rPr lang="en-US" smtClean="0"/>
              <a:t>33</a:t>
            </a:fld>
            <a:endParaRPr lang="en-US"/>
          </a:p>
        </p:txBody>
      </p:sp>
    </p:spTree>
    <p:extLst>
      <p:ext uri="{BB962C8B-B14F-4D97-AF65-F5344CB8AC3E}">
        <p14:creationId xmlns:p14="http://schemas.microsoft.com/office/powerpoint/2010/main" val="17648779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2:25 These three sentences are most typically found in the About section of a profile., This is your change to make a great impression, to really build your brand and what do most people choose to write – if anything?</a:t>
            </a:r>
          </a:p>
          <a:p>
            <a:r>
              <a:rPr lang="en-US" dirty="0"/>
              <a:t>Think about client biases – they just want to take my money.  I always make my goals – they hear it as  - they always take my money!</a:t>
            </a:r>
          </a:p>
          <a:p>
            <a:r>
              <a:rPr lang="en-US" dirty="0"/>
              <a:t>I have a passion for sales – oh they are going to talk a lot</a:t>
            </a:r>
          </a:p>
          <a:p>
            <a:r>
              <a:rPr lang="en-US" dirty="0"/>
              <a:t>3 – full of himself.  Too clever for me.</a:t>
            </a:r>
          </a:p>
          <a:p>
            <a:endParaRPr lang="en-US" dirty="0"/>
          </a:p>
          <a:p>
            <a:r>
              <a:rPr lang="en-US" dirty="0"/>
              <a:t>ALL ABOUT THEM</a:t>
            </a:r>
          </a:p>
        </p:txBody>
      </p:sp>
      <p:sp>
        <p:nvSpPr>
          <p:cNvPr id="4" name="Slide Number Placeholder 3"/>
          <p:cNvSpPr>
            <a:spLocks noGrp="1"/>
          </p:cNvSpPr>
          <p:nvPr>
            <p:ph type="sldNum" sz="quarter" idx="10"/>
          </p:nvPr>
        </p:nvSpPr>
        <p:spPr/>
        <p:txBody>
          <a:bodyPr/>
          <a:lstStyle/>
          <a:p>
            <a:pPr algn="l" defTabSz="942289">
              <a:defRPr/>
            </a:pPr>
            <a:fld id="{F7021451-1387-4CA6-816F-3879F97B5CBC}" type="slidenum">
              <a:rPr lang="en-US" sz="1900">
                <a:solidFill>
                  <a:prstClr val="black"/>
                </a:solidFill>
                <a:latin typeface="Calibri" panose="020F0502020204030204"/>
              </a:rPr>
              <a:pPr algn="l" defTabSz="942289">
                <a:defRPr/>
              </a:pPr>
              <a:t>34</a:t>
            </a:fld>
            <a:endParaRPr lang="en-US" sz="1900">
              <a:solidFill>
                <a:prstClr val="black"/>
              </a:solidFill>
              <a:latin typeface="Calibri" panose="020F0502020204030204"/>
            </a:endParaRPr>
          </a:p>
        </p:txBody>
      </p:sp>
    </p:spTree>
    <p:extLst>
      <p:ext uri="{BB962C8B-B14F-4D97-AF65-F5344CB8AC3E}">
        <p14:creationId xmlns:p14="http://schemas.microsoft.com/office/powerpoint/2010/main" val="4296500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your about section, it is again your chance to engage your audience with the value you can bring to them.   – here is a very simple example of an about section.  The first paragraph is about what this person can do to help his clients.    Then he has a sub head – HOW can I </a:t>
            </a:r>
            <a:r>
              <a:rPr lang="en-US" dirty="0" err="1"/>
              <a:t>helo</a:t>
            </a:r>
            <a:r>
              <a:rPr lang="en-US" dirty="0"/>
              <a:t> and he goes into </a:t>
            </a:r>
            <a:r>
              <a:rPr lang="en-US" dirty="0" err="1"/>
              <a:t>alittle</a:t>
            </a:r>
            <a:r>
              <a:rPr lang="en-US" dirty="0"/>
              <a:t> detail with some specifics.  Finally, he wraps it all up with a call to action – if you are arranging travel accommodations, booking an event or you just want to learn more, let’s connect – and here is my email address.  A call to action is why someone should connect with you and how.  </a:t>
            </a:r>
          </a:p>
        </p:txBody>
      </p:sp>
      <p:sp>
        <p:nvSpPr>
          <p:cNvPr id="4" name="Slide Number Placeholder 3"/>
          <p:cNvSpPr>
            <a:spLocks noGrp="1"/>
          </p:cNvSpPr>
          <p:nvPr>
            <p:ph type="sldNum" sz="quarter" idx="10"/>
          </p:nvPr>
        </p:nvSpPr>
        <p:spPr/>
        <p:txBody>
          <a:bodyPr/>
          <a:lstStyle/>
          <a:p>
            <a:pPr algn="l" defTabSz="942289">
              <a:defRPr/>
            </a:pPr>
            <a:fld id="{F7021451-1387-4CA6-816F-3879F97B5CBC}" type="slidenum">
              <a:rPr lang="en-US" sz="1900">
                <a:solidFill>
                  <a:prstClr val="black"/>
                </a:solidFill>
                <a:latin typeface="Calibri" panose="020F0502020204030204"/>
              </a:rPr>
              <a:pPr algn="l" defTabSz="942289">
                <a:defRPr/>
              </a:pPr>
              <a:t>35</a:t>
            </a:fld>
            <a:endParaRPr lang="en-US" sz="1900">
              <a:solidFill>
                <a:prstClr val="black"/>
              </a:solidFill>
              <a:latin typeface="Calibri" panose="020F0502020204030204"/>
            </a:endParaRPr>
          </a:p>
        </p:txBody>
      </p:sp>
    </p:spTree>
    <p:extLst>
      <p:ext uri="{BB962C8B-B14F-4D97-AF65-F5344CB8AC3E}">
        <p14:creationId xmlns:p14="http://schemas.microsoft.com/office/powerpoint/2010/main" val="9259097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example and this person starts with a question that everyone fears – are you leaving money on the table?  And then the rest of it is Cory walking you through, in short, compelling bursts, what he can do to help you.  It is filled with stats and great information. That speaks to his audience.</a:t>
            </a:r>
          </a:p>
        </p:txBody>
      </p:sp>
      <p:sp>
        <p:nvSpPr>
          <p:cNvPr id="4" name="Slide Number Placeholder 3"/>
          <p:cNvSpPr>
            <a:spLocks noGrp="1"/>
          </p:cNvSpPr>
          <p:nvPr>
            <p:ph type="sldNum" sz="quarter" idx="10"/>
          </p:nvPr>
        </p:nvSpPr>
        <p:spPr/>
        <p:txBody>
          <a:bodyPr/>
          <a:lstStyle/>
          <a:p>
            <a:pPr algn="l" defTabSz="942289">
              <a:defRPr/>
            </a:pPr>
            <a:fld id="{F7021451-1387-4CA6-816F-3879F97B5CBC}" type="slidenum">
              <a:rPr lang="en-US" sz="1900">
                <a:solidFill>
                  <a:prstClr val="black"/>
                </a:solidFill>
                <a:latin typeface="Calibri" panose="020F0502020204030204"/>
              </a:rPr>
              <a:pPr algn="l" defTabSz="942289">
                <a:defRPr/>
              </a:pPr>
              <a:t>36</a:t>
            </a:fld>
            <a:endParaRPr lang="en-US" sz="1900">
              <a:solidFill>
                <a:prstClr val="black"/>
              </a:solidFill>
              <a:latin typeface="Calibri" panose="020F0502020204030204"/>
            </a:endParaRPr>
          </a:p>
        </p:txBody>
      </p:sp>
    </p:spTree>
    <p:extLst>
      <p:ext uri="{BB962C8B-B14F-4D97-AF65-F5344CB8AC3E}">
        <p14:creationId xmlns:p14="http://schemas.microsoft.com/office/powerpoint/2010/main" val="34869211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created a </a:t>
            </a:r>
            <a:r>
              <a:rPr lang="en-US" dirty="0" err="1"/>
              <a:t>trustred</a:t>
            </a:r>
            <a:r>
              <a:rPr lang="en-US" dirty="0"/>
              <a:t> resource profile, it is time to expand your </a:t>
            </a:r>
            <a:r>
              <a:rPr lang="en-US" dirty="0" err="1"/>
              <a:t>network.Con</a:t>
            </a:r>
            <a:r>
              <a:rPr lang="en-US" dirty="0"/>
              <a:t>  You should have a weekly goal of adding at least 25 connections to start.  First invite everyone you already know to connect – definitely all past clients.  Then get into the habit of connecting with everyone you meet.  Next, you are going to start to expand your network to people that you don’t know – but people who would surely benefit from getting to know you.  And I have some advice about how to go about that too.  </a:t>
            </a:r>
          </a:p>
          <a:p>
            <a:endParaRPr lang="en-US" dirty="0"/>
          </a:p>
          <a:p>
            <a:r>
              <a:rPr lang="en-US" dirty="0"/>
              <a:t>Activity time – take a minute, write two lines of your about you – first line – how you can add value.  Write down 5 lines fast.  Take 4 minutes to write 5 lines.  Not looking for perfection.  Just brainstorm 5 maybes.  </a:t>
            </a:r>
          </a:p>
          <a:p>
            <a:endParaRPr lang="en-US" dirty="0"/>
          </a:p>
          <a:p>
            <a:r>
              <a:rPr lang="en-US" dirty="0"/>
              <a:t>Pass it to the person to your right.  You read all 5, choose your favorite and edit it to make it better. </a:t>
            </a:r>
          </a:p>
          <a:p>
            <a:endParaRPr lang="en-US" dirty="0"/>
          </a:p>
          <a:p>
            <a:r>
              <a:rPr lang="en-US" dirty="0"/>
              <a:t>Call on volunteers to read theirs.  Discuss.</a:t>
            </a:r>
          </a:p>
        </p:txBody>
      </p:sp>
      <p:sp>
        <p:nvSpPr>
          <p:cNvPr id="4" name="Slide Number Placeholder 3"/>
          <p:cNvSpPr>
            <a:spLocks noGrp="1"/>
          </p:cNvSpPr>
          <p:nvPr>
            <p:ph type="sldNum" sz="quarter" idx="5"/>
          </p:nvPr>
        </p:nvSpPr>
        <p:spPr/>
        <p:txBody>
          <a:bodyPr/>
          <a:lstStyle/>
          <a:p>
            <a:fld id="{9198B72D-801E-45AA-B046-D09764AB3ADD}" type="slidenum">
              <a:rPr lang="en-US" smtClean="0"/>
              <a:t>37</a:t>
            </a:fld>
            <a:endParaRPr lang="en-US"/>
          </a:p>
        </p:txBody>
      </p:sp>
    </p:spTree>
    <p:extLst>
      <p:ext uri="{BB962C8B-B14F-4D97-AF65-F5344CB8AC3E}">
        <p14:creationId xmlns:p14="http://schemas.microsoft.com/office/powerpoint/2010/main" val="11752409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p>
          <a:p>
            <a:pPr defTabSz="942289">
              <a:defRPr/>
            </a:pPr>
            <a:r>
              <a:rPr lang="en-US" dirty="0"/>
              <a:t>2:45 You are able to add multiple types of media to your profile in the Features section.  You can add articles, videos, podcasts, posts or images – any content that can add value for your readers and continue to position your sellers as a trusted resource.  Don’t waste this valuable real estate with nothing!</a:t>
            </a:r>
          </a:p>
          <a:p>
            <a:pPr defTabSz="942289">
              <a:defRPr/>
            </a:pPr>
            <a:endParaRPr lang="en-US" dirty="0"/>
          </a:p>
          <a:p>
            <a:endParaRPr lang="en-US" dirty="0"/>
          </a:p>
        </p:txBody>
      </p:sp>
      <p:sp>
        <p:nvSpPr>
          <p:cNvPr id="4" name="Slide Number Placeholder 3"/>
          <p:cNvSpPr>
            <a:spLocks noGrp="1"/>
          </p:cNvSpPr>
          <p:nvPr>
            <p:ph type="sldNum" sz="quarter" idx="5"/>
          </p:nvPr>
        </p:nvSpPr>
        <p:spPr/>
        <p:txBody>
          <a:bodyPr/>
          <a:lstStyle/>
          <a:p>
            <a:fld id="{18C164DD-E12F-4FCF-93D3-3F7888976BE1}" type="slidenum">
              <a:rPr lang="en-US" smtClean="0"/>
              <a:t>38</a:t>
            </a:fld>
            <a:endParaRPr lang="en-US"/>
          </a:p>
        </p:txBody>
      </p:sp>
    </p:spTree>
    <p:extLst>
      <p:ext uri="{BB962C8B-B14F-4D97-AF65-F5344CB8AC3E}">
        <p14:creationId xmlns:p14="http://schemas.microsoft.com/office/powerpoint/2010/main" val="16775844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You are able to add multiple types of media to your profile in the Features section.  You can add articles, videos, podcasts, posts or images – any content that can add value for your readers and continue to position your sellers as a trusted resource.  Don’t waste this valuable real estate with nothing!</a:t>
            </a:r>
          </a:p>
          <a:p>
            <a:pPr defTabSz="942289">
              <a:defRPr/>
            </a:pPr>
            <a:endParaRPr lang="en-US" dirty="0"/>
          </a:p>
          <a:p>
            <a:pPr defTabSz="942289">
              <a:defRPr/>
            </a:pPr>
            <a:r>
              <a:rPr lang="en-US" dirty="0"/>
              <a:t>Those a just a few high level pointers on </a:t>
            </a:r>
            <a:r>
              <a:rPr lang="en-US" dirty="0" err="1"/>
              <a:t>creater</a:t>
            </a:r>
            <a:r>
              <a:rPr lang="en-US" dirty="0"/>
              <a:t> your trusted resource profile.  There are more things that you can do – like getting clients to write you </a:t>
            </a:r>
            <a:r>
              <a:rPr lang="en-US" dirty="0" err="1"/>
              <a:t>linkedin</a:t>
            </a:r>
            <a:r>
              <a:rPr lang="en-US" dirty="0"/>
              <a:t> recommendations – but these tips are the must dos to get you started.  One piece of advice I have for you is to just do it – don’t strive for perfection because you will never get it done.  Make some updates, you can always go back and edit them.  I also HIGHLY recommend that you ask for feedback from coworkers and ideally a customer or two.</a:t>
            </a:r>
          </a:p>
        </p:txBody>
      </p:sp>
      <p:sp>
        <p:nvSpPr>
          <p:cNvPr id="4" name="Slide Number Placeholder 3"/>
          <p:cNvSpPr>
            <a:spLocks noGrp="1"/>
          </p:cNvSpPr>
          <p:nvPr>
            <p:ph type="sldNum" sz="quarter" idx="5"/>
          </p:nvPr>
        </p:nvSpPr>
        <p:spPr/>
        <p:txBody>
          <a:bodyPr/>
          <a:lstStyle/>
          <a:p>
            <a:fld id="{9198B72D-801E-45AA-B046-D09764AB3ADD}" type="slidenum">
              <a:rPr lang="en-US" smtClean="0"/>
              <a:t>39</a:t>
            </a:fld>
            <a:endParaRPr lang="en-US"/>
          </a:p>
        </p:txBody>
      </p:sp>
    </p:spTree>
    <p:extLst>
      <p:ext uri="{BB962C8B-B14F-4D97-AF65-F5344CB8AC3E}">
        <p14:creationId xmlns:p14="http://schemas.microsoft.com/office/powerpoint/2010/main" val="1711485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know what our life has been like since covid, but just what are our clients up to?  The nice people at </a:t>
            </a:r>
            <a:r>
              <a:rPr lang="en-US" dirty="0" err="1"/>
              <a:t>gartner</a:t>
            </a:r>
            <a:r>
              <a:rPr lang="en-US" dirty="0"/>
              <a:t> research spend a lot of time thinking about this and they were nice enough to share this with us. They surveyed thousands of businesses – all industries and sizes, and in general found that the steps above was how they are spending their time.  See that guy over there to the right?  That is you if you are a salesperson, trying to figure out how to make your goals.    So quickly, in box one, they are identifying their problems.  They think they need to sell more widgets or improve their customer service, or go more digital.  Once they have identified their problems, then they want to start figuring out how to solve them – makes sense right?  So if they want to sell more widgets, they might need to increase their marketing, and also, make more widgets.  If they want to improve customer service, maybe they need to new technology or training.  So that takes them to the third box which his where they are going to get a little more specific.  They are going to build their requirements – meaning, okay, we are going to build 50% more widgets, and spend $100k more marketing them.  Then they go to the 4</a:t>
            </a:r>
            <a:r>
              <a:rPr lang="en-US" baseline="30000" dirty="0"/>
              <a:t>th</a:t>
            </a:r>
            <a:r>
              <a:rPr lang="en-US" dirty="0"/>
              <a:t> box and that is usually when we encounter them because at this point, after doing a lot of internet research, they will probably reach out to us as a vendor.  Those two boxes on the bottom are happening during most steps – asking each other, does this seem right?  And then trying to get as many people to buy in before moving to the next phase.   Now, in truth, these steps don’t always happen in order, sometimes they bounce around.  </a:t>
            </a:r>
          </a:p>
        </p:txBody>
      </p:sp>
      <p:sp>
        <p:nvSpPr>
          <p:cNvPr id="4" name="Slide Number Placeholder 3"/>
          <p:cNvSpPr>
            <a:spLocks noGrp="1"/>
          </p:cNvSpPr>
          <p:nvPr>
            <p:ph type="sldNum" sz="quarter" idx="5"/>
          </p:nvPr>
        </p:nvSpPr>
        <p:spPr/>
        <p:txBody>
          <a:bodyPr/>
          <a:lstStyle/>
          <a:p>
            <a:fld id="{AFE64F72-EB0B-4BED-ABE5-ECAB911F63F4}" type="slidenum">
              <a:rPr lang="en-US" smtClean="0"/>
              <a:t>4</a:t>
            </a:fld>
            <a:endParaRPr lang="en-US"/>
          </a:p>
        </p:txBody>
      </p:sp>
    </p:spTree>
    <p:extLst>
      <p:ext uri="{BB962C8B-B14F-4D97-AF65-F5344CB8AC3E}">
        <p14:creationId xmlns:p14="http://schemas.microsoft.com/office/powerpoint/2010/main" val="28627543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you want to make sure that you have some recommendations – from clients.  The best way to get recommendations is to give them – and then ask for them.  Make it easy for people to know what to say by giving them some bullet points.  Incorporate your value.  They will appreciate it.</a:t>
            </a:r>
          </a:p>
          <a:p>
            <a:r>
              <a:rPr lang="en-US" dirty="0"/>
              <a:t>Finally – in the honors and awards sections, make sure you list ANYTHING that either you or your property have won.  It goes toward credibility and trust.</a:t>
            </a:r>
          </a:p>
        </p:txBody>
      </p:sp>
      <p:sp>
        <p:nvSpPr>
          <p:cNvPr id="4" name="Slide Number Placeholder 3"/>
          <p:cNvSpPr>
            <a:spLocks noGrp="1"/>
          </p:cNvSpPr>
          <p:nvPr>
            <p:ph type="sldNum" sz="quarter" idx="5"/>
          </p:nvPr>
        </p:nvSpPr>
        <p:spPr/>
        <p:txBody>
          <a:bodyPr/>
          <a:lstStyle/>
          <a:p>
            <a:fld id="{9198B72D-801E-45AA-B046-D09764AB3ADD}" type="slidenum">
              <a:rPr lang="en-US" smtClean="0"/>
              <a:t>40</a:t>
            </a:fld>
            <a:endParaRPr lang="en-US"/>
          </a:p>
        </p:txBody>
      </p:sp>
    </p:spTree>
    <p:extLst>
      <p:ext uri="{BB962C8B-B14F-4D97-AF65-F5344CB8AC3E}">
        <p14:creationId xmlns:p14="http://schemas.microsoft.com/office/powerpoint/2010/main" val="11233556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created a </a:t>
            </a:r>
            <a:r>
              <a:rPr lang="en-US" dirty="0" err="1"/>
              <a:t>trustred</a:t>
            </a:r>
            <a:r>
              <a:rPr lang="en-US" dirty="0"/>
              <a:t> resource profile, it is time to expand your network.  You should have a weekly goal of adding at least 25 connections to start.  First invite everyone you already know to connect – definitely all past clients.  Then get into the habit of connecting with everyone you meet.  Next, you are going to start to expand your network to people that you don’t know – but people who would surely benefit from getting to know you.  And I have some advice about how to go about that too.  </a:t>
            </a:r>
          </a:p>
        </p:txBody>
      </p:sp>
      <p:sp>
        <p:nvSpPr>
          <p:cNvPr id="4" name="Slide Number Placeholder 3"/>
          <p:cNvSpPr>
            <a:spLocks noGrp="1"/>
          </p:cNvSpPr>
          <p:nvPr>
            <p:ph type="sldNum" sz="quarter" idx="5"/>
          </p:nvPr>
        </p:nvSpPr>
        <p:spPr/>
        <p:txBody>
          <a:bodyPr/>
          <a:lstStyle/>
          <a:p>
            <a:fld id="{9198B72D-801E-45AA-B046-D09764AB3ADD}" type="slidenum">
              <a:rPr lang="en-US" smtClean="0"/>
              <a:t>42</a:t>
            </a:fld>
            <a:endParaRPr lang="en-US"/>
          </a:p>
        </p:txBody>
      </p:sp>
    </p:spTree>
    <p:extLst>
      <p:ext uri="{BB962C8B-B14F-4D97-AF65-F5344CB8AC3E}">
        <p14:creationId xmlns:p14="http://schemas.microsoft.com/office/powerpoint/2010/main" val="34921257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pretty consistently follow these 4 steps.  First, look at their profile.  They will get notified that you are looking at their profile – and that is a good thing.  They will see your name.  Second, start to like and comment on their posts.  Again, they will get notified and see your name.  Next , send a connection request – this will be the 3</a:t>
            </a:r>
            <a:r>
              <a:rPr lang="en-US" baseline="30000" dirty="0"/>
              <a:t>rd</a:t>
            </a:r>
            <a:r>
              <a:rPr lang="en-US" dirty="0"/>
              <a:t> time they see your name.  And finally, add a note.  Often they may not see this note until after they have accepted your connection request – so you just want to tell them why it is mutually beneficial for you to connect.  I try to reference </a:t>
            </a:r>
            <a:r>
              <a:rPr lang="en-US" dirty="0" err="1"/>
              <a:t>commong</a:t>
            </a:r>
            <a:r>
              <a:rPr lang="en-US" dirty="0"/>
              <a:t> groups we belong to, common people know – whatever reason they might see for wanting to connect with me.  I keep it short and NO selling!  Worst case scenario I write one line – I thought it would be to our mutual advantage to connect.  And THAT Is it!  Plus a thank you at the end.  It is as </a:t>
            </a:r>
            <a:r>
              <a:rPr lang="en-US" dirty="0" err="1"/>
              <a:t>simpe</a:t>
            </a:r>
            <a:r>
              <a:rPr lang="en-US" dirty="0"/>
              <a:t> as that.  But it will be the 4</a:t>
            </a:r>
            <a:r>
              <a:rPr lang="en-US" baseline="30000" dirty="0"/>
              <a:t>th</a:t>
            </a:r>
            <a:r>
              <a:rPr lang="en-US" dirty="0"/>
              <a:t> time they have seen your name.  Now they “know” you.  </a:t>
            </a:r>
          </a:p>
        </p:txBody>
      </p:sp>
      <p:sp>
        <p:nvSpPr>
          <p:cNvPr id="4" name="Slide Number Placeholder 3"/>
          <p:cNvSpPr>
            <a:spLocks noGrp="1"/>
          </p:cNvSpPr>
          <p:nvPr>
            <p:ph type="sldNum" sz="quarter" idx="5"/>
          </p:nvPr>
        </p:nvSpPr>
        <p:spPr/>
        <p:txBody>
          <a:bodyPr/>
          <a:lstStyle/>
          <a:p>
            <a:fld id="{9198B72D-801E-45AA-B046-D09764AB3ADD}" type="slidenum">
              <a:rPr lang="en-US" smtClean="0"/>
              <a:t>43</a:t>
            </a:fld>
            <a:endParaRPr lang="en-US"/>
          </a:p>
        </p:txBody>
      </p:sp>
    </p:spTree>
    <p:extLst>
      <p:ext uri="{BB962C8B-B14F-4D97-AF65-F5344CB8AC3E}">
        <p14:creationId xmlns:p14="http://schemas.microsoft.com/office/powerpoint/2010/main" val="23875671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for an app.  </a:t>
            </a:r>
          </a:p>
        </p:txBody>
      </p:sp>
      <p:sp>
        <p:nvSpPr>
          <p:cNvPr id="4" name="Slide Number Placeholder 3"/>
          <p:cNvSpPr>
            <a:spLocks noGrp="1"/>
          </p:cNvSpPr>
          <p:nvPr>
            <p:ph type="sldNum" sz="quarter" idx="5"/>
          </p:nvPr>
        </p:nvSpPr>
        <p:spPr/>
        <p:txBody>
          <a:bodyPr/>
          <a:lstStyle/>
          <a:p>
            <a:fld id="{9198B72D-801E-45AA-B046-D09764AB3ADD}" type="slidenum">
              <a:rPr lang="en-US" smtClean="0"/>
              <a:t>45</a:t>
            </a:fld>
            <a:endParaRPr lang="en-US"/>
          </a:p>
        </p:txBody>
      </p:sp>
    </p:spTree>
    <p:extLst>
      <p:ext uri="{BB962C8B-B14F-4D97-AF65-F5344CB8AC3E}">
        <p14:creationId xmlns:p14="http://schemas.microsoft.com/office/powerpoint/2010/main" val="32501352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Step Two is to like, share and comment on other people’s posts – specifically your customers.  Because when it comes to social media, we are all insecure high school girls and getting likes and shares matters.  When people see that you read their post and took the time to comment, you become a favorite of </a:t>
            </a:r>
            <a:r>
              <a:rPr lang="en-US" dirty="0" err="1"/>
              <a:t>thiers</a:t>
            </a:r>
            <a:r>
              <a:rPr lang="en-US" dirty="0"/>
              <a:t>.  It is just human nature.  So don’t be so stingy with your likes and comments.  And don’t just like  - actually take a minute and write a comment.  Thanks for sharing this article – it was a good read and I learned XYZ.  They will appreciate you.  </a:t>
            </a:r>
          </a:p>
        </p:txBody>
      </p:sp>
      <p:sp>
        <p:nvSpPr>
          <p:cNvPr id="4" name="Slide Number Placeholder 3"/>
          <p:cNvSpPr>
            <a:spLocks noGrp="1"/>
          </p:cNvSpPr>
          <p:nvPr>
            <p:ph type="sldNum" sz="quarter" idx="10"/>
          </p:nvPr>
        </p:nvSpPr>
        <p:spPr/>
        <p:txBody>
          <a:bodyPr/>
          <a:lstStyle/>
          <a:p>
            <a:pPr algn="l" defTabSz="942289">
              <a:defRPr/>
            </a:pPr>
            <a:fld id="{F7021451-1387-4CA6-816F-3879F97B5CBC}" type="slidenum">
              <a:rPr lang="en-US" sz="1900">
                <a:solidFill>
                  <a:prstClr val="black"/>
                </a:solidFill>
                <a:latin typeface="Calibri" panose="020F0502020204030204"/>
              </a:rPr>
              <a:pPr algn="l" defTabSz="942289">
                <a:defRPr/>
              </a:pPr>
              <a:t>48</a:t>
            </a:fld>
            <a:endParaRPr lang="en-US" sz="1900">
              <a:solidFill>
                <a:prstClr val="black"/>
              </a:solidFill>
              <a:latin typeface="Calibri" panose="020F0502020204030204"/>
            </a:endParaRPr>
          </a:p>
        </p:txBody>
      </p:sp>
    </p:spTree>
    <p:extLst>
      <p:ext uri="{BB962C8B-B14F-4D97-AF65-F5344CB8AC3E}">
        <p14:creationId xmlns:p14="http://schemas.microsoft.com/office/powerpoint/2010/main" val="14229925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three is to post post valuable content – that is worth talking about.  Not for your peers – not for others in the hotel business, but for your customer's and potential customers.  And this is important - LinkedIn </a:t>
            </a:r>
            <a:r>
              <a:rPr lang="en-US" dirty="0" err="1"/>
              <a:t>Algorhythms</a:t>
            </a:r>
            <a:r>
              <a:rPr lang="en-US" dirty="0"/>
              <a:t> prioritize engagement. You will get better exposure if your posts are commented on so when you are writing your posts, keep this in mind.</a:t>
            </a:r>
          </a:p>
        </p:txBody>
      </p:sp>
      <p:sp>
        <p:nvSpPr>
          <p:cNvPr id="4" name="Slide Number Placeholder 3"/>
          <p:cNvSpPr>
            <a:spLocks noGrp="1"/>
          </p:cNvSpPr>
          <p:nvPr>
            <p:ph type="sldNum" sz="quarter" idx="10"/>
          </p:nvPr>
        </p:nvSpPr>
        <p:spPr/>
        <p:txBody>
          <a:bodyPr/>
          <a:lstStyle/>
          <a:p>
            <a:pPr algn="l" defTabSz="942289">
              <a:defRPr/>
            </a:pPr>
            <a:fld id="{F7021451-1387-4CA6-816F-3879F97B5CBC}" type="slidenum">
              <a:rPr lang="en-US" sz="1900">
                <a:solidFill>
                  <a:prstClr val="black"/>
                </a:solidFill>
                <a:latin typeface="Calibri" panose="020F0502020204030204"/>
              </a:rPr>
              <a:pPr algn="l" defTabSz="942289">
                <a:defRPr/>
              </a:pPr>
              <a:t>50</a:t>
            </a:fld>
            <a:endParaRPr lang="en-US" sz="1900">
              <a:solidFill>
                <a:prstClr val="black"/>
              </a:solidFill>
              <a:latin typeface="Calibri" panose="020F0502020204030204"/>
            </a:endParaRPr>
          </a:p>
        </p:txBody>
      </p:sp>
    </p:spTree>
    <p:extLst>
      <p:ext uri="{BB962C8B-B14F-4D97-AF65-F5344CB8AC3E}">
        <p14:creationId xmlns:p14="http://schemas.microsoft.com/office/powerpoint/2010/main" val="17964464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more of the LinkedIn algorithms for 2021.  and it is a continuation of getting people to like, share and most importantly comment on YOUR posts.  And LinkedIn is looking for real engagement – lengthy comments over only lots of likes so keep that in mind.  You can see here – your business page post gets less traction than if you share your business page post.  So think about all of the content that Best Western shares – you can simply reshare that content – AS LONG AS IT has value to your audience.  You can also post on your own business page in LinkedIn, and then share that content on your newsfeed.  Here are some samples.</a:t>
            </a:r>
          </a:p>
        </p:txBody>
      </p:sp>
      <p:sp>
        <p:nvSpPr>
          <p:cNvPr id="4" name="Slide Number Placeholder 3"/>
          <p:cNvSpPr>
            <a:spLocks noGrp="1"/>
          </p:cNvSpPr>
          <p:nvPr>
            <p:ph type="sldNum" sz="quarter" idx="10"/>
          </p:nvPr>
        </p:nvSpPr>
        <p:spPr/>
        <p:txBody>
          <a:bodyPr/>
          <a:lstStyle/>
          <a:p>
            <a:fld id="{F7021451-1387-4CA6-816F-3879F97B5CBC}" type="slidenum">
              <a:rPr lang="en-US" smtClean="0"/>
              <a:t>51</a:t>
            </a:fld>
            <a:endParaRPr lang="en-US"/>
          </a:p>
        </p:txBody>
      </p:sp>
    </p:spTree>
    <p:extLst>
      <p:ext uri="{BB962C8B-B14F-4D97-AF65-F5344CB8AC3E}">
        <p14:creationId xmlns:p14="http://schemas.microsoft.com/office/powerpoint/2010/main" val="26500146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 got a lot of reactions AND 17 comments because she posted – and gave a written compelling intro – about fall foliage and when it peaks.  David shared an article that meeting planners will want to know about – 35 ideas to entertain and engage your attendees</a:t>
            </a:r>
          </a:p>
        </p:txBody>
      </p:sp>
      <p:sp>
        <p:nvSpPr>
          <p:cNvPr id="4" name="Slide Number Placeholder 3"/>
          <p:cNvSpPr>
            <a:spLocks noGrp="1"/>
          </p:cNvSpPr>
          <p:nvPr>
            <p:ph type="sldNum" sz="quarter" idx="10"/>
          </p:nvPr>
        </p:nvSpPr>
        <p:spPr/>
        <p:txBody>
          <a:bodyPr/>
          <a:lstStyle/>
          <a:p>
            <a:pPr algn="l" defTabSz="942289">
              <a:defRPr/>
            </a:pPr>
            <a:fld id="{F7021451-1387-4CA6-816F-3879F97B5CBC}" type="slidenum">
              <a:rPr lang="en-US" sz="1900">
                <a:solidFill>
                  <a:prstClr val="black"/>
                </a:solidFill>
                <a:latin typeface="Calibri" panose="020F0502020204030204"/>
              </a:rPr>
              <a:pPr algn="l" defTabSz="942289">
                <a:defRPr/>
              </a:pPr>
              <a:t>52</a:t>
            </a:fld>
            <a:endParaRPr lang="en-US" sz="1900">
              <a:solidFill>
                <a:prstClr val="black"/>
              </a:solidFill>
              <a:latin typeface="Calibri" panose="020F0502020204030204"/>
            </a:endParaRPr>
          </a:p>
        </p:txBody>
      </p:sp>
    </p:spTree>
    <p:extLst>
      <p:ext uri="{BB962C8B-B14F-4D97-AF65-F5344CB8AC3E}">
        <p14:creationId xmlns:p14="http://schemas.microsoft.com/office/powerpoint/2010/main" val="24290937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Michael </a:t>
            </a:r>
            <a:r>
              <a:rPr lang="en-US" dirty="0" err="1"/>
              <a:t>Goldrich</a:t>
            </a:r>
            <a:r>
              <a:rPr lang="en-US" dirty="0"/>
              <a:t> posts something that every digital marketer wants to know – google is </a:t>
            </a:r>
            <a:r>
              <a:rPr lang="en-US" dirty="0" err="1"/>
              <a:t>postpoining</a:t>
            </a:r>
            <a:r>
              <a:rPr lang="en-US" dirty="0"/>
              <a:t> phasing out ad cookies.  </a:t>
            </a:r>
          </a:p>
        </p:txBody>
      </p:sp>
      <p:sp>
        <p:nvSpPr>
          <p:cNvPr id="4" name="Slide Number Placeholder 3"/>
          <p:cNvSpPr>
            <a:spLocks noGrp="1"/>
          </p:cNvSpPr>
          <p:nvPr>
            <p:ph type="sldNum" sz="quarter" idx="10"/>
          </p:nvPr>
        </p:nvSpPr>
        <p:spPr/>
        <p:txBody>
          <a:bodyPr/>
          <a:lstStyle/>
          <a:p>
            <a:pPr algn="l" defTabSz="942289">
              <a:defRPr/>
            </a:pPr>
            <a:fld id="{F7021451-1387-4CA6-816F-3879F97B5CBC}" type="slidenum">
              <a:rPr lang="en-US" sz="1900">
                <a:solidFill>
                  <a:prstClr val="black"/>
                </a:solidFill>
                <a:latin typeface="Calibri" panose="020F0502020204030204"/>
              </a:rPr>
              <a:pPr algn="l" defTabSz="942289">
                <a:defRPr/>
              </a:pPr>
              <a:t>53</a:t>
            </a:fld>
            <a:endParaRPr lang="en-US" sz="1900">
              <a:solidFill>
                <a:prstClr val="black"/>
              </a:solidFill>
              <a:latin typeface="Calibri" panose="020F0502020204030204"/>
            </a:endParaRPr>
          </a:p>
        </p:txBody>
      </p:sp>
    </p:spTree>
    <p:extLst>
      <p:ext uri="{BB962C8B-B14F-4D97-AF65-F5344CB8AC3E}">
        <p14:creationId xmlns:p14="http://schemas.microsoft.com/office/powerpoint/2010/main" val="6128495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something I will never understand.  If we had to pay to post something on LinkedIn, we would probably get marketing involved or at least spend some time getting the headline and visuals right.  But because it is free, we either post nothing, OR, post boring, often self serving all about me no value for our customers ramblings.  We need to start treating these posts as an opportunity.  We are creating awareness of us, as valuable resources – this is a branding tool.  So treat it like you would a paid ad.  But YOU are the product.  Your prospects perception of YOU.  </a:t>
            </a:r>
          </a:p>
        </p:txBody>
      </p:sp>
      <p:sp>
        <p:nvSpPr>
          <p:cNvPr id="4" name="Slide Number Placeholder 3"/>
          <p:cNvSpPr>
            <a:spLocks noGrp="1"/>
          </p:cNvSpPr>
          <p:nvPr>
            <p:ph type="sldNum" sz="quarter" idx="5"/>
          </p:nvPr>
        </p:nvSpPr>
        <p:spPr/>
        <p:txBody>
          <a:bodyPr/>
          <a:lstStyle/>
          <a:p>
            <a:fld id="{9198B72D-801E-45AA-B046-D09764AB3ADD}" type="slidenum">
              <a:rPr lang="en-US" smtClean="0"/>
              <a:t>54</a:t>
            </a:fld>
            <a:endParaRPr lang="en-US"/>
          </a:p>
        </p:txBody>
      </p:sp>
    </p:spTree>
    <p:extLst>
      <p:ext uri="{BB962C8B-B14F-4D97-AF65-F5344CB8AC3E}">
        <p14:creationId xmlns:p14="http://schemas.microsoft.com/office/powerpoint/2010/main" val="2222827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more accurate picture of what is actually taking place.  You probably recognize some of these steps in here - You make some progress selling to one person, then they get transferred or their boss has an uncle who did it this way, so you go backwards.  You get to the vendor selection phase and the contact you started with disappears so you go back a step.  Change in leadership, different priorities.  </a:t>
            </a:r>
          </a:p>
        </p:txBody>
      </p:sp>
      <p:sp>
        <p:nvSpPr>
          <p:cNvPr id="4" name="Slide Number Placeholder 3"/>
          <p:cNvSpPr>
            <a:spLocks noGrp="1"/>
          </p:cNvSpPr>
          <p:nvPr>
            <p:ph type="sldNum" sz="quarter" idx="5"/>
          </p:nvPr>
        </p:nvSpPr>
        <p:spPr/>
        <p:txBody>
          <a:bodyPr/>
          <a:lstStyle/>
          <a:p>
            <a:fld id="{AFE64F72-EB0B-4BED-ABE5-ECAB911F63F4}" type="slidenum">
              <a:rPr lang="en-US" smtClean="0"/>
              <a:t>5</a:t>
            </a:fld>
            <a:endParaRPr lang="en-US"/>
          </a:p>
        </p:txBody>
      </p:sp>
    </p:spTree>
    <p:extLst>
      <p:ext uri="{BB962C8B-B14F-4D97-AF65-F5344CB8AC3E}">
        <p14:creationId xmlns:p14="http://schemas.microsoft.com/office/powerpoint/2010/main" val="3268249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post that I shared on LinkedIn about a webinar I gave recently.  I used a curiousity headline to get attention.  My audience is hoteliers and I have tested this question before, hotel people  HAVE to know the answer to this question.  Any guesses to the answer?– put it in the </a:t>
            </a:r>
            <a:r>
              <a:rPr lang="en-US" dirty="0" err="1"/>
              <a:t>chatbox</a:t>
            </a:r>
            <a:r>
              <a:rPr lang="en-US" dirty="0"/>
              <a:t>.  You may also note I didn’t use any visuals.  LinkedIn is a funny platform in that their algorithms seems to reward text over images so I was testing reach with no image added here and In truth, I was very rushed when I posted this and I skipped 3 key elements.  A trackable link, </a:t>
            </a:r>
            <a:r>
              <a:rPr lang="en-US" dirty="0" err="1"/>
              <a:t>emojiiis</a:t>
            </a:r>
            <a:r>
              <a:rPr lang="en-US" dirty="0"/>
              <a:t> and I should have encourage people to guess the answer in the comments.  But those are all topics for another webinar.  Oh – the answer is they log on to the internet.  Because we live in a digital world.</a:t>
            </a:r>
          </a:p>
        </p:txBody>
      </p:sp>
      <p:sp>
        <p:nvSpPr>
          <p:cNvPr id="4" name="Slide Number Placeholder 3"/>
          <p:cNvSpPr>
            <a:spLocks noGrp="1"/>
          </p:cNvSpPr>
          <p:nvPr>
            <p:ph type="sldNum" sz="quarter" idx="5"/>
          </p:nvPr>
        </p:nvSpPr>
        <p:spPr/>
        <p:txBody>
          <a:bodyPr/>
          <a:lstStyle/>
          <a:p>
            <a:fld id="{9198B72D-801E-45AA-B046-D09764AB3ADD}" type="slidenum">
              <a:rPr lang="en-US" smtClean="0"/>
              <a:t>55</a:t>
            </a:fld>
            <a:endParaRPr lang="en-US"/>
          </a:p>
        </p:txBody>
      </p:sp>
    </p:spTree>
    <p:extLst>
      <p:ext uri="{BB962C8B-B14F-4D97-AF65-F5344CB8AC3E}">
        <p14:creationId xmlns:p14="http://schemas.microsoft.com/office/powerpoint/2010/main" val="19028414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here is Pam sharing content around having difficult conversations.  Of course she also posts content around her hotel – but she definitely follows the 4-1-1 rule – 4 posts that educate and inform, 1 soft sell, 1 direct sell. .Also one comment on social media Algorithms.  They are looking for engagement – the more people who like, share or comment on your posts, the more often the social platform will put your post at the top of the newsfeed.  So when you are sharing information – ask people to share.  Ask questions to get them to engage.  Imagine if your manufacturing prospect shared some content that you shared – you will be in front of all of their contacts now. </a:t>
            </a:r>
          </a:p>
          <a:p>
            <a:endParaRPr lang="en-US" dirty="0"/>
          </a:p>
        </p:txBody>
      </p:sp>
      <p:sp>
        <p:nvSpPr>
          <p:cNvPr id="4" name="Slide Number Placeholder 3"/>
          <p:cNvSpPr>
            <a:spLocks noGrp="1"/>
          </p:cNvSpPr>
          <p:nvPr>
            <p:ph type="sldNum" sz="quarter" idx="5"/>
          </p:nvPr>
        </p:nvSpPr>
        <p:spPr/>
        <p:txBody>
          <a:bodyPr/>
          <a:lstStyle/>
          <a:p>
            <a:fld id="{9198B72D-801E-45AA-B046-D09764AB3ADD}" type="slidenum">
              <a:rPr lang="en-US" smtClean="0"/>
              <a:t>56</a:t>
            </a:fld>
            <a:endParaRPr lang="en-US"/>
          </a:p>
        </p:txBody>
      </p:sp>
    </p:spTree>
    <p:extLst>
      <p:ext uri="{BB962C8B-B14F-4D97-AF65-F5344CB8AC3E}">
        <p14:creationId xmlns:p14="http://schemas.microsoft.com/office/powerpoint/2010/main" val="20024084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is what I would consider a soft sell post – </a:t>
            </a:r>
            <a:r>
              <a:rPr lang="en-US" dirty="0" err="1"/>
              <a:t>Marletta</a:t>
            </a:r>
            <a:r>
              <a:rPr lang="en-US" dirty="0"/>
              <a:t> is promoting the hit the road package her company is offering – but she gives it a great intro by asking the questions – are you ready for a road trip?  Very relevant headline that resonates.</a:t>
            </a:r>
          </a:p>
          <a:p>
            <a:endParaRPr lang="en-US" dirty="0"/>
          </a:p>
          <a:p>
            <a:r>
              <a:rPr lang="en-US" dirty="0"/>
              <a:t>Don’t think I am suggesting that you no longer send prospecting emails, or make prospecting phone calls – I am just suggesting that you add sharing content to position yourself as a trusted resource when you do.  Sharing on </a:t>
            </a:r>
            <a:r>
              <a:rPr lang="en-US" dirty="0" err="1"/>
              <a:t>linkedin</a:t>
            </a:r>
            <a:r>
              <a:rPr lang="en-US" dirty="0"/>
              <a:t> and being seen is a bit like sending hundreds of prospecting emails all at once.  But you still want to reach out via email or LinkedIn messaging.  </a:t>
            </a:r>
          </a:p>
        </p:txBody>
      </p:sp>
      <p:sp>
        <p:nvSpPr>
          <p:cNvPr id="4" name="Slide Number Placeholder 3"/>
          <p:cNvSpPr>
            <a:spLocks noGrp="1"/>
          </p:cNvSpPr>
          <p:nvPr>
            <p:ph type="sldNum" sz="quarter" idx="5"/>
          </p:nvPr>
        </p:nvSpPr>
        <p:spPr/>
        <p:txBody>
          <a:bodyPr/>
          <a:lstStyle/>
          <a:p>
            <a:fld id="{9198B72D-801E-45AA-B046-D09764AB3ADD}" type="slidenum">
              <a:rPr lang="en-US" smtClean="0"/>
              <a:t>57</a:t>
            </a:fld>
            <a:endParaRPr lang="en-US"/>
          </a:p>
        </p:txBody>
      </p:sp>
    </p:spTree>
    <p:extLst>
      <p:ext uri="{BB962C8B-B14F-4D97-AF65-F5344CB8AC3E}">
        <p14:creationId xmlns:p14="http://schemas.microsoft.com/office/powerpoint/2010/main" val="10972341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is what I would consider a soft sell post – </a:t>
            </a:r>
            <a:r>
              <a:rPr lang="en-US" dirty="0" err="1"/>
              <a:t>Marletta</a:t>
            </a:r>
            <a:r>
              <a:rPr lang="en-US" dirty="0"/>
              <a:t> is promoting the hit the road package her company is offering – but she gives it a great intro by asking the questions – are you ready for a road trip?  Very relevant headline that resonates.</a:t>
            </a:r>
          </a:p>
          <a:p>
            <a:endParaRPr lang="en-US" dirty="0"/>
          </a:p>
          <a:p>
            <a:r>
              <a:rPr lang="en-US" dirty="0"/>
              <a:t>Don’t think I am suggesting that you no longer send prospecting emails, or make prospecting phone calls – I am just suggesting that you add sharing content to position yourself as a trusted resource when you do.  Sharing on </a:t>
            </a:r>
            <a:r>
              <a:rPr lang="en-US" dirty="0" err="1"/>
              <a:t>linkedin</a:t>
            </a:r>
            <a:r>
              <a:rPr lang="en-US" dirty="0"/>
              <a:t> and being seen is a bit like sending hundreds of prospecting emails all at once.  But you still want to reach out via email or LinkedIn messaging.  </a:t>
            </a:r>
          </a:p>
        </p:txBody>
      </p:sp>
      <p:sp>
        <p:nvSpPr>
          <p:cNvPr id="4" name="Slide Number Placeholder 3"/>
          <p:cNvSpPr>
            <a:spLocks noGrp="1"/>
          </p:cNvSpPr>
          <p:nvPr>
            <p:ph type="sldNum" sz="quarter" idx="5"/>
          </p:nvPr>
        </p:nvSpPr>
        <p:spPr/>
        <p:txBody>
          <a:bodyPr/>
          <a:lstStyle/>
          <a:p>
            <a:fld id="{9198B72D-801E-45AA-B046-D09764AB3ADD}" type="slidenum">
              <a:rPr lang="en-US" smtClean="0"/>
              <a:t>58</a:t>
            </a:fld>
            <a:endParaRPr lang="en-US"/>
          </a:p>
        </p:txBody>
      </p:sp>
    </p:spTree>
    <p:extLst>
      <p:ext uri="{BB962C8B-B14F-4D97-AF65-F5344CB8AC3E}">
        <p14:creationId xmlns:p14="http://schemas.microsoft.com/office/powerpoint/2010/main" val="34978060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be wondering to yourself, how do I find valuable content?  And I hope you are asking yourself that because if valuable content was easy to find, everyone would be doing it.  It takes a little bit of knowledge about your client’s interests to determine what content is worth sharing. </a:t>
            </a:r>
          </a:p>
        </p:txBody>
      </p:sp>
      <p:sp>
        <p:nvSpPr>
          <p:cNvPr id="4" name="Slide Number Placeholder 3"/>
          <p:cNvSpPr>
            <a:spLocks noGrp="1"/>
          </p:cNvSpPr>
          <p:nvPr>
            <p:ph type="sldNum" sz="quarter" idx="5"/>
          </p:nvPr>
        </p:nvSpPr>
        <p:spPr/>
        <p:txBody>
          <a:bodyPr/>
          <a:lstStyle/>
          <a:p>
            <a:fld id="{9198B72D-801E-45AA-B046-D09764AB3ADD}" type="slidenum">
              <a:rPr lang="en-US" smtClean="0"/>
              <a:t>59</a:t>
            </a:fld>
            <a:endParaRPr lang="en-US"/>
          </a:p>
        </p:txBody>
      </p:sp>
    </p:spTree>
    <p:extLst>
      <p:ext uri="{BB962C8B-B14F-4D97-AF65-F5344CB8AC3E}">
        <p14:creationId xmlns:p14="http://schemas.microsoft.com/office/powerpoint/2010/main" val="33273516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also a big fan of an app called </a:t>
            </a:r>
            <a:r>
              <a:rPr lang="en-US" dirty="0" err="1"/>
              <a:t>contentgems</a:t>
            </a:r>
            <a:r>
              <a:rPr lang="en-US" dirty="0"/>
              <a:t>.  You can search for articles by content – but you can also set up some filters so that once a week you get an email with a collection of articles that might interest you.  It saves me time and it is always a good reminder to share some good content when I get that email.  </a:t>
            </a:r>
          </a:p>
        </p:txBody>
      </p:sp>
      <p:sp>
        <p:nvSpPr>
          <p:cNvPr id="4" name="Slide Number Placeholder 3"/>
          <p:cNvSpPr>
            <a:spLocks noGrp="1"/>
          </p:cNvSpPr>
          <p:nvPr>
            <p:ph type="sldNum" sz="quarter" idx="5"/>
          </p:nvPr>
        </p:nvSpPr>
        <p:spPr/>
        <p:txBody>
          <a:bodyPr/>
          <a:lstStyle/>
          <a:p>
            <a:fld id="{9198B72D-801E-45AA-B046-D09764AB3ADD}" type="slidenum">
              <a:rPr lang="en-US" smtClean="0"/>
              <a:t>60</a:t>
            </a:fld>
            <a:endParaRPr lang="en-US"/>
          </a:p>
        </p:txBody>
      </p:sp>
    </p:spTree>
    <p:extLst>
      <p:ext uri="{BB962C8B-B14F-4D97-AF65-F5344CB8AC3E}">
        <p14:creationId xmlns:p14="http://schemas.microsoft.com/office/powerpoint/2010/main" val="29572307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can you find content that is valuable to your audience?  </a:t>
            </a:r>
            <a:r>
              <a:rPr lang="en-US" dirty="0" err="1"/>
              <a:t>Sparktoro</a:t>
            </a:r>
            <a:r>
              <a:rPr lang="en-US" dirty="0"/>
              <a:t> is a great place to start – you can go to Spark and discover keywords that your audience is talking about.  Then you can google and see what happens or you can use an app I like called Content Studio . Io  This app is helpful for finding, scheduling and posting content.  Here is a very quick demo of how you might use it.</a:t>
            </a:r>
          </a:p>
          <a:p>
            <a:endParaRPr lang="en-US" dirty="0"/>
          </a:p>
        </p:txBody>
      </p:sp>
      <p:sp>
        <p:nvSpPr>
          <p:cNvPr id="4" name="Slide Number Placeholder 3"/>
          <p:cNvSpPr>
            <a:spLocks noGrp="1"/>
          </p:cNvSpPr>
          <p:nvPr>
            <p:ph type="sldNum" sz="quarter" idx="5"/>
          </p:nvPr>
        </p:nvSpPr>
        <p:spPr/>
        <p:txBody>
          <a:bodyPr/>
          <a:lstStyle/>
          <a:p>
            <a:fld id="{AE9B07A7-39D1-D641-9192-8C69280E1FD2}" type="slidenum">
              <a:rPr lang="en-US" smtClean="0"/>
              <a:t>61</a:t>
            </a:fld>
            <a:endParaRPr lang="en-US"/>
          </a:p>
        </p:txBody>
      </p:sp>
    </p:spTree>
    <p:extLst>
      <p:ext uri="{BB962C8B-B14F-4D97-AF65-F5344CB8AC3E}">
        <p14:creationId xmlns:p14="http://schemas.microsoft.com/office/powerpoint/2010/main" val="24529736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lot of content providers out there and I have investigated many.  Buzzsumo is probably my favorite, but it is now about $99 a month for a subscription and it is a little less user friendly.  I personally switched to </a:t>
            </a:r>
            <a:r>
              <a:rPr lang="en-US" dirty="0" err="1"/>
              <a:t>ContentStudio</a:t>
            </a:r>
            <a:r>
              <a:rPr lang="en-US" dirty="0"/>
              <a:t> as it is less expensive and really fast and simple – and honestly, it has returned the best content ideas.  If you serve multiple audiences, you can add more topics.  When you log on a 2</a:t>
            </a:r>
            <a:r>
              <a:rPr lang="en-US" baseline="30000" dirty="0"/>
              <a:t>nd</a:t>
            </a:r>
            <a:r>
              <a:rPr lang="en-US" dirty="0"/>
              <a:t> time, it pulls the most popular content from each of your topics automatically which makes it even faster and easier to share good content.</a:t>
            </a:r>
          </a:p>
          <a:p>
            <a:r>
              <a:rPr lang="en-US" dirty="0"/>
              <a:t>Big warning – ALWAYS read the whole article!  In my demo, I skimmed the article – don’t do that in real life!  You want to make sure you are sharing content of value, and if the article is pointless or confusing, you will not help your thought leader brand at all.  So make you </a:t>
            </a:r>
            <a:r>
              <a:rPr lang="en-US" dirty="0" err="1"/>
              <a:t>you</a:t>
            </a:r>
            <a:r>
              <a:rPr lang="en-US" dirty="0"/>
              <a:t> do read the articles thoroughly before you decide to share.</a:t>
            </a:r>
          </a:p>
          <a:p>
            <a:r>
              <a:rPr lang="en-US" dirty="0"/>
              <a:t>Content </a:t>
            </a:r>
            <a:r>
              <a:rPr lang="en-US" dirty="0" err="1"/>
              <a:t>Studtio</a:t>
            </a:r>
            <a:r>
              <a:rPr lang="en-US" dirty="0"/>
              <a:t> also has a tracking dashboard, so you can see how much engagement you are getting from the content you are sharing.  </a:t>
            </a:r>
          </a:p>
        </p:txBody>
      </p:sp>
      <p:sp>
        <p:nvSpPr>
          <p:cNvPr id="4" name="Slide Number Placeholder 3"/>
          <p:cNvSpPr>
            <a:spLocks noGrp="1"/>
          </p:cNvSpPr>
          <p:nvPr>
            <p:ph type="sldNum" sz="quarter" idx="5"/>
          </p:nvPr>
        </p:nvSpPr>
        <p:spPr/>
        <p:txBody>
          <a:bodyPr/>
          <a:lstStyle/>
          <a:p>
            <a:fld id="{AE9B07A7-39D1-D641-9192-8C69280E1FD2}" type="slidenum">
              <a:rPr lang="en-US" smtClean="0"/>
              <a:t>62</a:t>
            </a:fld>
            <a:endParaRPr lang="en-US"/>
          </a:p>
        </p:txBody>
      </p:sp>
    </p:spTree>
    <p:extLst>
      <p:ext uri="{BB962C8B-B14F-4D97-AF65-F5344CB8AC3E}">
        <p14:creationId xmlns:p14="http://schemas.microsoft.com/office/powerpoint/2010/main" val="16092597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50</a:t>
            </a:r>
          </a:p>
        </p:txBody>
      </p:sp>
      <p:sp>
        <p:nvSpPr>
          <p:cNvPr id="4" name="Slide Number Placeholder 3"/>
          <p:cNvSpPr>
            <a:spLocks noGrp="1"/>
          </p:cNvSpPr>
          <p:nvPr>
            <p:ph type="sldNum" sz="quarter" idx="5"/>
          </p:nvPr>
        </p:nvSpPr>
        <p:spPr/>
        <p:txBody>
          <a:bodyPr/>
          <a:lstStyle/>
          <a:p>
            <a:fld id="{AE9B07A7-39D1-D641-9192-8C69280E1FD2}" type="slidenum">
              <a:rPr lang="en-US" smtClean="0"/>
              <a:t>63</a:t>
            </a:fld>
            <a:endParaRPr lang="en-US"/>
          </a:p>
        </p:txBody>
      </p:sp>
    </p:spTree>
    <p:extLst>
      <p:ext uri="{BB962C8B-B14F-4D97-AF65-F5344CB8AC3E}">
        <p14:creationId xmlns:p14="http://schemas.microsoft.com/office/powerpoint/2010/main" val="32119393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51</a:t>
            </a:r>
          </a:p>
        </p:txBody>
      </p:sp>
      <p:sp>
        <p:nvSpPr>
          <p:cNvPr id="4" name="Slide Number Placeholder 3"/>
          <p:cNvSpPr>
            <a:spLocks noGrp="1"/>
          </p:cNvSpPr>
          <p:nvPr>
            <p:ph type="sldNum" sz="quarter" idx="5"/>
          </p:nvPr>
        </p:nvSpPr>
        <p:spPr/>
        <p:txBody>
          <a:bodyPr/>
          <a:lstStyle/>
          <a:p>
            <a:fld id="{AE9B07A7-39D1-D641-9192-8C69280E1FD2}" type="slidenum">
              <a:rPr lang="en-US" smtClean="0"/>
              <a:t>65</a:t>
            </a:fld>
            <a:endParaRPr lang="en-US"/>
          </a:p>
        </p:txBody>
      </p:sp>
    </p:spTree>
    <p:extLst>
      <p:ext uri="{BB962C8B-B14F-4D97-AF65-F5344CB8AC3E}">
        <p14:creationId xmlns:p14="http://schemas.microsoft.com/office/powerpoint/2010/main" val="2016447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This graphic takes the previous graphic and breaks it out into time spent - how our B2B customers are spending their time buying.  This shows pretty clearly how much less time buyers are spending with salespeople, because they are doing so much more research online, spending more time talking to other decision makers within their own organizations so bottom line, salespeople need to show up where their buyers are spending their time in the buying process – which today in the B2B world is LinkedIn..</a:t>
            </a:r>
          </a:p>
          <a:p>
            <a:endParaRPr lang="en-US" dirty="0"/>
          </a:p>
        </p:txBody>
      </p:sp>
      <p:sp>
        <p:nvSpPr>
          <p:cNvPr id="4" name="Slide Number Placeholder 3"/>
          <p:cNvSpPr>
            <a:spLocks noGrp="1"/>
          </p:cNvSpPr>
          <p:nvPr>
            <p:ph type="sldNum" sz="quarter" idx="5"/>
          </p:nvPr>
        </p:nvSpPr>
        <p:spPr/>
        <p:txBody>
          <a:bodyPr/>
          <a:lstStyle/>
          <a:p>
            <a:fld id="{18C164DD-E12F-4FCF-93D3-3F7888976BE1}" type="slidenum">
              <a:rPr lang="en-US" smtClean="0"/>
              <a:t>6</a:t>
            </a:fld>
            <a:endParaRPr lang="en-US"/>
          </a:p>
        </p:txBody>
      </p:sp>
    </p:spTree>
    <p:extLst>
      <p:ext uri="{BB962C8B-B14F-4D97-AF65-F5344CB8AC3E}">
        <p14:creationId xmlns:p14="http://schemas.microsoft.com/office/powerpoint/2010/main" val="24918235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53 </a:t>
            </a:r>
          </a:p>
        </p:txBody>
      </p:sp>
      <p:sp>
        <p:nvSpPr>
          <p:cNvPr id="4" name="Slide Number Placeholder 3"/>
          <p:cNvSpPr>
            <a:spLocks noGrp="1"/>
          </p:cNvSpPr>
          <p:nvPr>
            <p:ph type="sldNum" sz="quarter" idx="5"/>
          </p:nvPr>
        </p:nvSpPr>
        <p:spPr/>
        <p:txBody>
          <a:bodyPr/>
          <a:lstStyle/>
          <a:p>
            <a:fld id="{AE9B07A7-39D1-D641-9192-8C69280E1FD2}" type="slidenum">
              <a:rPr lang="en-US" smtClean="0"/>
              <a:t>66</a:t>
            </a:fld>
            <a:endParaRPr lang="en-US"/>
          </a:p>
        </p:txBody>
      </p:sp>
    </p:spTree>
    <p:extLst>
      <p:ext uri="{BB962C8B-B14F-4D97-AF65-F5344CB8AC3E}">
        <p14:creationId xmlns:p14="http://schemas.microsoft.com/office/powerpoint/2010/main" val="32434581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55</a:t>
            </a:r>
          </a:p>
          <a:p>
            <a:r>
              <a:rPr lang="en-US"/>
              <a:t>Video - </a:t>
            </a:r>
          </a:p>
        </p:txBody>
      </p:sp>
      <p:sp>
        <p:nvSpPr>
          <p:cNvPr id="4" name="Slide Number Placeholder 3"/>
          <p:cNvSpPr>
            <a:spLocks noGrp="1"/>
          </p:cNvSpPr>
          <p:nvPr>
            <p:ph type="sldNum" sz="quarter" idx="5"/>
          </p:nvPr>
        </p:nvSpPr>
        <p:spPr/>
        <p:txBody>
          <a:bodyPr/>
          <a:lstStyle/>
          <a:p>
            <a:fld id="{AE9B07A7-39D1-D641-9192-8C69280E1FD2}" type="slidenum">
              <a:rPr lang="en-US" smtClean="0"/>
              <a:t>67</a:t>
            </a:fld>
            <a:endParaRPr lang="en-US"/>
          </a:p>
        </p:txBody>
      </p:sp>
    </p:spTree>
    <p:extLst>
      <p:ext uri="{BB962C8B-B14F-4D97-AF65-F5344CB8AC3E}">
        <p14:creationId xmlns:p14="http://schemas.microsoft.com/office/powerpoint/2010/main" val="31316527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say that everyone who works at the hotel is really a salesperson, but here is where they can really step up and BE sellers.  Ask your leadership team to share your content.  It helps position YOU as a thought leader, it gets more engagements from your posts which helps the social </a:t>
            </a:r>
            <a:r>
              <a:rPr lang="en-US" dirty="0" err="1"/>
              <a:t>algorhtyms</a:t>
            </a:r>
            <a:r>
              <a:rPr lang="en-US" dirty="0"/>
              <a:t> and you are helping your team become more valuable.  </a:t>
            </a:r>
          </a:p>
          <a:p>
            <a:endParaRPr lang="en-US" dirty="0"/>
          </a:p>
          <a:p>
            <a:r>
              <a:rPr lang="en-US" dirty="0"/>
              <a:t>QUESTIONS?</a:t>
            </a:r>
          </a:p>
          <a:p>
            <a:endParaRPr lang="en-US" dirty="0"/>
          </a:p>
          <a:p>
            <a:r>
              <a:rPr lang="en-US" dirty="0"/>
              <a:t>As you saw from the examples, you don’t necessarily need to CREATE the content that you share – you can share from articles, blog posts, podcasts that others have created but that might have some interest to your audience.  Remember way back at the beginning of this session when we talked about how much of business travel will be sales focused?  My big recommendation right now is to share content that sales people might find helpful.  There are a ton of apps out there that can help you find great sales content – Buzzsumo and Spark Toro are two of my favorites.  But for the rest of our time together, I want to focus on how you can also create your own interesting and compelling content.  And I promise it will be fast and easy!</a:t>
            </a:r>
          </a:p>
        </p:txBody>
      </p:sp>
      <p:sp>
        <p:nvSpPr>
          <p:cNvPr id="4" name="Slide Number Placeholder 3"/>
          <p:cNvSpPr>
            <a:spLocks noGrp="1"/>
          </p:cNvSpPr>
          <p:nvPr>
            <p:ph type="sldNum" sz="quarter" idx="5"/>
          </p:nvPr>
        </p:nvSpPr>
        <p:spPr/>
        <p:txBody>
          <a:bodyPr/>
          <a:lstStyle/>
          <a:p>
            <a:fld id="{9198B72D-801E-45AA-B046-D09764AB3ADD}" type="slidenum">
              <a:rPr lang="en-US" smtClean="0"/>
              <a:t>70</a:t>
            </a:fld>
            <a:endParaRPr lang="en-US"/>
          </a:p>
        </p:txBody>
      </p:sp>
    </p:spTree>
    <p:extLst>
      <p:ext uri="{BB962C8B-B14F-4D97-AF65-F5344CB8AC3E}">
        <p14:creationId xmlns:p14="http://schemas.microsoft.com/office/powerpoint/2010/main" val="25006627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https://calendly.com/holly-41/30min?month=2022-04</a:t>
            </a:r>
          </a:p>
        </p:txBody>
      </p:sp>
      <p:sp>
        <p:nvSpPr>
          <p:cNvPr id="4" name="Slide Number Placeholder 3"/>
          <p:cNvSpPr>
            <a:spLocks noGrp="1"/>
          </p:cNvSpPr>
          <p:nvPr>
            <p:ph type="sldNum" sz="quarter" idx="5"/>
          </p:nvPr>
        </p:nvSpPr>
        <p:spPr/>
        <p:txBody>
          <a:bodyPr/>
          <a:lstStyle/>
          <a:p>
            <a:fld id="{9198B72D-801E-45AA-B046-D09764AB3ADD}" type="slidenum">
              <a:rPr lang="en-US" smtClean="0"/>
              <a:t>71</a:t>
            </a:fld>
            <a:endParaRPr lang="en-US"/>
          </a:p>
        </p:txBody>
      </p:sp>
    </p:spTree>
    <p:extLst>
      <p:ext uri="{BB962C8B-B14F-4D97-AF65-F5344CB8AC3E}">
        <p14:creationId xmlns:p14="http://schemas.microsoft.com/office/powerpoint/2010/main" val="34464077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final topic in this branding arena is video sales messaging.  Why video emails?  Because they work and they strengthen your brand as a trusted resource. </a:t>
            </a:r>
          </a:p>
        </p:txBody>
      </p:sp>
      <p:sp>
        <p:nvSpPr>
          <p:cNvPr id="4" name="Slide Number Placeholder 3"/>
          <p:cNvSpPr>
            <a:spLocks noGrp="1"/>
          </p:cNvSpPr>
          <p:nvPr>
            <p:ph type="sldNum" sz="quarter" idx="5"/>
          </p:nvPr>
        </p:nvSpPr>
        <p:spPr/>
        <p:txBody>
          <a:bodyPr/>
          <a:lstStyle/>
          <a:p>
            <a:fld id="{AE9B07A7-39D1-D641-9192-8C69280E1FD2}" type="slidenum">
              <a:rPr lang="en-US" smtClean="0"/>
              <a:t>72</a:t>
            </a:fld>
            <a:endParaRPr lang="en-US"/>
          </a:p>
        </p:txBody>
      </p:sp>
    </p:spTree>
    <p:extLst>
      <p:ext uri="{BB962C8B-B14F-4D97-AF65-F5344CB8AC3E}">
        <p14:creationId xmlns:p14="http://schemas.microsoft.com/office/powerpoint/2010/main" val="25873939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sales messaging can be as simple as you recording yourself with a personal message to one of your past clients.  Hi, I was thinking about you – hope you are well.  Let’s reconnect when you have a second to breathe.  Or you can send them out to your entire emailing list and make them fancier – incorporating some text or graphics on the screen to reinforce part of your messaging.  These videos can last anywhere from 15 seconds to 3 or 4 minutes, depending on your intent.  You can send them via email, OR through LinkedIn messaging.  So, like me, you might be thinking, nah, I’m good.  I have zero intention of putting myself on camera and sending myself to as a video to anyone!  I get that, I used to think exactly the same way.  </a:t>
            </a:r>
          </a:p>
        </p:txBody>
      </p:sp>
      <p:sp>
        <p:nvSpPr>
          <p:cNvPr id="4" name="Slide Number Placeholder 3"/>
          <p:cNvSpPr>
            <a:spLocks noGrp="1"/>
          </p:cNvSpPr>
          <p:nvPr>
            <p:ph type="sldNum" sz="quarter" idx="5"/>
          </p:nvPr>
        </p:nvSpPr>
        <p:spPr/>
        <p:txBody>
          <a:bodyPr/>
          <a:lstStyle/>
          <a:p>
            <a:fld id="{9198B72D-801E-45AA-B046-D09764AB3ADD}" type="slidenum">
              <a:rPr lang="en-US" smtClean="0"/>
              <a:t>73</a:t>
            </a:fld>
            <a:endParaRPr lang="en-US"/>
          </a:p>
        </p:txBody>
      </p:sp>
    </p:spTree>
    <p:extLst>
      <p:ext uri="{BB962C8B-B14F-4D97-AF65-F5344CB8AC3E}">
        <p14:creationId xmlns:p14="http://schemas.microsoft.com/office/powerpoint/2010/main" val="42828508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then I kept reading all the data.  I know very well that video is appealing to people and they consume it all day every day.  And I kept reading about results of these video sales emails - click through rates going up by 200%.  Triple response open rates.  But probably what made me try it was that I felt like I was falling behind the curve and I hate that – 25% of all companies have already figured out how to use these successfully.    So why is video messaging so effective?</a:t>
            </a:r>
          </a:p>
        </p:txBody>
      </p:sp>
      <p:sp>
        <p:nvSpPr>
          <p:cNvPr id="4" name="Slide Number Placeholder 3"/>
          <p:cNvSpPr>
            <a:spLocks noGrp="1"/>
          </p:cNvSpPr>
          <p:nvPr>
            <p:ph type="sldNum" sz="quarter" idx="5"/>
          </p:nvPr>
        </p:nvSpPr>
        <p:spPr/>
        <p:txBody>
          <a:bodyPr/>
          <a:lstStyle/>
          <a:p>
            <a:fld id="{9198B72D-801E-45AA-B046-D09764AB3ADD}" type="slidenum">
              <a:rPr lang="en-US" smtClean="0"/>
              <a:t>74</a:t>
            </a:fld>
            <a:endParaRPr lang="en-US"/>
          </a:p>
        </p:txBody>
      </p:sp>
    </p:spTree>
    <p:extLst>
      <p:ext uri="{BB962C8B-B14F-4D97-AF65-F5344CB8AC3E}">
        <p14:creationId xmlns:p14="http://schemas.microsoft.com/office/powerpoint/2010/main" val="26032142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Bottom line, video has been proven over and over to increase trust.  All the research suggests that video is more trustworthy than both images AND text.  And when you add an actual person, with their own words, tone and body language – client trusts rapidly accelerates.  </a:t>
            </a:r>
          </a:p>
        </p:txBody>
      </p:sp>
      <p:sp>
        <p:nvSpPr>
          <p:cNvPr id="4" name="Slide Number Placeholder 3"/>
          <p:cNvSpPr>
            <a:spLocks noGrp="1"/>
          </p:cNvSpPr>
          <p:nvPr>
            <p:ph type="sldNum" sz="quarter" idx="5"/>
          </p:nvPr>
        </p:nvSpPr>
        <p:spPr/>
        <p:txBody>
          <a:bodyPr/>
          <a:lstStyle/>
          <a:p>
            <a:fld id="{9198B72D-801E-45AA-B046-D09764AB3ADD}" type="slidenum">
              <a:rPr lang="en-US" smtClean="0"/>
              <a:t>75</a:t>
            </a:fld>
            <a:endParaRPr lang="en-US"/>
          </a:p>
        </p:txBody>
      </p:sp>
    </p:spTree>
    <p:extLst>
      <p:ext uri="{BB962C8B-B14F-4D97-AF65-F5344CB8AC3E}">
        <p14:creationId xmlns:p14="http://schemas.microsoft.com/office/powerpoint/2010/main" val="18532735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elevated level of trust has been shown to accelerates your sales process.  It literally speeds up the whole thing.  Once you send a video, 65% of viewers will visit your website.  90% say that watching product videos help them make sense of all the information.  And 75% late stage were pushed over the buying edge once they saw a video message.</a:t>
            </a:r>
          </a:p>
        </p:txBody>
      </p:sp>
      <p:sp>
        <p:nvSpPr>
          <p:cNvPr id="4" name="Slide Number Placeholder 3"/>
          <p:cNvSpPr>
            <a:spLocks noGrp="1"/>
          </p:cNvSpPr>
          <p:nvPr>
            <p:ph type="sldNum" sz="quarter" idx="5"/>
          </p:nvPr>
        </p:nvSpPr>
        <p:spPr/>
        <p:txBody>
          <a:bodyPr/>
          <a:lstStyle/>
          <a:p>
            <a:fld id="{9198B72D-801E-45AA-B046-D09764AB3ADD}" type="slidenum">
              <a:rPr lang="en-US" smtClean="0"/>
              <a:t>76</a:t>
            </a:fld>
            <a:endParaRPr lang="en-US"/>
          </a:p>
        </p:txBody>
      </p:sp>
    </p:spTree>
    <p:extLst>
      <p:ext uri="{BB962C8B-B14F-4D97-AF65-F5344CB8AC3E}">
        <p14:creationId xmlns:p14="http://schemas.microsoft.com/office/powerpoint/2010/main" val="5956864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look below these videos you can see some of my response rates.  Video one I did as an emailer to 367 people.  77 people opened the email which is a 21% response. A typical email open rate is in the 3-7% range.  But, you can see, it was either forwarded or watched multiple times because from 77 opens, 99 watched at least part of the video, and 36 people watched the whole thing.    On the second video – my audience was more personal and targeted.  I only sent it out to 14 people.  I got 104 partial views and 34 complete watches.  But, did I sell any classes?  Of course I did.  My ROI is insane because my investment was almost nothing.  </a:t>
            </a:r>
          </a:p>
        </p:txBody>
      </p:sp>
      <p:sp>
        <p:nvSpPr>
          <p:cNvPr id="4" name="Slide Number Placeholder 3"/>
          <p:cNvSpPr>
            <a:spLocks noGrp="1"/>
          </p:cNvSpPr>
          <p:nvPr>
            <p:ph type="sldNum" sz="quarter" idx="5"/>
          </p:nvPr>
        </p:nvSpPr>
        <p:spPr/>
        <p:txBody>
          <a:bodyPr/>
          <a:lstStyle/>
          <a:p>
            <a:fld id="{9198B72D-801E-45AA-B046-D09764AB3ADD}" type="slidenum">
              <a:rPr lang="en-US" smtClean="0"/>
              <a:t>77</a:t>
            </a:fld>
            <a:endParaRPr lang="en-US"/>
          </a:p>
        </p:txBody>
      </p:sp>
    </p:spTree>
    <p:extLst>
      <p:ext uri="{BB962C8B-B14F-4D97-AF65-F5344CB8AC3E}">
        <p14:creationId xmlns:p14="http://schemas.microsoft.com/office/powerpoint/2010/main" val="3441956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if you are like too many sales people, let’s call them say, NATE you are way over there on the right, hoping that when your client gets to the vendor selection part, your phone is going to ring or that email is going to </a:t>
            </a:r>
            <a:r>
              <a:rPr lang="en-US" dirty="0" err="1"/>
              <a:t>bing</a:t>
            </a:r>
            <a:r>
              <a:rPr lang="en-US" dirty="0"/>
              <a:t>.  And that worked pretty well in the past, for some because there was a lot of business to go around.  But as we all know, that is not so much the case today.  </a:t>
            </a:r>
          </a:p>
          <a:p>
            <a:endParaRPr lang="en-US" dirty="0"/>
          </a:p>
          <a:p>
            <a:endParaRPr lang="en-US" dirty="0"/>
          </a:p>
        </p:txBody>
      </p:sp>
      <p:sp>
        <p:nvSpPr>
          <p:cNvPr id="4" name="Slide Number Placeholder 3"/>
          <p:cNvSpPr>
            <a:spLocks noGrp="1"/>
          </p:cNvSpPr>
          <p:nvPr>
            <p:ph type="sldNum" sz="quarter" idx="5"/>
          </p:nvPr>
        </p:nvSpPr>
        <p:spPr/>
        <p:txBody>
          <a:bodyPr/>
          <a:lstStyle/>
          <a:p>
            <a:fld id="{AFE64F72-EB0B-4BED-ABE5-ECAB911F63F4}" type="slidenum">
              <a:rPr lang="en-US" smtClean="0"/>
              <a:t>7</a:t>
            </a:fld>
            <a:endParaRPr lang="en-US"/>
          </a:p>
        </p:txBody>
      </p:sp>
    </p:spTree>
    <p:extLst>
      <p:ext uri="{BB962C8B-B14F-4D97-AF65-F5344CB8AC3E}">
        <p14:creationId xmlns:p14="http://schemas.microsoft.com/office/powerpoint/2010/main" val="22372642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9B07A7-39D1-D641-9192-8C69280E1FD2}" type="slidenum">
              <a:rPr lang="en-US" smtClean="0"/>
              <a:t>78</a:t>
            </a:fld>
            <a:endParaRPr lang="en-US"/>
          </a:p>
        </p:txBody>
      </p:sp>
    </p:spTree>
    <p:extLst>
      <p:ext uri="{BB962C8B-B14F-4D97-AF65-F5344CB8AC3E}">
        <p14:creationId xmlns:p14="http://schemas.microsoft.com/office/powerpoint/2010/main" val="42002606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going to share one of my favorite video email apps with you – </a:t>
            </a:r>
            <a:r>
              <a:rPr lang="en-US" dirty="0" err="1"/>
              <a:t>Hippovideo</a:t>
            </a:r>
            <a:r>
              <a:rPr lang="en-US" dirty="0"/>
              <a:t>.  There are about 100 video email apps and I have investigated many.  </a:t>
            </a:r>
            <a:r>
              <a:rPr lang="en-US" dirty="0" err="1"/>
              <a:t>Vidyard</a:t>
            </a:r>
            <a:r>
              <a:rPr lang="en-US" dirty="0"/>
              <a:t>, </a:t>
            </a:r>
            <a:r>
              <a:rPr lang="en-US" dirty="0" err="1"/>
              <a:t>Dubb</a:t>
            </a:r>
            <a:r>
              <a:rPr lang="en-US" dirty="0"/>
              <a:t>, Loom and </a:t>
            </a:r>
            <a:r>
              <a:rPr lang="en-US" dirty="0" err="1"/>
              <a:t>Hippovideo</a:t>
            </a:r>
            <a:r>
              <a:rPr lang="en-US" dirty="0"/>
              <a:t> are probably my favorites but I have chosen </a:t>
            </a:r>
            <a:r>
              <a:rPr lang="en-US" dirty="0" err="1"/>
              <a:t>Hippovideo</a:t>
            </a:r>
            <a:r>
              <a:rPr lang="en-US" dirty="0"/>
              <a:t> for you because in addition to the software, Hippo also includes a ton of resources for ongoing video sales training with Jeffrey </a:t>
            </a:r>
            <a:r>
              <a:rPr lang="en-US" dirty="0" err="1"/>
              <a:t>Gitmer</a:t>
            </a:r>
            <a:r>
              <a:rPr lang="en-US" dirty="0"/>
              <a:t>!  Also, there is a really good free version!  Like the other apps, sign up for the free trial and at the end of the program, </a:t>
            </a:r>
            <a:r>
              <a:rPr lang="en-US" dirty="0" err="1"/>
              <a:t>katie</a:t>
            </a:r>
            <a:r>
              <a:rPr lang="en-US" dirty="0"/>
              <a:t> and Angelis will be surveying you about which apps you want to purchase.  </a:t>
            </a:r>
          </a:p>
        </p:txBody>
      </p:sp>
      <p:sp>
        <p:nvSpPr>
          <p:cNvPr id="4" name="Slide Number Placeholder 3"/>
          <p:cNvSpPr>
            <a:spLocks noGrp="1"/>
          </p:cNvSpPr>
          <p:nvPr>
            <p:ph type="sldNum" sz="quarter" idx="5"/>
          </p:nvPr>
        </p:nvSpPr>
        <p:spPr/>
        <p:txBody>
          <a:bodyPr/>
          <a:lstStyle/>
          <a:p>
            <a:fld id="{AE9B07A7-39D1-D641-9192-8C69280E1FD2}" type="slidenum">
              <a:rPr lang="en-US" smtClean="0"/>
              <a:t>79</a:t>
            </a:fld>
            <a:endParaRPr lang="en-US"/>
          </a:p>
        </p:txBody>
      </p:sp>
    </p:spTree>
    <p:extLst>
      <p:ext uri="{BB962C8B-B14F-4D97-AF65-F5344CB8AC3E}">
        <p14:creationId xmlns:p14="http://schemas.microsoft.com/office/powerpoint/2010/main" val="29859005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 know – a LOT of info crammed into two hours!  But to recap – it is really worth your time to invest </a:t>
            </a:r>
            <a:r>
              <a:rPr lang="en-US" dirty="0" err="1"/>
              <a:t>insocial</a:t>
            </a:r>
            <a:r>
              <a:rPr lang="en-US" dirty="0"/>
              <a:t> selling.  And the best place to invest that time is LinkedIn.  Create a TRP – trusted resource profile, grow your network, like and share other people’s content – and comment whenever you have anything of value to add.  Finally make sure you share content using sniply. https://calendly.com/holly-41/30min?month=2022-04</a:t>
            </a:r>
          </a:p>
        </p:txBody>
      </p:sp>
      <p:sp>
        <p:nvSpPr>
          <p:cNvPr id="4" name="Slide Number Placeholder 3"/>
          <p:cNvSpPr>
            <a:spLocks noGrp="1"/>
          </p:cNvSpPr>
          <p:nvPr>
            <p:ph type="sldNum" sz="quarter" idx="5"/>
          </p:nvPr>
        </p:nvSpPr>
        <p:spPr/>
        <p:txBody>
          <a:bodyPr/>
          <a:lstStyle/>
          <a:p>
            <a:fld id="{9198B72D-801E-45AA-B046-D09764AB3ADD}" type="slidenum">
              <a:rPr lang="en-US" smtClean="0"/>
              <a:t>80</a:t>
            </a:fld>
            <a:endParaRPr lang="en-US"/>
          </a:p>
        </p:txBody>
      </p:sp>
    </p:spTree>
    <p:extLst>
      <p:ext uri="{BB962C8B-B14F-4D97-AF65-F5344CB8AC3E}">
        <p14:creationId xmlns:p14="http://schemas.microsoft.com/office/powerpoint/2010/main" val="1045298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https://calendly.com/holly-41/30min?month=2022-04</a:t>
            </a:r>
          </a:p>
        </p:txBody>
      </p:sp>
      <p:sp>
        <p:nvSpPr>
          <p:cNvPr id="4" name="Slide Number Placeholder 3"/>
          <p:cNvSpPr>
            <a:spLocks noGrp="1"/>
          </p:cNvSpPr>
          <p:nvPr>
            <p:ph type="sldNum" sz="quarter" idx="5"/>
          </p:nvPr>
        </p:nvSpPr>
        <p:spPr/>
        <p:txBody>
          <a:bodyPr/>
          <a:lstStyle/>
          <a:p>
            <a:fld id="{9198B72D-801E-45AA-B046-D09764AB3ADD}" type="slidenum">
              <a:rPr lang="en-US" smtClean="0"/>
              <a:t>81</a:t>
            </a:fld>
            <a:endParaRPr lang="en-US"/>
          </a:p>
        </p:txBody>
      </p:sp>
    </p:spTree>
    <p:extLst>
      <p:ext uri="{BB962C8B-B14F-4D97-AF65-F5344CB8AC3E}">
        <p14:creationId xmlns:p14="http://schemas.microsoft.com/office/powerpoint/2010/main" val="1753719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 savvier salespeople are figuring out ways to insert themselves at every step along the process.  I think of them like Roy Kent.    Here I am!  Here I am again!  Hey, right here!  You get the idea.  </a:t>
            </a:r>
          </a:p>
        </p:txBody>
      </p:sp>
      <p:sp>
        <p:nvSpPr>
          <p:cNvPr id="4" name="Slide Number Placeholder 3"/>
          <p:cNvSpPr>
            <a:spLocks noGrp="1"/>
          </p:cNvSpPr>
          <p:nvPr>
            <p:ph type="sldNum" sz="quarter" idx="5"/>
          </p:nvPr>
        </p:nvSpPr>
        <p:spPr/>
        <p:txBody>
          <a:bodyPr/>
          <a:lstStyle/>
          <a:p>
            <a:fld id="{AFE64F72-EB0B-4BED-ABE5-ECAB911F63F4}" type="slidenum">
              <a:rPr lang="en-US" smtClean="0"/>
              <a:t>8</a:t>
            </a:fld>
            <a:endParaRPr lang="en-US"/>
          </a:p>
        </p:txBody>
      </p:sp>
    </p:spTree>
    <p:extLst>
      <p:ext uri="{BB962C8B-B14F-4D97-AF65-F5344CB8AC3E}">
        <p14:creationId xmlns:p14="http://schemas.microsoft.com/office/powerpoint/2010/main" val="2193926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who are you going to be, Nate or Roy? But the truth is, we are not Roy Kent, so if we tried to insert ourselves everywhere, we would likely be shooed out of companies because let’s face it, people have biases about salespeople right? </a:t>
            </a:r>
          </a:p>
        </p:txBody>
      </p:sp>
      <p:sp>
        <p:nvSpPr>
          <p:cNvPr id="4" name="Slide Number Placeholder 3"/>
          <p:cNvSpPr>
            <a:spLocks noGrp="1"/>
          </p:cNvSpPr>
          <p:nvPr>
            <p:ph type="sldNum" sz="quarter" idx="5"/>
          </p:nvPr>
        </p:nvSpPr>
        <p:spPr/>
        <p:txBody>
          <a:bodyPr/>
          <a:lstStyle/>
          <a:p>
            <a:fld id="{9198B72D-801E-45AA-B046-D09764AB3ADD}" type="slidenum">
              <a:rPr lang="en-US" smtClean="0"/>
              <a:t>9</a:t>
            </a:fld>
            <a:endParaRPr lang="en-US"/>
          </a:p>
        </p:txBody>
      </p:sp>
    </p:spTree>
    <p:extLst>
      <p:ext uri="{BB962C8B-B14F-4D97-AF65-F5344CB8AC3E}">
        <p14:creationId xmlns:p14="http://schemas.microsoft.com/office/powerpoint/2010/main" val="34892785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C0C6CF-E1AE-4E2E-89C7-5A0A3BA5D23C}"/>
              </a:ext>
            </a:extLst>
          </p:cNvPr>
          <p:cNvSpPr/>
          <p:nvPr userDrawn="1"/>
        </p:nvSpPr>
        <p:spPr>
          <a:xfrm>
            <a:off x="123217" y="129702"/>
            <a:ext cx="11952051" cy="574580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3689E9-E563-47DA-B630-848236DA8F8F}"/>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17B99866-2429-4F28-8A73-1570702BFEB7}"/>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custDataLst>
      <p:tags r:id="rId1"/>
    </p:custDataLst>
    <p:extLst>
      <p:ext uri="{BB962C8B-B14F-4D97-AF65-F5344CB8AC3E}">
        <p14:creationId xmlns:p14="http://schemas.microsoft.com/office/powerpoint/2010/main" val="376530887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54AD6-6A11-445C-9E46-280AAD0734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F2FF09-B7A9-482B-95A1-5B74E541E8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2B42F7-1CBA-4621-ABBC-69608BEB9FFA}"/>
              </a:ext>
            </a:extLst>
          </p:cNvPr>
          <p:cNvSpPr>
            <a:spLocks noGrp="1"/>
          </p:cNvSpPr>
          <p:nvPr>
            <p:ph type="dt" sz="half" idx="10"/>
          </p:nvPr>
        </p:nvSpPr>
        <p:spPr>
          <a:xfrm>
            <a:off x="838200" y="6356350"/>
            <a:ext cx="2743200" cy="365125"/>
          </a:xfrm>
          <a:prstGeom prst="rect">
            <a:avLst/>
          </a:prstGeom>
        </p:spPr>
        <p:txBody>
          <a:bodyPr/>
          <a:lstStyle/>
          <a:p>
            <a:fld id="{01C711EE-25DB-4510-9962-0F09CC74AAC4}" type="datetimeFigureOut">
              <a:rPr lang="en-US" smtClean="0"/>
              <a:t>10/31/2022</a:t>
            </a:fld>
            <a:endParaRPr lang="en-US"/>
          </a:p>
        </p:txBody>
      </p:sp>
      <p:sp>
        <p:nvSpPr>
          <p:cNvPr id="5" name="Footer Placeholder 4">
            <a:extLst>
              <a:ext uri="{FF2B5EF4-FFF2-40B4-BE49-F238E27FC236}">
                <a16:creationId xmlns:a16="http://schemas.microsoft.com/office/drawing/2014/main" id="{D5891B69-3229-42BC-B74E-D2A0F6D869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336E35-59A1-4529-90A6-BDC46B3149E3}"/>
              </a:ext>
            </a:extLst>
          </p:cNvPr>
          <p:cNvSpPr>
            <a:spLocks noGrp="1"/>
          </p:cNvSpPr>
          <p:nvPr>
            <p:ph type="sldNum" sz="quarter" idx="12"/>
          </p:nvPr>
        </p:nvSpPr>
        <p:spPr>
          <a:xfrm>
            <a:off x="8610600" y="6356350"/>
            <a:ext cx="2743200" cy="365125"/>
          </a:xfrm>
          <a:prstGeom prst="rect">
            <a:avLst/>
          </a:prstGeom>
        </p:spPr>
        <p:txBody>
          <a:bodyPr/>
          <a:lstStyle/>
          <a:p>
            <a:fld id="{E4097860-62F2-4A98-A659-5FAF313849C7}" type="slidenum">
              <a:rPr lang="en-US" smtClean="0"/>
              <a:t>‹#›</a:t>
            </a:fld>
            <a:endParaRPr lang="en-US"/>
          </a:p>
        </p:txBody>
      </p:sp>
    </p:spTree>
    <p:extLst>
      <p:ext uri="{BB962C8B-B14F-4D97-AF65-F5344CB8AC3E}">
        <p14:creationId xmlns:p14="http://schemas.microsoft.com/office/powerpoint/2010/main" val="2992970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C7F44C-BE54-4E9F-AF26-1B47129766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5DC654-A3CC-4927-8D9D-DA32D07340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EFBE1-EF98-4EB3-818C-DE744D30C1EE}"/>
              </a:ext>
            </a:extLst>
          </p:cNvPr>
          <p:cNvSpPr>
            <a:spLocks noGrp="1"/>
          </p:cNvSpPr>
          <p:nvPr>
            <p:ph type="dt" sz="half" idx="10"/>
          </p:nvPr>
        </p:nvSpPr>
        <p:spPr>
          <a:xfrm>
            <a:off x="838200" y="6356350"/>
            <a:ext cx="2743200" cy="365125"/>
          </a:xfrm>
          <a:prstGeom prst="rect">
            <a:avLst/>
          </a:prstGeom>
        </p:spPr>
        <p:txBody>
          <a:bodyPr/>
          <a:lstStyle/>
          <a:p>
            <a:fld id="{01C711EE-25DB-4510-9962-0F09CC74AAC4}" type="datetimeFigureOut">
              <a:rPr lang="en-US" smtClean="0"/>
              <a:t>10/31/2022</a:t>
            </a:fld>
            <a:endParaRPr lang="en-US"/>
          </a:p>
        </p:txBody>
      </p:sp>
      <p:sp>
        <p:nvSpPr>
          <p:cNvPr id="5" name="Footer Placeholder 4">
            <a:extLst>
              <a:ext uri="{FF2B5EF4-FFF2-40B4-BE49-F238E27FC236}">
                <a16:creationId xmlns:a16="http://schemas.microsoft.com/office/drawing/2014/main" id="{20C548EB-22F3-4A89-B8E0-2AF16C5078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82C098-B8DC-4C71-A6C7-218B99EB1A42}"/>
              </a:ext>
            </a:extLst>
          </p:cNvPr>
          <p:cNvSpPr>
            <a:spLocks noGrp="1"/>
          </p:cNvSpPr>
          <p:nvPr>
            <p:ph type="sldNum" sz="quarter" idx="12"/>
          </p:nvPr>
        </p:nvSpPr>
        <p:spPr>
          <a:xfrm>
            <a:off x="8610600" y="6356350"/>
            <a:ext cx="2743200" cy="365125"/>
          </a:xfrm>
          <a:prstGeom prst="rect">
            <a:avLst/>
          </a:prstGeom>
        </p:spPr>
        <p:txBody>
          <a:bodyPr/>
          <a:lstStyle/>
          <a:p>
            <a:fld id="{E4097860-62F2-4A98-A659-5FAF313849C7}" type="slidenum">
              <a:rPr lang="en-US" smtClean="0"/>
              <a:t>‹#›</a:t>
            </a:fld>
            <a:endParaRPr lang="en-US"/>
          </a:p>
        </p:txBody>
      </p:sp>
    </p:spTree>
    <p:extLst>
      <p:ext uri="{BB962C8B-B14F-4D97-AF65-F5344CB8AC3E}">
        <p14:creationId xmlns:p14="http://schemas.microsoft.com/office/powerpoint/2010/main" val="3785951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a:extLst>
              <a:ext uri="{FF2B5EF4-FFF2-40B4-BE49-F238E27FC236}">
                <a16:creationId xmlns:a16="http://schemas.microsoft.com/office/drawing/2014/main" id="{F549E8F4-FDB5-BC4E-BE9E-47C044C08AE8}"/>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4056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4DD6A-EBC7-4C97-94AE-A36AC740AA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AB7E25-5FF6-46C5-800E-AC1C3DF64C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4092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E7CFF-612F-4E28-A84A-390B808578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685CAA-900A-4D18-9860-A674B49F05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77671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798D1-3CCA-4A9B-A475-A892EB2A77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EB1B55-4120-4D24-88D8-CE17EB43DF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3EE35A-CD4A-4BFE-9B20-72E1163372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5712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5B6CA-77FC-49B4-8F53-A6B7A3AAE4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16BE36-7BED-4013-AE99-BCF77BF9E0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B9223F-8EAB-49A0-93B6-136207EED9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DF8CBA-DE85-4AFE-A3AD-CAD1137167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C4CC6F-1514-4F25-A755-FC41B714F4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2478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82DFB-2B9A-4345-B619-9CFA1ABAFDA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73864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5E4351-D130-446F-B123-751F60E1CF15}"/>
              </a:ext>
            </a:extLst>
          </p:cNvPr>
          <p:cNvSpPr>
            <a:spLocks noGrp="1"/>
          </p:cNvSpPr>
          <p:nvPr>
            <p:ph type="dt" sz="half" idx="10"/>
          </p:nvPr>
        </p:nvSpPr>
        <p:spPr>
          <a:xfrm>
            <a:off x="838200" y="6356350"/>
            <a:ext cx="2743200" cy="365125"/>
          </a:xfrm>
          <a:prstGeom prst="rect">
            <a:avLst/>
          </a:prstGeom>
        </p:spPr>
        <p:txBody>
          <a:bodyPr/>
          <a:lstStyle/>
          <a:p>
            <a:fld id="{01C711EE-25DB-4510-9962-0F09CC74AAC4}" type="datetimeFigureOut">
              <a:rPr lang="en-US" smtClean="0"/>
              <a:t>10/31/2022</a:t>
            </a:fld>
            <a:endParaRPr lang="en-US"/>
          </a:p>
        </p:txBody>
      </p:sp>
      <p:sp>
        <p:nvSpPr>
          <p:cNvPr id="3" name="Footer Placeholder 2">
            <a:extLst>
              <a:ext uri="{FF2B5EF4-FFF2-40B4-BE49-F238E27FC236}">
                <a16:creationId xmlns:a16="http://schemas.microsoft.com/office/drawing/2014/main" id="{3514D0DB-BB15-4F6A-A411-5D7AE54D1E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A4A8DC1-3005-42C9-AE9C-B7E423DD1CF7}"/>
              </a:ext>
            </a:extLst>
          </p:cNvPr>
          <p:cNvSpPr>
            <a:spLocks noGrp="1"/>
          </p:cNvSpPr>
          <p:nvPr>
            <p:ph type="sldNum" sz="quarter" idx="12"/>
          </p:nvPr>
        </p:nvSpPr>
        <p:spPr>
          <a:xfrm>
            <a:off x="8610600" y="6356350"/>
            <a:ext cx="2743200" cy="365125"/>
          </a:xfrm>
          <a:prstGeom prst="rect">
            <a:avLst/>
          </a:prstGeom>
        </p:spPr>
        <p:txBody>
          <a:bodyPr/>
          <a:lstStyle/>
          <a:p>
            <a:fld id="{E4097860-62F2-4A98-A659-5FAF313849C7}" type="slidenum">
              <a:rPr lang="en-US" smtClean="0"/>
              <a:t>‹#›</a:t>
            </a:fld>
            <a:endParaRPr lang="en-US"/>
          </a:p>
        </p:txBody>
      </p:sp>
    </p:spTree>
    <p:extLst>
      <p:ext uri="{BB962C8B-B14F-4D97-AF65-F5344CB8AC3E}">
        <p14:creationId xmlns:p14="http://schemas.microsoft.com/office/powerpoint/2010/main" val="1361177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A6B99-FFA3-4B1D-BC1D-3866AC7FF1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FD22D2-C83A-4E59-B11F-C1C7B8B69C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0D9153-D7A2-49A4-B7D9-E112C70ABC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9B0207-32CD-4955-9BCE-79EE39C91AF7}"/>
              </a:ext>
            </a:extLst>
          </p:cNvPr>
          <p:cNvSpPr>
            <a:spLocks noGrp="1"/>
          </p:cNvSpPr>
          <p:nvPr>
            <p:ph type="dt" sz="half" idx="10"/>
          </p:nvPr>
        </p:nvSpPr>
        <p:spPr>
          <a:xfrm>
            <a:off x="838200" y="6356350"/>
            <a:ext cx="2743200" cy="365125"/>
          </a:xfrm>
          <a:prstGeom prst="rect">
            <a:avLst/>
          </a:prstGeom>
        </p:spPr>
        <p:txBody>
          <a:bodyPr/>
          <a:lstStyle/>
          <a:p>
            <a:fld id="{01C711EE-25DB-4510-9962-0F09CC74AAC4}" type="datetimeFigureOut">
              <a:rPr lang="en-US" smtClean="0"/>
              <a:t>10/31/2022</a:t>
            </a:fld>
            <a:endParaRPr lang="en-US"/>
          </a:p>
        </p:txBody>
      </p:sp>
      <p:sp>
        <p:nvSpPr>
          <p:cNvPr id="6" name="Footer Placeholder 5">
            <a:extLst>
              <a:ext uri="{FF2B5EF4-FFF2-40B4-BE49-F238E27FC236}">
                <a16:creationId xmlns:a16="http://schemas.microsoft.com/office/drawing/2014/main" id="{263F8FF9-CEF9-4FBA-B0AD-CC74642884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3F86F28-94D4-40D3-BA22-5E8988DC0DCF}"/>
              </a:ext>
            </a:extLst>
          </p:cNvPr>
          <p:cNvSpPr>
            <a:spLocks noGrp="1"/>
          </p:cNvSpPr>
          <p:nvPr>
            <p:ph type="sldNum" sz="quarter" idx="12"/>
          </p:nvPr>
        </p:nvSpPr>
        <p:spPr>
          <a:xfrm>
            <a:off x="8610600" y="6356350"/>
            <a:ext cx="2743200" cy="365125"/>
          </a:xfrm>
          <a:prstGeom prst="rect">
            <a:avLst/>
          </a:prstGeom>
        </p:spPr>
        <p:txBody>
          <a:bodyPr/>
          <a:lstStyle/>
          <a:p>
            <a:fld id="{E4097860-62F2-4A98-A659-5FAF313849C7}" type="slidenum">
              <a:rPr lang="en-US" smtClean="0"/>
              <a:t>‹#›</a:t>
            </a:fld>
            <a:endParaRPr lang="en-US"/>
          </a:p>
        </p:txBody>
      </p:sp>
    </p:spTree>
    <p:extLst>
      <p:ext uri="{BB962C8B-B14F-4D97-AF65-F5344CB8AC3E}">
        <p14:creationId xmlns:p14="http://schemas.microsoft.com/office/powerpoint/2010/main" val="68109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3CEF0-F1E0-45A1-BE9F-61D0AA02D7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F7F09B-0DBD-4A2B-AA9F-84AAF462CD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32E7F7-3E1C-4406-AE16-FAED4FB818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04993C-8C1C-4565-ADFA-7A0D3AB3CF9D}"/>
              </a:ext>
            </a:extLst>
          </p:cNvPr>
          <p:cNvSpPr>
            <a:spLocks noGrp="1"/>
          </p:cNvSpPr>
          <p:nvPr>
            <p:ph type="dt" sz="half" idx="10"/>
          </p:nvPr>
        </p:nvSpPr>
        <p:spPr>
          <a:xfrm>
            <a:off x="838200" y="6356350"/>
            <a:ext cx="2743200" cy="365125"/>
          </a:xfrm>
          <a:prstGeom prst="rect">
            <a:avLst/>
          </a:prstGeom>
        </p:spPr>
        <p:txBody>
          <a:bodyPr/>
          <a:lstStyle/>
          <a:p>
            <a:fld id="{01C711EE-25DB-4510-9962-0F09CC74AAC4}" type="datetimeFigureOut">
              <a:rPr lang="en-US" smtClean="0"/>
              <a:t>10/31/2022</a:t>
            </a:fld>
            <a:endParaRPr lang="en-US"/>
          </a:p>
        </p:txBody>
      </p:sp>
      <p:sp>
        <p:nvSpPr>
          <p:cNvPr id="6" name="Footer Placeholder 5">
            <a:extLst>
              <a:ext uri="{FF2B5EF4-FFF2-40B4-BE49-F238E27FC236}">
                <a16:creationId xmlns:a16="http://schemas.microsoft.com/office/drawing/2014/main" id="{6BC6930B-3CCA-4026-92BB-1FF1692795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71F953-52B4-4542-84D0-24D4BAFA6B08}"/>
              </a:ext>
            </a:extLst>
          </p:cNvPr>
          <p:cNvSpPr>
            <a:spLocks noGrp="1"/>
          </p:cNvSpPr>
          <p:nvPr>
            <p:ph type="sldNum" sz="quarter" idx="12"/>
          </p:nvPr>
        </p:nvSpPr>
        <p:spPr>
          <a:xfrm>
            <a:off x="8610600" y="6356350"/>
            <a:ext cx="2743200" cy="365125"/>
          </a:xfrm>
          <a:prstGeom prst="rect">
            <a:avLst/>
          </a:prstGeom>
        </p:spPr>
        <p:txBody>
          <a:bodyPr/>
          <a:lstStyle/>
          <a:p>
            <a:fld id="{E4097860-62F2-4A98-A659-5FAF313849C7}" type="slidenum">
              <a:rPr lang="en-US" smtClean="0"/>
              <a:t>‹#›</a:t>
            </a:fld>
            <a:endParaRPr lang="en-US"/>
          </a:p>
        </p:txBody>
      </p:sp>
    </p:spTree>
    <p:extLst>
      <p:ext uri="{BB962C8B-B14F-4D97-AF65-F5344CB8AC3E}">
        <p14:creationId xmlns:p14="http://schemas.microsoft.com/office/powerpoint/2010/main" val="1625118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BA2ACAD-F033-47C1-9170-0453608DB36F}"/>
              </a:ext>
            </a:extLst>
          </p:cNvPr>
          <p:cNvSpPr/>
          <p:nvPr userDrawn="1"/>
        </p:nvSpPr>
        <p:spPr>
          <a:xfrm>
            <a:off x="118872" y="5968400"/>
            <a:ext cx="11956396" cy="793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28DDEF1-3906-49CC-B1F3-4E3DD5995F5D}"/>
              </a:ext>
            </a:extLst>
          </p:cNvPr>
          <p:cNvSpPr/>
          <p:nvPr userDrawn="1"/>
        </p:nvSpPr>
        <p:spPr>
          <a:xfrm>
            <a:off x="0" y="117736"/>
            <a:ext cx="118872" cy="6766560"/>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28E6C019-3828-4927-ABCC-6DE467BAE8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4981996-E894-483C-9410-6746C8C007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E70AACD4-EFAF-440E-9019-7AD349979FE2}"/>
              </a:ext>
            </a:extLst>
          </p:cNvPr>
          <p:cNvSpPr/>
          <p:nvPr userDrawn="1"/>
        </p:nvSpPr>
        <p:spPr>
          <a:xfrm>
            <a:off x="12075268" y="117736"/>
            <a:ext cx="116732" cy="67574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1D92F8F-E45D-4129-8503-A7CEEBA5C5F9}"/>
              </a:ext>
            </a:extLst>
          </p:cNvPr>
          <p:cNvSpPr/>
          <p:nvPr userDrawn="1"/>
        </p:nvSpPr>
        <p:spPr>
          <a:xfrm>
            <a:off x="0" y="-1"/>
            <a:ext cx="12192000" cy="11887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A69976E-E7C6-4E05-85B7-38B3FF7F0791}"/>
              </a:ext>
            </a:extLst>
          </p:cNvPr>
          <p:cNvSpPr/>
          <p:nvPr userDrawn="1"/>
        </p:nvSpPr>
        <p:spPr>
          <a:xfrm>
            <a:off x="0" y="6765424"/>
            <a:ext cx="12192000" cy="11887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8" name="Picture 17" descr="A white and red logo&#10;&#10;Description automatically generated with low confidence">
            <a:extLst>
              <a:ext uri="{FF2B5EF4-FFF2-40B4-BE49-F238E27FC236}">
                <a16:creationId xmlns:a16="http://schemas.microsoft.com/office/drawing/2014/main" id="{4BA22B27-1C29-412E-94C3-5C419C4D687F}"/>
              </a:ext>
            </a:extLst>
          </p:cNvPr>
          <p:cNvPicPr>
            <a:picLocks noChangeAspect="1"/>
          </p:cNvPicPr>
          <p:nvPr userDrawn="1"/>
        </p:nvPicPr>
        <p:blipFill>
          <a:blip r:embed="rId15">
            <a:alphaModFix/>
            <a:extLst>
              <a:ext uri="{28A0092B-C50C-407E-A947-70E740481C1C}">
                <a14:useLocalDpi xmlns:a14="http://schemas.microsoft.com/office/drawing/2010/main" val="0"/>
              </a:ext>
            </a:extLst>
          </a:blip>
          <a:stretch>
            <a:fillRect/>
          </a:stretch>
        </p:blipFill>
        <p:spPr>
          <a:xfrm>
            <a:off x="9646854" y="5964484"/>
            <a:ext cx="2141245" cy="750107"/>
          </a:xfrm>
          <a:prstGeom prst="rect">
            <a:avLst/>
          </a:prstGeom>
        </p:spPr>
      </p:pic>
    </p:spTree>
    <p:custDataLst>
      <p:tags r:id="rId14"/>
    </p:custDataLst>
    <p:extLst>
      <p:ext uri="{BB962C8B-B14F-4D97-AF65-F5344CB8AC3E}">
        <p14:creationId xmlns:p14="http://schemas.microsoft.com/office/powerpoint/2010/main" val="35733438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tags" Target="../tags/tag13.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5.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ags" Target="../tags/tag1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8.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9.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20.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2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23.xml"/><Relationship Id="rId6" Type="http://schemas.openxmlformats.org/officeDocument/2006/relationships/image" Target="../media/image23.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hyperlink" Target="https://creativecommons.org/licenses/by-nc-sa/3.0/" TargetMode="External"/><Relationship Id="rId5" Type="http://schemas.openxmlformats.org/officeDocument/2006/relationships/hyperlink" Target="https://blog.yorksj.ac.uk/moodle/2014/05/21/learning-at-work-week-linkedin/" TargetMode="External"/><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8" Type="http://schemas.openxmlformats.org/officeDocument/2006/relationships/hyperlink" Target="https://www.enliveningedge.org/tools-practices/yearning-deep-human-connection-at-work/" TargetMode="External"/><Relationship Id="rId3" Type="http://schemas.openxmlformats.org/officeDocument/2006/relationships/notesSlide" Target="../notesSlides/notesSlide24.xml"/><Relationship Id="rId7" Type="http://schemas.openxmlformats.org/officeDocument/2006/relationships/image" Target="../media/image30.jpg"/><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notesSlide" Target="../notesSlides/notesSlide26.xml"/><Relationship Id="rId7"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3.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33.xml"/><Relationship Id="rId6" Type="http://schemas.openxmlformats.org/officeDocument/2006/relationships/image" Target="../media/image40.png"/><Relationship Id="rId5" Type="http://schemas.openxmlformats.org/officeDocument/2006/relationships/notesSlide" Target="../notesSlides/notesSlide30.xml"/><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36.svg"/><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35.png"/><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33.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7.xml"/><Relationship Id="rId5" Type="http://schemas.openxmlformats.org/officeDocument/2006/relationships/image" Target="../media/image36.sv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8.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39.xml"/><Relationship Id="rId6" Type="http://schemas.openxmlformats.org/officeDocument/2006/relationships/image" Target="../media/image45.png"/><Relationship Id="rId5" Type="http://schemas.openxmlformats.org/officeDocument/2006/relationships/notesSlide" Target="../notesSlides/notesSlide36.xml"/><Relationship Id="rId4"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37.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41.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4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41.xml"/><Relationship Id="rId7" Type="http://schemas.openxmlformats.org/officeDocument/2006/relationships/diagramColors" Target="../diagrams/colors5.xml"/><Relationship Id="rId2" Type="http://schemas.openxmlformats.org/officeDocument/2006/relationships/slideLayout" Target="../slideLayouts/slideLayout2.xml"/><Relationship Id="rId1" Type="http://schemas.openxmlformats.org/officeDocument/2006/relationships/tags" Target="../tags/tag45.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48.jpg"/></Relationships>
</file>

<file path=ppt/slides/_rels/slide4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42.xml"/><Relationship Id="rId7" Type="http://schemas.openxmlformats.org/officeDocument/2006/relationships/diagramColors" Target="../diagrams/colors6.xml"/><Relationship Id="rId2" Type="http://schemas.openxmlformats.org/officeDocument/2006/relationships/slideLayout" Target="../slideLayouts/slideLayout8.xml"/><Relationship Id="rId1" Type="http://schemas.openxmlformats.org/officeDocument/2006/relationships/tags" Target="../tags/tag46.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4.xml"/><Relationship Id="rId1" Type="http://schemas.openxmlformats.org/officeDocument/2006/relationships/tags" Target="../tags/tag49.xml"/><Relationship Id="rId5" Type="http://schemas.openxmlformats.org/officeDocument/2006/relationships/image" Target="../media/image53.png"/><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4.xml"/><Relationship Id="rId1" Type="http://schemas.openxmlformats.org/officeDocument/2006/relationships/tags" Target="../tags/tag50.xml"/><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51.xml"/><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6.xml"/><Relationship Id="rId1" Type="http://schemas.openxmlformats.org/officeDocument/2006/relationships/tags" Target="../tags/tag52.xml"/><Relationship Id="rId4" Type="http://schemas.openxmlformats.org/officeDocument/2006/relationships/image" Target="../media/image33.sv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15.JP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53.xml"/><Relationship Id="rId5" Type="http://schemas.openxmlformats.org/officeDocument/2006/relationships/image" Target="../media/image58.png"/><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tags" Target="../tags/tag54.xml"/><Relationship Id="rId6" Type="http://schemas.openxmlformats.org/officeDocument/2006/relationships/hyperlink" Target="https://creativecommons.org/licenses/by-nc-nd/3.0/" TargetMode="External"/><Relationship Id="rId5" Type="http://schemas.openxmlformats.org/officeDocument/2006/relationships/hyperlink" Target="https://www.hrbartender.com/2019/technology-and-social-media/linkedin-reactions/" TargetMode="External"/><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55.xml"/><Relationship Id="rId5" Type="http://schemas.openxmlformats.org/officeDocument/2006/relationships/image" Target="../media/image62.png"/><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56.xml"/><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6.xml"/><Relationship Id="rId1" Type="http://schemas.openxmlformats.org/officeDocument/2006/relationships/tags" Target="../tags/tag5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58.xml"/><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tags" Target="../tags/tag59.xml"/><Relationship Id="rId4" Type="http://schemas.openxmlformats.org/officeDocument/2006/relationships/image" Target="../media/image65.png"/></Relationships>
</file>

<file path=ppt/slides/_rels/slide57.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52.xml"/><Relationship Id="rId7" Type="http://schemas.openxmlformats.org/officeDocument/2006/relationships/diagramColors" Target="../diagrams/colors7.xml"/><Relationship Id="rId2" Type="http://schemas.openxmlformats.org/officeDocument/2006/relationships/slideLayout" Target="../slideLayouts/slideLayout7.xml"/><Relationship Id="rId1" Type="http://schemas.openxmlformats.org/officeDocument/2006/relationships/tags" Target="../tags/tag60.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ags" Target="../tags/tag61.xml"/><Relationship Id="rId4" Type="http://schemas.openxmlformats.org/officeDocument/2006/relationships/image" Target="../media/image66.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62.xml"/><Relationship Id="rId4" Type="http://schemas.openxmlformats.org/officeDocument/2006/relationships/image" Target="../media/image67.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6.JP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ags" Target="../tags/tag63.xml"/><Relationship Id="rId4" Type="http://schemas.openxmlformats.org/officeDocument/2006/relationships/image" Target="../media/image68.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6.xml"/><Relationship Id="rId1" Type="http://schemas.openxmlformats.org/officeDocument/2006/relationships/tags" Target="../tags/tag64.xml"/><Relationship Id="rId4" Type="http://schemas.openxmlformats.org/officeDocument/2006/relationships/image" Target="../media/image69.jpg"/></Relationships>
</file>

<file path=ppt/slides/_rels/slide62.xml.rels><?xml version="1.0" encoding="UTF-8" standalone="yes"?>
<Relationships xmlns="http://schemas.openxmlformats.org/package/2006/relationships"><Relationship Id="rId3" Type="http://schemas.openxmlformats.org/officeDocument/2006/relationships/video" Target="../media/media4.mp4"/><Relationship Id="rId2" Type="http://schemas.microsoft.com/office/2007/relationships/media" Target="../media/media4.mp4"/><Relationship Id="rId1" Type="http://schemas.openxmlformats.org/officeDocument/2006/relationships/tags" Target="../tags/tag65.xml"/><Relationship Id="rId6" Type="http://schemas.openxmlformats.org/officeDocument/2006/relationships/image" Target="../media/image70.png"/><Relationship Id="rId5" Type="http://schemas.openxmlformats.org/officeDocument/2006/relationships/notesSlide" Target="../notesSlides/notesSlide57.xml"/><Relationship Id="rId4"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66.xml"/><Relationship Id="rId4" Type="http://schemas.openxmlformats.org/officeDocument/2006/relationships/image" Target="../media/image71.png"/></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9.xml"/><Relationship Id="rId1" Type="http://schemas.openxmlformats.org/officeDocument/2006/relationships/tags" Target="../tags/tag67.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tags" Target="../tags/tag68.xml"/><Relationship Id="rId4" Type="http://schemas.openxmlformats.org/officeDocument/2006/relationships/image" Target="../media/image73.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2.xml"/><Relationship Id="rId1" Type="http://schemas.openxmlformats.org/officeDocument/2006/relationships/tags" Target="../tags/tag69.xml"/><Relationship Id="rId4" Type="http://schemas.openxmlformats.org/officeDocument/2006/relationships/image" Target="../media/image74.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tags" Target="../tags/tag70.xml"/><Relationship Id="rId4" Type="http://schemas.openxmlformats.org/officeDocument/2006/relationships/image" Target="../media/image75.png"/></Relationships>
</file>

<file path=ppt/slides/_rels/slide6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6.xml"/><Relationship Id="rId1" Type="http://schemas.openxmlformats.org/officeDocument/2006/relationships/tags" Target="../tags/tag71.xml"/></Relationships>
</file>

<file path=ppt/slides/_rels/slide69.xml.rels><?xml version="1.0" encoding="UTF-8" standalone="yes"?>
<Relationships xmlns="http://schemas.openxmlformats.org/package/2006/relationships"><Relationship Id="rId3" Type="http://schemas.openxmlformats.org/officeDocument/2006/relationships/video" Target="../media/media5.mp4"/><Relationship Id="rId2" Type="http://schemas.microsoft.com/office/2007/relationships/media" Target="../media/media5.mp4"/><Relationship Id="rId1" Type="http://schemas.openxmlformats.org/officeDocument/2006/relationships/tags" Target="../tags/tag72.xml"/><Relationship Id="rId5" Type="http://schemas.openxmlformats.org/officeDocument/2006/relationships/image" Target="../media/image77.png"/><Relationship Id="rId4"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6.xml"/><Relationship Id="rId1" Type="http://schemas.openxmlformats.org/officeDocument/2006/relationships/tags" Target="../tags/tag73.xml"/><Relationship Id="rId4" Type="http://schemas.openxmlformats.org/officeDocument/2006/relationships/image" Target="../media/image78.tiff"/></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4.xml"/><Relationship Id="rId1" Type="http://schemas.openxmlformats.org/officeDocument/2006/relationships/tags" Target="../tags/tag74.xml"/><Relationship Id="rId4" Type="http://schemas.openxmlformats.org/officeDocument/2006/relationships/image" Target="../media/image79.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xml"/><Relationship Id="rId1" Type="http://schemas.openxmlformats.org/officeDocument/2006/relationships/tags" Target="../tags/tag75.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6.xml"/><Relationship Id="rId1" Type="http://schemas.openxmlformats.org/officeDocument/2006/relationships/tags" Target="../tags/tag76.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74.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66.xml"/><Relationship Id="rId7" Type="http://schemas.openxmlformats.org/officeDocument/2006/relationships/diagramColors" Target="../diagrams/colors8.xml"/><Relationship Id="rId2" Type="http://schemas.openxmlformats.org/officeDocument/2006/relationships/slideLayout" Target="../slideLayouts/slideLayout6.xml"/><Relationship Id="rId1" Type="http://schemas.openxmlformats.org/officeDocument/2006/relationships/tags" Target="../tags/tag77.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3.xml"/><Relationship Id="rId1" Type="http://schemas.openxmlformats.org/officeDocument/2006/relationships/tags" Target="../tags/tag78.xml"/><Relationship Id="rId4" Type="http://schemas.openxmlformats.org/officeDocument/2006/relationships/chart" Target="../charts/chart1.xml"/></Relationships>
</file>

<file path=ppt/slides/_rels/slide76.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68.xml"/><Relationship Id="rId7" Type="http://schemas.openxmlformats.org/officeDocument/2006/relationships/diagramColors" Target="../diagrams/colors9.xml"/><Relationship Id="rId2" Type="http://schemas.openxmlformats.org/officeDocument/2006/relationships/slideLayout" Target="../slideLayouts/slideLayout6.xml"/><Relationship Id="rId1" Type="http://schemas.openxmlformats.org/officeDocument/2006/relationships/tags" Target="../tags/tag79.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9.xml"/><Relationship Id="rId7" Type="http://schemas.openxmlformats.org/officeDocument/2006/relationships/image" Target="../media/image83.png"/><Relationship Id="rId2" Type="http://schemas.openxmlformats.org/officeDocument/2006/relationships/slideLayout" Target="../slideLayouts/slideLayout6.xml"/><Relationship Id="rId1" Type="http://schemas.openxmlformats.org/officeDocument/2006/relationships/tags" Target="../tags/tag80.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3.xml"/><Relationship Id="rId1" Type="http://schemas.openxmlformats.org/officeDocument/2006/relationships/tags" Target="../tags/tag81.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6.xml"/><Relationship Id="rId1" Type="http://schemas.openxmlformats.org/officeDocument/2006/relationships/tags" Target="../tags/tag82.xml"/><Relationship Id="rId4" Type="http://schemas.openxmlformats.org/officeDocument/2006/relationships/image" Target="../media/image84.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7.jpe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notesSlide" Target="../notesSlides/notesSlide72.xml"/><Relationship Id="rId7" Type="http://schemas.openxmlformats.org/officeDocument/2006/relationships/diagramColors" Target="../diagrams/colors10.xml"/><Relationship Id="rId2" Type="http://schemas.openxmlformats.org/officeDocument/2006/relationships/slideLayout" Target="../slideLayouts/slideLayout2.xml"/><Relationship Id="rId1" Type="http://schemas.openxmlformats.org/officeDocument/2006/relationships/tags" Target="../tags/tag83.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image" Target="../media/image85.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4.xml"/><Relationship Id="rId1" Type="http://schemas.openxmlformats.org/officeDocument/2006/relationships/tags" Target="../tags/tag84.xml"/><Relationship Id="rId4" Type="http://schemas.openxmlformats.org/officeDocument/2006/relationships/image" Target="../media/image79.jpeg"/></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9.xml"/><Relationship Id="rId7" Type="http://schemas.openxmlformats.org/officeDocument/2006/relationships/diagramColors" Target="../diagrams/colors2.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B0406-9520-4E4B-8255-4BB860B64CD3}"/>
              </a:ext>
            </a:extLst>
          </p:cNvPr>
          <p:cNvSpPr>
            <a:spLocks noGrp="1"/>
          </p:cNvSpPr>
          <p:nvPr>
            <p:ph type="title"/>
          </p:nvPr>
        </p:nvSpPr>
        <p:spPr>
          <a:xfrm>
            <a:off x="838200" y="365125"/>
            <a:ext cx="10515600" cy="1325563"/>
          </a:xfrm>
        </p:spPr>
        <p:txBody>
          <a:bodyPr anchor="ctr">
            <a:normAutofit/>
          </a:bodyPr>
          <a:lstStyle/>
          <a:p>
            <a:r>
              <a:rPr lang="en-US" b="1" dirty="0">
                <a:solidFill>
                  <a:schemeClr val="accent1"/>
                </a:solidFill>
              </a:rPr>
              <a:t>CHOOSE YOUR DIGITAL BRAND</a:t>
            </a:r>
          </a:p>
        </p:txBody>
      </p:sp>
      <p:pic>
        <p:nvPicPr>
          <p:cNvPr id="5" name="Picture 4" descr="Icon&#10;&#10;Description automatically generated">
            <a:extLst>
              <a:ext uri="{FF2B5EF4-FFF2-40B4-BE49-F238E27FC236}">
                <a16:creationId xmlns:a16="http://schemas.microsoft.com/office/drawing/2014/main" id="{28E1516D-8D81-4A81-83FC-CBFA55755B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8387" y="1629654"/>
            <a:ext cx="7510766" cy="4863221"/>
          </a:xfrm>
          <a:prstGeom prst="rect">
            <a:avLst/>
          </a:prstGeom>
          <a:noFill/>
        </p:spPr>
      </p:pic>
    </p:spTree>
    <p:custDataLst>
      <p:tags r:id="rId1"/>
    </p:custDataLst>
    <p:extLst>
      <p:ext uri="{BB962C8B-B14F-4D97-AF65-F5344CB8AC3E}">
        <p14:creationId xmlns:p14="http://schemas.microsoft.com/office/powerpoint/2010/main" val="2502259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8C455-A831-407B-88B8-2150D1F1E309}"/>
              </a:ext>
            </a:extLst>
          </p:cNvPr>
          <p:cNvSpPr>
            <a:spLocks noGrp="1"/>
          </p:cNvSpPr>
          <p:nvPr>
            <p:ph type="title"/>
          </p:nvPr>
        </p:nvSpPr>
        <p:spPr>
          <a:xfrm>
            <a:off x="839788" y="457200"/>
            <a:ext cx="3932237" cy="1600200"/>
          </a:xfrm>
        </p:spPr>
        <p:txBody>
          <a:bodyPr anchor="b">
            <a:normAutofit/>
          </a:bodyPr>
          <a:lstStyle/>
          <a:p>
            <a:r>
              <a:rPr lang="en-US" b="1" dirty="0">
                <a:solidFill>
                  <a:schemeClr val="accent1"/>
                </a:solidFill>
              </a:rPr>
              <a:t>Client Biases</a:t>
            </a:r>
          </a:p>
        </p:txBody>
      </p:sp>
      <p:pic>
        <p:nvPicPr>
          <p:cNvPr id="5" name="Picture 4" descr="A picture containing text, sky, person, outdoor&#10;&#10;Description automatically generated">
            <a:extLst>
              <a:ext uri="{FF2B5EF4-FFF2-40B4-BE49-F238E27FC236}">
                <a16:creationId xmlns:a16="http://schemas.microsoft.com/office/drawing/2014/main" id="{313CF747-A34B-49C9-A4D7-81F001FF0ADD}"/>
              </a:ext>
            </a:extLst>
          </p:cNvPr>
          <p:cNvPicPr>
            <a:picLocks noChangeAspect="1"/>
          </p:cNvPicPr>
          <p:nvPr/>
        </p:nvPicPr>
        <p:blipFill rotWithShape="1">
          <a:blip r:embed="rId4">
            <a:extLst>
              <a:ext uri="{28A0092B-C50C-407E-A947-70E740481C1C}">
                <a14:useLocalDpi xmlns:a14="http://schemas.microsoft.com/office/drawing/2010/main" val="0"/>
              </a:ext>
            </a:extLst>
          </a:blip>
          <a:srcRect l="16098"/>
          <a:stretch/>
        </p:blipFill>
        <p:spPr>
          <a:xfrm>
            <a:off x="5183188" y="987425"/>
            <a:ext cx="6172200" cy="4873625"/>
          </a:xfrm>
          <a:prstGeom prst="rect">
            <a:avLst/>
          </a:prstGeom>
          <a:noFill/>
        </p:spPr>
      </p:pic>
      <p:sp>
        <p:nvSpPr>
          <p:cNvPr id="4" name="Text Placeholder 3">
            <a:extLst>
              <a:ext uri="{FF2B5EF4-FFF2-40B4-BE49-F238E27FC236}">
                <a16:creationId xmlns:a16="http://schemas.microsoft.com/office/drawing/2014/main" id="{B04D35B8-216E-4006-9806-8F6A85E35A7B}"/>
              </a:ext>
            </a:extLst>
          </p:cNvPr>
          <p:cNvSpPr>
            <a:spLocks noGrp="1"/>
          </p:cNvSpPr>
          <p:nvPr>
            <p:ph type="body" sz="half" idx="2"/>
          </p:nvPr>
        </p:nvSpPr>
        <p:spPr>
          <a:xfrm>
            <a:off x="836612" y="2376488"/>
            <a:ext cx="3932237" cy="3633787"/>
          </a:xfrm>
        </p:spPr>
        <p:txBody>
          <a:bodyPr>
            <a:normAutofit/>
          </a:bodyPr>
          <a:lstStyle/>
          <a:p>
            <a:r>
              <a:rPr lang="en-US" dirty="0"/>
              <a:t>Nate just wants to push his agenda</a:t>
            </a:r>
          </a:p>
          <a:p>
            <a:r>
              <a:rPr lang="en-US" dirty="0"/>
              <a:t>Nate will try to sell me anything</a:t>
            </a:r>
          </a:p>
          <a:p>
            <a:r>
              <a:rPr lang="en-US" dirty="0"/>
              <a:t>Nate doesn’t understand me</a:t>
            </a:r>
          </a:p>
          <a:p>
            <a:r>
              <a:rPr lang="en-US" dirty="0"/>
              <a:t>Nate is just trying to get my money</a:t>
            </a:r>
          </a:p>
          <a:p>
            <a:r>
              <a:rPr lang="en-US" dirty="0"/>
              <a:t>Nate is here today, gone tomorrow</a:t>
            </a:r>
          </a:p>
          <a:p>
            <a:r>
              <a:rPr lang="en-US" dirty="0"/>
              <a:t>Nate is just trying to take up my time</a:t>
            </a:r>
          </a:p>
          <a:p>
            <a:r>
              <a:rPr lang="en-US" dirty="0"/>
              <a:t>Nate won’t tell me everything</a:t>
            </a:r>
          </a:p>
        </p:txBody>
      </p:sp>
      <p:sp>
        <p:nvSpPr>
          <p:cNvPr id="3" name="TextBox 2">
            <a:extLst>
              <a:ext uri="{FF2B5EF4-FFF2-40B4-BE49-F238E27FC236}">
                <a16:creationId xmlns:a16="http://schemas.microsoft.com/office/drawing/2014/main" id="{B0C20D62-EE5A-428E-BC42-70957F5CA14F}"/>
              </a:ext>
            </a:extLst>
          </p:cNvPr>
          <p:cNvSpPr txBox="1"/>
          <p:nvPr/>
        </p:nvSpPr>
        <p:spPr>
          <a:xfrm>
            <a:off x="9789458" y="1730157"/>
            <a:ext cx="1410964" cy="646331"/>
          </a:xfrm>
          <a:prstGeom prst="rect">
            <a:avLst/>
          </a:prstGeom>
          <a:noFill/>
        </p:spPr>
        <p:txBody>
          <a:bodyPr wrap="none" rtlCol="0">
            <a:spAutoFit/>
          </a:bodyPr>
          <a:lstStyle/>
          <a:p>
            <a:r>
              <a:rPr lang="en-US" sz="3600" b="1" dirty="0"/>
              <a:t>NATE</a:t>
            </a:r>
          </a:p>
        </p:txBody>
      </p:sp>
    </p:spTree>
    <p:custDataLst>
      <p:tags r:id="rId1"/>
    </p:custDataLst>
    <p:extLst>
      <p:ext uri="{BB962C8B-B14F-4D97-AF65-F5344CB8AC3E}">
        <p14:creationId xmlns:p14="http://schemas.microsoft.com/office/powerpoint/2010/main" val="3924075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CB998-5B38-49CC-90A1-59C078A9DC41}"/>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kern="1200" dirty="0">
                <a:solidFill>
                  <a:schemeClr val="accent1"/>
                </a:solidFill>
                <a:latin typeface="+mj-lt"/>
                <a:ea typeface="+mj-ea"/>
                <a:cs typeface="+mj-cs"/>
              </a:rPr>
              <a:t>Cognitive Bias</a:t>
            </a:r>
          </a:p>
        </p:txBody>
      </p:sp>
      <p:sp>
        <p:nvSpPr>
          <p:cNvPr id="3" name="Content Placeholder 2">
            <a:extLst>
              <a:ext uri="{FF2B5EF4-FFF2-40B4-BE49-F238E27FC236}">
                <a16:creationId xmlns:a16="http://schemas.microsoft.com/office/drawing/2014/main" id="{B25D9BD8-6168-4F6A-8590-9ACA62933DF3}"/>
              </a:ext>
            </a:extLst>
          </p:cNvPr>
          <p:cNvSpPr>
            <a:spLocks noGrp="1"/>
          </p:cNvSpPr>
          <p:nvPr>
            <p:ph sz="half" idx="1"/>
          </p:nvPr>
        </p:nvSpPr>
        <p:spPr>
          <a:xfrm>
            <a:off x="838200" y="1825625"/>
            <a:ext cx="5181600" cy="4351338"/>
          </a:xfrm>
        </p:spPr>
        <p:txBody>
          <a:bodyPr vert="horz" lIns="91440" tIns="45720" rIns="91440" bIns="45720" rtlCol="0">
            <a:normAutofit/>
          </a:bodyPr>
          <a:lstStyle/>
          <a:p>
            <a:r>
              <a:rPr lang="en-US" b="0" i="0">
                <a:effectLst/>
              </a:rPr>
              <a:t>An error in thinking that happens when people are processing information in the world around them and affects the decisions and judgments that they make.</a:t>
            </a:r>
          </a:p>
        </p:txBody>
      </p:sp>
      <p:sp>
        <p:nvSpPr>
          <p:cNvPr id="5" name="TextBox 4">
            <a:extLst>
              <a:ext uri="{FF2B5EF4-FFF2-40B4-BE49-F238E27FC236}">
                <a16:creationId xmlns:a16="http://schemas.microsoft.com/office/drawing/2014/main" id="{45101135-A9E8-4E0F-9ADC-418A8D390144}"/>
              </a:ext>
            </a:extLst>
          </p:cNvPr>
          <p:cNvSpPr txBox="1"/>
          <p:nvPr/>
        </p:nvSpPr>
        <p:spPr>
          <a:xfrm>
            <a:off x="6172200" y="1825625"/>
            <a:ext cx="5181600" cy="435133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800" b="0" i="0" dirty="0">
                <a:effectLst/>
              </a:rPr>
              <a:t>Often a result of your brain's attempt to simplify information processing.</a:t>
            </a:r>
            <a:endParaRPr lang="en-US" sz="2800" dirty="0"/>
          </a:p>
        </p:txBody>
      </p:sp>
    </p:spTree>
    <p:custDataLst>
      <p:tags r:id="rId1"/>
    </p:custDataLst>
    <p:extLst>
      <p:ext uri="{BB962C8B-B14F-4D97-AF65-F5344CB8AC3E}">
        <p14:creationId xmlns:p14="http://schemas.microsoft.com/office/powerpoint/2010/main" val="301572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828E9-D158-4DA6-BC7B-1B5EE8970FE2}"/>
              </a:ext>
            </a:extLst>
          </p:cNvPr>
          <p:cNvSpPr>
            <a:spLocks noGrp="1"/>
          </p:cNvSpPr>
          <p:nvPr>
            <p:ph type="title"/>
          </p:nvPr>
        </p:nvSpPr>
        <p:spPr>
          <a:xfrm>
            <a:off x="838200" y="365125"/>
            <a:ext cx="10515600" cy="1325563"/>
          </a:xfrm>
        </p:spPr>
        <p:txBody>
          <a:bodyPr anchor="b">
            <a:normAutofit/>
          </a:bodyPr>
          <a:lstStyle/>
          <a:p>
            <a:r>
              <a:rPr lang="en-US" dirty="0"/>
              <a:t>How Much Money Do You Have?</a:t>
            </a:r>
          </a:p>
        </p:txBody>
      </p:sp>
      <p:pic>
        <p:nvPicPr>
          <p:cNvPr id="7" name="Picture 6" descr="Money under the table">
            <a:extLst>
              <a:ext uri="{FF2B5EF4-FFF2-40B4-BE49-F238E27FC236}">
                <a16:creationId xmlns:a16="http://schemas.microsoft.com/office/drawing/2014/main" id="{F45F2154-9F44-4DC3-ADC6-942CEF268E9F}"/>
              </a:ext>
            </a:extLst>
          </p:cNvPr>
          <p:cNvPicPr>
            <a:picLocks noChangeAspect="1"/>
          </p:cNvPicPr>
          <p:nvPr/>
        </p:nvPicPr>
        <p:blipFill rotWithShape="1">
          <a:blip r:embed="rId4">
            <a:extLst>
              <a:ext uri="{28A0092B-C50C-407E-A947-70E740481C1C}">
                <a14:useLocalDpi xmlns:a14="http://schemas.microsoft.com/office/drawing/2010/main" val="0"/>
              </a:ext>
            </a:extLst>
          </a:blip>
          <a:srcRect l="11443" r="9070" b="-1"/>
          <a:stretch/>
        </p:blipFill>
        <p:spPr>
          <a:xfrm>
            <a:off x="842963" y="1915319"/>
            <a:ext cx="5181600" cy="4351338"/>
          </a:xfrm>
          <a:prstGeom prst="rect">
            <a:avLst/>
          </a:prstGeom>
          <a:noFill/>
        </p:spPr>
      </p:pic>
      <p:sp>
        <p:nvSpPr>
          <p:cNvPr id="3" name="Content Placeholder 2">
            <a:extLst>
              <a:ext uri="{FF2B5EF4-FFF2-40B4-BE49-F238E27FC236}">
                <a16:creationId xmlns:a16="http://schemas.microsoft.com/office/drawing/2014/main" id="{B71CF2FF-4BFE-4693-991A-FDCA4508176D}"/>
              </a:ext>
            </a:extLst>
          </p:cNvPr>
          <p:cNvSpPr>
            <a:spLocks noGrp="1"/>
          </p:cNvSpPr>
          <p:nvPr>
            <p:ph sz="half" idx="2"/>
          </p:nvPr>
        </p:nvSpPr>
        <p:spPr>
          <a:xfrm>
            <a:off x="6167439" y="1915319"/>
            <a:ext cx="5181600" cy="4351338"/>
          </a:xfrm>
        </p:spPr>
        <p:txBody>
          <a:bodyPr>
            <a:normAutofit/>
          </a:bodyPr>
          <a:lstStyle/>
          <a:p>
            <a:r>
              <a:rPr lang="en-US" dirty="0"/>
              <a:t>Between you and your friend, you have $1.10</a:t>
            </a:r>
          </a:p>
          <a:p>
            <a:r>
              <a:rPr lang="en-US" dirty="0"/>
              <a:t>You have exactly $1.00 more than your friend.</a:t>
            </a:r>
          </a:p>
          <a:p>
            <a:endParaRPr lang="en-US" dirty="0"/>
          </a:p>
          <a:p>
            <a:r>
              <a:rPr lang="en-US" dirty="0"/>
              <a:t>How much do YOU have?</a:t>
            </a:r>
          </a:p>
        </p:txBody>
      </p:sp>
    </p:spTree>
    <p:custDataLst>
      <p:tags r:id="rId1"/>
    </p:custDataLst>
    <p:extLst>
      <p:ext uri="{BB962C8B-B14F-4D97-AF65-F5344CB8AC3E}">
        <p14:creationId xmlns:p14="http://schemas.microsoft.com/office/powerpoint/2010/main" val="485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828E9-D158-4DA6-BC7B-1B5EE8970FE2}"/>
              </a:ext>
            </a:extLst>
          </p:cNvPr>
          <p:cNvSpPr>
            <a:spLocks noGrp="1"/>
          </p:cNvSpPr>
          <p:nvPr>
            <p:ph type="title"/>
          </p:nvPr>
        </p:nvSpPr>
        <p:spPr/>
        <p:txBody>
          <a:bodyPr>
            <a:normAutofit/>
          </a:bodyPr>
          <a:lstStyle/>
          <a:p>
            <a:r>
              <a:rPr lang="en-US" dirty="0"/>
              <a:t>$1.05</a:t>
            </a:r>
          </a:p>
        </p:txBody>
      </p:sp>
      <p:sp>
        <p:nvSpPr>
          <p:cNvPr id="3" name="Content Placeholder 2">
            <a:extLst>
              <a:ext uri="{FF2B5EF4-FFF2-40B4-BE49-F238E27FC236}">
                <a16:creationId xmlns:a16="http://schemas.microsoft.com/office/drawing/2014/main" id="{B71CF2FF-4BFE-4693-991A-FDCA4508176D}"/>
              </a:ext>
            </a:extLst>
          </p:cNvPr>
          <p:cNvSpPr>
            <a:spLocks noGrp="1"/>
          </p:cNvSpPr>
          <p:nvPr>
            <p:ph idx="1"/>
          </p:nvPr>
        </p:nvSpPr>
        <p:spPr/>
        <p:txBody>
          <a:bodyPr/>
          <a:lstStyle/>
          <a:p>
            <a:r>
              <a:rPr lang="en-US" dirty="0"/>
              <a:t>If you had $1, your friend would have 10 cents</a:t>
            </a:r>
          </a:p>
          <a:p>
            <a:r>
              <a:rPr lang="en-US" dirty="0"/>
              <a:t>Which means you would only have 90 cents more.</a:t>
            </a:r>
          </a:p>
          <a:p>
            <a:endParaRPr lang="en-US" dirty="0"/>
          </a:p>
          <a:p>
            <a:r>
              <a:rPr lang="en-US" dirty="0"/>
              <a:t>Fast v Slow Thinking – Leads to Bias</a:t>
            </a:r>
          </a:p>
        </p:txBody>
      </p:sp>
    </p:spTree>
    <p:custDataLst>
      <p:tags r:id="rId1"/>
    </p:custDataLst>
    <p:extLst>
      <p:ext uri="{BB962C8B-B14F-4D97-AF65-F5344CB8AC3E}">
        <p14:creationId xmlns:p14="http://schemas.microsoft.com/office/powerpoint/2010/main" val="189072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A3E18-5780-4B61-B82E-169CFECA5FF2}"/>
              </a:ext>
            </a:extLst>
          </p:cNvPr>
          <p:cNvSpPr>
            <a:spLocks noGrp="1"/>
          </p:cNvSpPr>
          <p:nvPr>
            <p:ph type="title"/>
          </p:nvPr>
        </p:nvSpPr>
        <p:spPr>
          <a:xfrm>
            <a:off x="272087" y="188574"/>
            <a:ext cx="3932237" cy="1600200"/>
          </a:xfrm>
        </p:spPr>
        <p:txBody>
          <a:bodyPr/>
          <a:lstStyle/>
          <a:p>
            <a:r>
              <a:rPr lang="en-US" dirty="0"/>
              <a:t>Cognitive Biases </a:t>
            </a:r>
            <a:br>
              <a:rPr lang="en-US" dirty="0"/>
            </a:br>
            <a:r>
              <a:rPr lang="en-US" dirty="0"/>
              <a:t>Good or Bad?</a:t>
            </a:r>
          </a:p>
        </p:txBody>
      </p:sp>
      <p:grpSp>
        <p:nvGrpSpPr>
          <p:cNvPr id="5" name="Group 4">
            <a:extLst>
              <a:ext uri="{FF2B5EF4-FFF2-40B4-BE49-F238E27FC236}">
                <a16:creationId xmlns:a16="http://schemas.microsoft.com/office/drawing/2014/main" id="{C10ECD2F-B374-4340-9CB8-90DAA83D86F5}"/>
              </a:ext>
            </a:extLst>
          </p:cNvPr>
          <p:cNvGrpSpPr>
            <a:grpSpLocks noChangeAspect="1"/>
          </p:cNvGrpSpPr>
          <p:nvPr/>
        </p:nvGrpSpPr>
        <p:grpSpPr>
          <a:xfrm>
            <a:off x="3606230" y="0"/>
            <a:ext cx="6817929" cy="6825249"/>
            <a:chOff x="3536673" y="933041"/>
            <a:chExt cx="5106148" cy="5111630"/>
          </a:xfrm>
        </p:grpSpPr>
        <p:grpSp>
          <p:nvGrpSpPr>
            <p:cNvPr id="6" name="Group 5">
              <a:extLst>
                <a:ext uri="{FF2B5EF4-FFF2-40B4-BE49-F238E27FC236}">
                  <a16:creationId xmlns:a16="http://schemas.microsoft.com/office/drawing/2014/main" id="{8F0D0FCE-9D52-4CEF-876C-59F458C22289}"/>
                </a:ext>
              </a:extLst>
            </p:cNvPr>
            <p:cNvGrpSpPr>
              <a:grpSpLocks noChangeAspect="1"/>
            </p:cNvGrpSpPr>
            <p:nvPr/>
          </p:nvGrpSpPr>
          <p:grpSpPr>
            <a:xfrm>
              <a:off x="3675514" y="933041"/>
              <a:ext cx="4917934" cy="4927454"/>
              <a:chOff x="6429927" y="3687231"/>
              <a:chExt cx="1838055" cy="1841614"/>
            </a:xfrm>
          </p:grpSpPr>
          <p:sp>
            <p:nvSpPr>
              <p:cNvPr id="135" name="Freeform 302">
                <a:extLst>
                  <a:ext uri="{FF2B5EF4-FFF2-40B4-BE49-F238E27FC236}">
                    <a16:creationId xmlns:a16="http://schemas.microsoft.com/office/drawing/2014/main" id="{88922576-4024-410D-9F18-423D65A2BB19}"/>
                  </a:ext>
                </a:extLst>
              </p:cNvPr>
              <p:cNvSpPr>
                <a:spLocks noChangeAspect="1"/>
              </p:cNvSpPr>
              <p:nvPr/>
            </p:nvSpPr>
            <p:spPr bwMode="auto">
              <a:xfrm rot="20985988">
                <a:off x="6692129" y="4774709"/>
                <a:ext cx="608013" cy="547688"/>
              </a:xfrm>
              <a:custGeom>
                <a:avLst/>
                <a:gdLst>
                  <a:gd name="T0" fmla="*/ 444 w 799"/>
                  <a:gd name="T1" fmla="*/ 155 h 721"/>
                  <a:gd name="T2" fmla="*/ 0 w 799"/>
                  <a:gd name="T3" fmla="*/ 375 h 721"/>
                  <a:gd name="T4" fmla="*/ 290 w 799"/>
                  <a:gd name="T5" fmla="*/ 721 h 721"/>
                  <a:gd name="T6" fmla="*/ 584 w 799"/>
                  <a:gd name="T7" fmla="*/ 322 h 721"/>
                  <a:gd name="T8" fmla="*/ 799 w 799"/>
                  <a:gd name="T9" fmla="*/ 0 h 721"/>
                  <a:gd name="T10" fmla="*/ 444 w 799"/>
                  <a:gd name="T11" fmla="*/ 155 h 721"/>
                </a:gdLst>
                <a:ahLst/>
                <a:cxnLst>
                  <a:cxn ang="0">
                    <a:pos x="T0" y="T1"/>
                  </a:cxn>
                  <a:cxn ang="0">
                    <a:pos x="T2" y="T3"/>
                  </a:cxn>
                  <a:cxn ang="0">
                    <a:pos x="T4" y="T5"/>
                  </a:cxn>
                  <a:cxn ang="0">
                    <a:pos x="T6" y="T7"/>
                  </a:cxn>
                  <a:cxn ang="0">
                    <a:pos x="T8" y="T9"/>
                  </a:cxn>
                  <a:cxn ang="0">
                    <a:pos x="T10" y="T11"/>
                  </a:cxn>
                </a:cxnLst>
                <a:rect l="0" t="0" r="r" b="b"/>
                <a:pathLst>
                  <a:path w="799" h="721">
                    <a:moveTo>
                      <a:pt x="444" y="155"/>
                    </a:moveTo>
                    <a:cubicBezTo>
                      <a:pt x="386" y="185"/>
                      <a:pt x="124" y="317"/>
                      <a:pt x="0" y="375"/>
                    </a:cubicBezTo>
                    <a:cubicBezTo>
                      <a:pt x="71" y="510"/>
                      <a:pt x="170" y="628"/>
                      <a:pt x="290" y="721"/>
                    </a:cubicBezTo>
                    <a:cubicBezTo>
                      <a:pt x="369" y="609"/>
                      <a:pt x="545" y="374"/>
                      <a:pt x="584" y="322"/>
                    </a:cubicBezTo>
                    <a:cubicBezTo>
                      <a:pt x="588" y="311"/>
                      <a:pt x="799" y="0"/>
                      <a:pt x="799" y="0"/>
                    </a:cubicBezTo>
                    <a:cubicBezTo>
                      <a:pt x="799" y="0"/>
                      <a:pt x="456" y="153"/>
                      <a:pt x="444" y="155"/>
                    </a:cubicBezTo>
                    <a:close/>
                  </a:path>
                </a:pathLst>
              </a:custGeom>
              <a:solidFill>
                <a:srgbClr val="5654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303">
                <a:extLst>
                  <a:ext uri="{FF2B5EF4-FFF2-40B4-BE49-F238E27FC236}">
                    <a16:creationId xmlns:a16="http://schemas.microsoft.com/office/drawing/2014/main" id="{CDD927F3-B251-4D03-98EC-3454BF84BEB5}"/>
                  </a:ext>
                </a:extLst>
              </p:cNvPr>
              <p:cNvSpPr>
                <a:spLocks noChangeAspect="1"/>
              </p:cNvSpPr>
              <p:nvPr/>
            </p:nvSpPr>
            <p:spPr bwMode="auto">
              <a:xfrm rot="20985988">
                <a:off x="7114951" y="4772106"/>
                <a:ext cx="338138" cy="668338"/>
              </a:xfrm>
              <a:custGeom>
                <a:avLst/>
                <a:gdLst>
                  <a:gd name="T0" fmla="*/ 199 w 445"/>
                  <a:gd name="T1" fmla="*/ 346 h 880"/>
                  <a:gd name="T2" fmla="*/ 0 w 445"/>
                  <a:gd name="T3" fmla="*/ 801 h 880"/>
                  <a:gd name="T4" fmla="*/ 402 w 445"/>
                  <a:gd name="T5" fmla="*/ 880 h 880"/>
                  <a:gd name="T6" fmla="*/ 445 w 445"/>
                  <a:gd name="T7" fmla="*/ 879 h 880"/>
                  <a:gd name="T8" fmla="*/ 413 w 445"/>
                  <a:gd name="T9" fmla="*/ 384 h 880"/>
                  <a:gd name="T10" fmla="*/ 370 w 445"/>
                  <a:gd name="T11" fmla="*/ 0 h 880"/>
                  <a:gd name="T12" fmla="*/ 199 w 445"/>
                  <a:gd name="T13" fmla="*/ 346 h 880"/>
                </a:gdLst>
                <a:ahLst/>
                <a:cxnLst>
                  <a:cxn ang="0">
                    <a:pos x="T0" y="T1"/>
                  </a:cxn>
                  <a:cxn ang="0">
                    <a:pos x="T2" y="T3"/>
                  </a:cxn>
                  <a:cxn ang="0">
                    <a:pos x="T4" y="T5"/>
                  </a:cxn>
                  <a:cxn ang="0">
                    <a:pos x="T6" y="T7"/>
                  </a:cxn>
                  <a:cxn ang="0">
                    <a:pos x="T8" y="T9"/>
                  </a:cxn>
                  <a:cxn ang="0">
                    <a:pos x="T10" y="T11"/>
                  </a:cxn>
                  <a:cxn ang="0">
                    <a:pos x="T12" y="T13"/>
                  </a:cxn>
                </a:cxnLst>
                <a:rect l="0" t="0" r="r" b="b"/>
                <a:pathLst>
                  <a:path w="445" h="880">
                    <a:moveTo>
                      <a:pt x="199" y="346"/>
                    </a:moveTo>
                    <a:cubicBezTo>
                      <a:pt x="173" y="407"/>
                      <a:pt x="57" y="677"/>
                      <a:pt x="0" y="801"/>
                    </a:cubicBezTo>
                    <a:cubicBezTo>
                      <a:pt x="127" y="853"/>
                      <a:pt x="265" y="880"/>
                      <a:pt x="402" y="880"/>
                    </a:cubicBezTo>
                    <a:cubicBezTo>
                      <a:pt x="416" y="880"/>
                      <a:pt x="430" y="880"/>
                      <a:pt x="445" y="879"/>
                    </a:cubicBezTo>
                    <a:cubicBezTo>
                      <a:pt x="433" y="743"/>
                      <a:pt x="417" y="450"/>
                      <a:pt x="413" y="384"/>
                    </a:cubicBezTo>
                    <a:cubicBezTo>
                      <a:pt x="409" y="373"/>
                      <a:pt x="370" y="0"/>
                      <a:pt x="370" y="0"/>
                    </a:cubicBezTo>
                    <a:cubicBezTo>
                      <a:pt x="370" y="0"/>
                      <a:pt x="206" y="338"/>
                      <a:pt x="199" y="346"/>
                    </a:cubicBezTo>
                    <a:close/>
                  </a:path>
                </a:pathLst>
              </a:custGeom>
              <a:solidFill>
                <a:srgbClr val="E39C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304">
                <a:extLst>
                  <a:ext uri="{FF2B5EF4-FFF2-40B4-BE49-F238E27FC236}">
                    <a16:creationId xmlns:a16="http://schemas.microsoft.com/office/drawing/2014/main" id="{923D354E-6745-4A06-866E-F556FB593493}"/>
                  </a:ext>
                </a:extLst>
              </p:cNvPr>
              <p:cNvSpPr>
                <a:spLocks noChangeAspect="1"/>
              </p:cNvSpPr>
              <p:nvPr/>
            </p:nvSpPr>
            <p:spPr bwMode="auto">
              <a:xfrm rot="20985988">
                <a:off x="7476070" y="4676820"/>
                <a:ext cx="473075" cy="647700"/>
              </a:xfrm>
              <a:custGeom>
                <a:avLst/>
                <a:gdLst>
                  <a:gd name="T0" fmla="*/ 92 w 622"/>
                  <a:gd name="T1" fmla="*/ 376 h 852"/>
                  <a:gd name="T2" fmla="*/ 231 w 622"/>
                  <a:gd name="T3" fmla="*/ 852 h 852"/>
                  <a:gd name="T4" fmla="*/ 622 w 622"/>
                  <a:gd name="T5" fmla="*/ 626 h 852"/>
                  <a:gd name="T6" fmla="*/ 280 w 622"/>
                  <a:gd name="T7" fmla="*/ 267 h 852"/>
                  <a:gd name="T8" fmla="*/ 0 w 622"/>
                  <a:gd name="T9" fmla="*/ 0 h 852"/>
                  <a:gd name="T10" fmla="*/ 92 w 622"/>
                  <a:gd name="T11" fmla="*/ 376 h 852"/>
                </a:gdLst>
                <a:ahLst/>
                <a:cxnLst>
                  <a:cxn ang="0">
                    <a:pos x="T0" y="T1"/>
                  </a:cxn>
                  <a:cxn ang="0">
                    <a:pos x="T2" y="T3"/>
                  </a:cxn>
                  <a:cxn ang="0">
                    <a:pos x="T4" y="T5"/>
                  </a:cxn>
                  <a:cxn ang="0">
                    <a:pos x="T6" y="T7"/>
                  </a:cxn>
                  <a:cxn ang="0">
                    <a:pos x="T8" y="T9"/>
                  </a:cxn>
                  <a:cxn ang="0">
                    <a:pos x="T10" y="T11"/>
                  </a:cxn>
                </a:cxnLst>
                <a:rect l="0" t="0" r="r" b="b"/>
                <a:pathLst>
                  <a:path w="622" h="852">
                    <a:moveTo>
                      <a:pt x="92" y="376"/>
                    </a:moveTo>
                    <a:cubicBezTo>
                      <a:pt x="111" y="439"/>
                      <a:pt x="196" y="720"/>
                      <a:pt x="231" y="852"/>
                    </a:cubicBezTo>
                    <a:cubicBezTo>
                      <a:pt x="376" y="806"/>
                      <a:pt x="509" y="729"/>
                      <a:pt x="622" y="626"/>
                    </a:cubicBezTo>
                    <a:cubicBezTo>
                      <a:pt x="526" y="529"/>
                      <a:pt x="325" y="315"/>
                      <a:pt x="280" y="267"/>
                    </a:cubicBezTo>
                    <a:cubicBezTo>
                      <a:pt x="270" y="262"/>
                      <a:pt x="0" y="0"/>
                      <a:pt x="0" y="0"/>
                    </a:cubicBezTo>
                    <a:cubicBezTo>
                      <a:pt x="0" y="0"/>
                      <a:pt x="92" y="364"/>
                      <a:pt x="92" y="376"/>
                    </a:cubicBezTo>
                    <a:close/>
                  </a:path>
                </a:pathLst>
              </a:custGeom>
              <a:solidFill>
                <a:srgbClr val="4FA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305">
                <a:extLst>
                  <a:ext uri="{FF2B5EF4-FFF2-40B4-BE49-F238E27FC236}">
                    <a16:creationId xmlns:a16="http://schemas.microsoft.com/office/drawing/2014/main" id="{A4770617-5FE3-4DCE-8E29-0A1D505FE2D7}"/>
                  </a:ext>
                </a:extLst>
              </p:cNvPr>
              <p:cNvSpPr>
                <a:spLocks noChangeAspect="1"/>
              </p:cNvSpPr>
              <p:nvPr/>
            </p:nvSpPr>
            <p:spPr bwMode="auto">
              <a:xfrm rot="20985988">
                <a:off x="7497782" y="4580553"/>
                <a:ext cx="668338" cy="384175"/>
              </a:xfrm>
              <a:custGeom>
                <a:avLst/>
                <a:gdLst>
                  <a:gd name="T0" fmla="*/ 0 w 879"/>
                  <a:gd name="T1" fmla="*/ 0 h 504"/>
                  <a:gd name="T2" fmla="*/ 311 w 879"/>
                  <a:gd name="T3" fmla="*/ 229 h 504"/>
                  <a:gd name="T4" fmla="*/ 724 w 879"/>
                  <a:gd name="T5" fmla="*/ 504 h 504"/>
                  <a:gd name="T6" fmla="*/ 879 w 879"/>
                  <a:gd name="T7" fmla="*/ 77 h 504"/>
                  <a:gd name="T8" fmla="*/ 386 w 879"/>
                  <a:gd name="T9" fmla="*/ 24 h 504"/>
                  <a:gd name="T10" fmla="*/ 0 w 879"/>
                  <a:gd name="T11" fmla="*/ 0 h 504"/>
                </a:gdLst>
                <a:ahLst/>
                <a:cxnLst>
                  <a:cxn ang="0">
                    <a:pos x="T0" y="T1"/>
                  </a:cxn>
                  <a:cxn ang="0">
                    <a:pos x="T2" y="T3"/>
                  </a:cxn>
                  <a:cxn ang="0">
                    <a:pos x="T4" y="T5"/>
                  </a:cxn>
                  <a:cxn ang="0">
                    <a:pos x="T6" y="T7"/>
                  </a:cxn>
                  <a:cxn ang="0">
                    <a:pos x="T8" y="T9"/>
                  </a:cxn>
                  <a:cxn ang="0">
                    <a:pos x="T10" y="T11"/>
                  </a:cxn>
                </a:cxnLst>
                <a:rect l="0" t="0" r="r" b="b"/>
                <a:pathLst>
                  <a:path w="879" h="504">
                    <a:moveTo>
                      <a:pt x="0" y="0"/>
                    </a:moveTo>
                    <a:cubicBezTo>
                      <a:pt x="0" y="0"/>
                      <a:pt x="304" y="220"/>
                      <a:pt x="311" y="229"/>
                    </a:cubicBezTo>
                    <a:cubicBezTo>
                      <a:pt x="366" y="265"/>
                      <a:pt x="612" y="425"/>
                      <a:pt x="724" y="504"/>
                    </a:cubicBezTo>
                    <a:cubicBezTo>
                      <a:pt x="806" y="374"/>
                      <a:pt x="859" y="229"/>
                      <a:pt x="879" y="77"/>
                    </a:cubicBezTo>
                    <a:cubicBezTo>
                      <a:pt x="789" y="67"/>
                      <a:pt x="400" y="26"/>
                      <a:pt x="386" y="24"/>
                    </a:cubicBezTo>
                    <a:cubicBezTo>
                      <a:pt x="375" y="26"/>
                      <a:pt x="0" y="0"/>
                      <a:pt x="0" y="0"/>
                    </a:cubicBezTo>
                    <a:close/>
                  </a:path>
                </a:pathLst>
              </a:custGeom>
              <a:solidFill>
                <a:srgbClr val="C74A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306">
                <a:extLst>
                  <a:ext uri="{FF2B5EF4-FFF2-40B4-BE49-F238E27FC236}">
                    <a16:creationId xmlns:a16="http://schemas.microsoft.com/office/drawing/2014/main" id="{F2C5B7EF-4F9F-40A3-A8BE-0AFC8BD366B3}"/>
                  </a:ext>
                </a:extLst>
              </p:cNvPr>
              <p:cNvSpPr>
                <a:spLocks noChangeAspect="1"/>
              </p:cNvSpPr>
              <p:nvPr/>
            </p:nvSpPr>
            <p:spPr bwMode="auto">
              <a:xfrm rot="20985988">
                <a:off x="7413030" y="4111892"/>
                <a:ext cx="668338" cy="382588"/>
              </a:xfrm>
              <a:custGeom>
                <a:avLst/>
                <a:gdLst>
                  <a:gd name="T0" fmla="*/ 311 w 879"/>
                  <a:gd name="T1" fmla="*/ 275 h 504"/>
                  <a:gd name="T2" fmla="*/ 0 w 879"/>
                  <a:gd name="T3" fmla="*/ 504 h 504"/>
                  <a:gd name="T4" fmla="*/ 386 w 879"/>
                  <a:gd name="T5" fmla="*/ 479 h 504"/>
                  <a:gd name="T6" fmla="*/ 879 w 879"/>
                  <a:gd name="T7" fmla="*/ 427 h 504"/>
                  <a:gd name="T8" fmla="*/ 724 w 879"/>
                  <a:gd name="T9" fmla="*/ 0 h 504"/>
                  <a:gd name="T10" fmla="*/ 311 w 879"/>
                  <a:gd name="T11" fmla="*/ 275 h 504"/>
                </a:gdLst>
                <a:ahLst/>
                <a:cxnLst>
                  <a:cxn ang="0">
                    <a:pos x="T0" y="T1"/>
                  </a:cxn>
                  <a:cxn ang="0">
                    <a:pos x="T2" y="T3"/>
                  </a:cxn>
                  <a:cxn ang="0">
                    <a:pos x="T4" y="T5"/>
                  </a:cxn>
                  <a:cxn ang="0">
                    <a:pos x="T6" y="T7"/>
                  </a:cxn>
                  <a:cxn ang="0">
                    <a:pos x="T8" y="T9"/>
                  </a:cxn>
                  <a:cxn ang="0">
                    <a:pos x="T10" y="T11"/>
                  </a:cxn>
                </a:cxnLst>
                <a:rect l="0" t="0" r="r" b="b"/>
                <a:pathLst>
                  <a:path w="879" h="504">
                    <a:moveTo>
                      <a:pt x="311" y="275"/>
                    </a:moveTo>
                    <a:cubicBezTo>
                      <a:pt x="304" y="284"/>
                      <a:pt x="0" y="504"/>
                      <a:pt x="0" y="504"/>
                    </a:cubicBezTo>
                    <a:cubicBezTo>
                      <a:pt x="0" y="504"/>
                      <a:pt x="375" y="477"/>
                      <a:pt x="386" y="479"/>
                    </a:cubicBezTo>
                    <a:cubicBezTo>
                      <a:pt x="400" y="478"/>
                      <a:pt x="789" y="436"/>
                      <a:pt x="879" y="427"/>
                    </a:cubicBezTo>
                    <a:cubicBezTo>
                      <a:pt x="859" y="275"/>
                      <a:pt x="806" y="129"/>
                      <a:pt x="724" y="0"/>
                    </a:cubicBezTo>
                    <a:cubicBezTo>
                      <a:pt x="612" y="78"/>
                      <a:pt x="366" y="239"/>
                      <a:pt x="311" y="275"/>
                    </a:cubicBezTo>
                    <a:close/>
                  </a:path>
                </a:pathLst>
              </a:custGeom>
              <a:solidFill>
                <a:srgbClr val="DDBB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307">
                <a:extLst>
                  <a:ext uri="{FF2B5EF4-FFF2-40B4-BE49-F238E27FC236}">
                    <a16:creationId xmlns:a16="http://schemas.microsoft.com/office/drawing/2014/main" id="{E6ECC0F5-17AF-4DB7-ABB4-EDC35EBE476F}"/>
                  </a:ext>
                </a:extLst>
              </p:cNvPr>
              <p:cNvSpPr>
                <a:spLocks noChangeAspect="1"/>
              </p:cNvSpPr>
              <p:nvPr/>
            </p:nvSpPr>
            <p:spPr bwMode="auto">
              <a:xfrm rot="20985988">
                <a:off x="7318835" y="3806662"/>
                <a:ext cx="473075" cy="646113"/>
              </a:xfrm>
              <a:custGeom>
                <a:avLst/>
                <a:gdLst>
                  <a:gd name="T0" fmla="*/ 92 w 622"/>
                  <a:gd name="T1" fmla="*/ 476 h 851"/>
                  <a:gd name="T2" fmla="*/ 0 w 622"/>
                  <a:gd name="T3" fmla="*/ 851 h 851"/>
                  <a:gd name="T4" fmla="*/ 280 w 622"/>
                  <a:gd name="T5" fmla="*/ 584 h 851"/>
                  <a:gd name="T6" fmla="*/ 622 w 622"/>
                  <a:gd name="T7" fmla="*/ 226 h 851"/>
                  <a:gd name="T8" fmla="*/ 231 w 622"/>
                  <a:gd name="T9" fmla="*/ 0 h 851"/>
                  <a:gd name="T10" fmla="*/ 92 w 622"/>
                  <a:gd name="T11" fmla="*/ 476 h 851"/>
                </a:gdLst>
                <a:ahLst/>
                <a:cxnLst>
                  <a:cxn ang="0">
                    <a:pos x="T0" y="T1"/>
                  </a:cxn>
                  <a:cxn ang="0">
                    <a:pos x="T2" y="T3"/>
                  </a:cxn>
                  <a:cxn ang="0">
                    <a:pos x="T4" y="T5"/>
                  </a:cxn>
                  <a:cxn ang="0">
                    <a:pos x="T6" y="T7"/>
                  </a:cxn>
                  <a:cxn ang="0">
                    <a:pos x="T8" y="T9"/>
                  </a:cxn>
                  <a:cxn ang="0">
                    <a:pos x="T10" y="T11"/>
                  </a:cxn>
                </a:cxnLst>
                <a:rect l="0" t="0" r="r" b="b"/>
                <a:pathLst>
                  <a:path w="622" h="851">
                    <a:moveTo>
                      <a:pt x="92" y="476"/>
                    </a:moveTo>
                    <a:cubicBezTo>
                      <a:pt x="92" y="487"/>
                      <a:pt x="0" y="851"/>
                      <a:pt x="0" y="851"/>
                    </a:cubicBezTo>
                    <a:cubicBezTo>
                      <a:pt x="0" y="851"/>
                      <a:pt x="270" y="590"/>
                      <a:pt x="280" y="584"/>
                    </a:cubicBezTo>
                    <a:cubicBezTo>
                      <a:pt x="325" y="536"/>
                      <a:pt x="526" y="322"/>
                      <a:pt x="622" y="226"/>
                    </a:cubicBezTo>
                    <a:cubicBezTo>
                      <a:pt x="509" y="123"/>
                      <a:pt x="376" y="46"/>
                      <a:pt x="231" y="0"/>
                    </a:cubicBezTo>
                    <a:cubicBezTo>
                      <a:pt x="196" y="132"/>
                      <a:pt x="111" y="413"/>
                      <a:pt x="92" y="476"/>
                    </a:cubicBezTo>
                    <a:close/>
                  </a:path>
                </a:pathLst>
              </a:custGeom>
              <a:solidFill>
                <a:srgbClr val="A02A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308">
                <a:extLst>
                  <a:ext uri="{FF2B5EF4-FFF2-40B4-BE49-F238E27FC236}">
                    <a16:creationId xmlns:a16="http://schemas.microsoft.com/office/drawing/2014/main" id="{F38D1E02-62E1-47A2-9FD6-844E38AEFC88}"/>
                  </a:ext>
                </a:extLst>
              </p:cNvPr>
              <p:cNvSpPr>
                <a:spLocks noChangeAspect="1"/>
              </p:cNvSpPr>
              <p:nvPr/>
            </p:nvSpPr>
            <p:spPr bwMode="auto">
              <a:xfrm rot="20985988">
                <a:off x="6947986" y="3847257"/>
                <a:ext cx="338138" cy="668338"/>
              </a:xfrm>
              <a:custGeom>
                <a:avLst/>
                <a:gdLst>
                  <a:gd name="T0" fmla="*/ 0 w 445"/>
                  <a:gd name="T1" fmla="*/ 80 h 881"/>
                  <a:gd name="T2" fmla="*/ 199 w 445"/>
                  <a:gd name="T3" fmla="*/ 534 h 881"/>
                  <a:gd name="T4" fmla="*/ 370 w 445"/>
                  <a:gd name="T5" fmla="*/ 881 h 881"/>
                  <a:gd name="T6" fmla="*/ 413 w 445"/>
                  <a:gd name="T7" fmla="*/ 497 h 881"/>
                  <a:gd name="T8" fmla="*/ 445 w 445"/>
                  <a:gd name="T9" fmla="*/ 1 h 881"/>
                  <a:gd name="T10" fmla="*/ 402 w 445"/>
                  <a:gd name="T11" fmla="*/ 0 h 881"/>
                  <a:gd name="T12" fmla="*/ 0 w 445"/>
                  <a:gd name="T13" fmla="*/ 80 h 881"/>
                </a:gdLst>
                <a:ahLst/>
                <a:cxnLst>
                  <a:cxn ang="0">
                    <a:pos x="T0" y="T1"/>
                  </a:cxn>
                  <a:cxn ang="0">
                    <a:pos x="T2" y="T3"/>
                  </a:cxn>
                  <a:cxn ang="0">
                    <a:pos x="T4" y="T5"/>
                  </a:cxn>
                  <a:cxn ang="0">
                    <a:pos x="T6" y="T7"/>
                  </a:cxn>
                  <a:cxn ang="0">
                    <a:pos x="T8" y="T9"/>
                  </a:cxn>
                  <a:cxn ang="0">
                    <a:pos x="T10" y="T11"/>
                  </a:cxn>
                  <a:cxn ang="0">
                    <a:pos x="T12" y="T13"/>
                  </a:cxn>
                </a:cxnLst>
                <a:rect l="0" t="0" r="r" b="b"/>
                <a:pathLst>
                  <a:path w="445" h="881">
                    <a:moveTo>
                      <a:pt x="0" y="80"/>
                    </a:moveTo>
                    <a:cubicBezTo>
                      <a:pt x="57" y="204"/>
                      <a:pt x="173" y="474"/>
                      <a:pt x="199" y="534"/>
                    </a:cubicBezTo>
                    <a:cubicBezTo>
                      <a:pt x="206" y="543"/>
                      <a:pt x="370" y="881"/>
                      <a:pt x="370" y="881"/>
                    </a:cubicBezTo>
                    <a:cubicBezTo>
                      <a:pt x="370" y="881"/>
                      <a:pt x="409" y="507"/>
                      <a:pt x="413" y="497"/>
                    </a:cubicBezTo>
                    <a:cubicBezTo>
                      <a:pt x="417" y="431"/>
                      <a:pt x="433" y="137"/>
                      <a:pt x="445" y="1"/>
                    </a:cubicBezTo>
                    <a:cubicBezTo>
                      <a:pt x="430" y="1"/>
                      <a:pt x="416" y="0"/>
                      <a:pt x="402" y="0"/>
                    </a:cubicBezTo>
                    <a:cubicBezTo>
                      <a:pt x="265" y="0"/>
                      <a:pt x="127" y="28"/>
                      <a:pt x="0" y="80"/>
                    </a:cubicBezTo>
                    <a:close/>
                  </a:path>
                </a:pathLst>
              </a:custGeom>
              <a:solidFill>
                <a:srgbClr val="3D9A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309">
                <a:extLst>
                  <a:ext uri="{FF2B5EF4-FFF2-40B4-BE49-F238E27FC236}">
                    <a16:creationId xmlns:a16="http://schemas.microsoft.com/office/drawing/2014/main" id="{427CB455-7173-4C63-8873-C9FB57D60F95}"/>
                  </a:ext>
                </a:extLst>
              </p:cNvPr>
              <p:cNvSpPr>
                <a:spLocks noChangeAspect="1"/>
              </p:cNvSpPr>
              <p:nvPr/>
            </p:nvSpPr>
            <p:spPr bwMode="auto">
              <a:xfrm rot="20985988">
                <a:off x="6563533" y="4062466"/>
                <a:ext cx="606425" cy="547688"/>
              </a:xfrm>
              <a:custGeom>
                <a:avLst/>
                <a:gdLst>
                  <a:gd name="T0" fmla="*/ 0 w 798"/>
                  <a:gd name="T1" fmla="*/ 345 h 721"/>
                  <a:gd name="T2" fmla="*/ 444 w 798"/>
                  <a:gd name="T3" fmla="*/ 565 h 721"/>
                  <a:gd name="T4" fmla="*/ 798 w 798"/>
                  <a:gd name="T5" fmla="*/ 721 h 721"/>
                  <a:gd name="T6" fmla="*/ 584 w 798"/>
                  <a:gd name="T7" fmla="*/ 399 h 721"/>
                  <a:gd name="T8" fmla="*/ 290 w 798"/>
                  <a:gd name="T9" fmla="*/ 0 h 721"/>
                  <a:gd name="T10" fmla="*/ 0 w 798"/>
                  <a:gd name="T11" fmla="*/ 345 h 721"/>
                </a:gdLst>
                <a:ahLst/>
                <a:cxnLst>
                  <a:cxn ang="0">
                    <a:pos x="T0" y="T1"/>
                  </a:cxn>
                  <a:cxn ang="0">
                    <a:pos x="T2" y="T3"/>
                  </a:cxn>
                  <a:cxn ang="0">
                    <a:pos x="T4" y="T5"/>
                  </a:cxn>
                  <a:cxn ang="0">
                    <a:pos x="T6" y="T7"/>
                  </a:cxn>
                  <a:cxn ang="0">
                    <a:pos x="T8" y="T9"/>
                  </a:cxn>
                  <a:cxn ang="0">
                    <a:pos x="T10" y="T11"/>
                  </a:cxn>
                </a:cxnLst>
                <a:rect l="0" t="0" r="r" b="b"/>
                <a:pathLst>
                  <a:path w="798" h="721">
                    <a:moveTo>
                      <a:pt x="0" y="345"/>
                    </a:moveTo>
                    <a:cubicBezTo>
                      <a:pt x="124" y="403"/>
                      <a:pt x="386" y="536"/>
                      <a:pt x="444" y="565"/>
                    </a:cubicBezTo>
                    <a:cubicBezTo>
                      <a:pt x="456" y="567"/>
                      <a:pt x="798" y="721"/>
                      <a:pt x="798" y="721"/>
                    </a:cubicBezTo>
                    <a:cubicBezTo>
                      <a:pt x="798" y="721"/>
                      <a:pt x="588" y="410"/>
                      <a:pt x="584" y="399"/>
                    </a:cubicBezTo>
                    <a:cubicBezTo>
                      <a:pt x="545" y="346"/>
                      <a:pt x="369" y="111"/>
                      <a:pt x="290" y="0"/>
                    </a:cubicBezTo>
                    <a:cubicBezTo>
                      <a:pt x="170" y="93"/>
                      <a:pt x="71" y="211"/>
                      <a:pt x="0" y="345"/>
                    </a:cubicBezTo>
                    <a:close/>
                  </a:path>
                </a:pathLst>
              </a:custGeom>
              <a:solidFill>
                <a:srgbClr val="087F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310">
                <a:extLst>
                  <a:ext uri="{FF2B5EF4-FFF2-40B4-BE49-F238E27FC236}">
                    <a16:creationId xmlns:a16="http://schemas.microsoft.com/office/drawing/2014/main" id="{F55385A0-3980-42B0-BF44-188339A9E6FF}"/>
                  </a:ext>
                </a:extLst>
              </p:cNvPr>
              <p:cNvSpPr>
                <a:spLocks noChangeAspect="1"/>
              </p:cNvSpPr>
              <p:nvPr/>
            </p:nvSpPr>
            <p:spPr bwMode="auto">
              <a:xfrm rot="20985988">
                <a:off x="6536748" y="4531257"/>
                <a:ext cx="666750" cy="344488"/>
              </a:xfrm>
              <a:custGeom>
                <a:avLst/>
                <a:gdLst>
                  <a:gd name="T0" fmla="*/ 0 w 878"/>
                  <a:gd name="T1" fmla="*/ 226 h 452"/>
                  <a:gd name="T2" fmla="*/ 25 w 878"/>
                  <a:gd name="T3" fmla="*/ 452 h 452"/>
                  <a:gd name="T4" fmla="*/ 507 w 878"/>
                  <a:gd name="T5" fmla="*/ 335 h 452"/>
                  <a:gd name="T6" fmla="*/ 878 w 878"/>
                  <a:gd name="T7" fmla="*/ 226 h 452"/>
                  <a:gd name="T8" fmla="*/ 507 w 878"/>
                  <a:gd name="T9" fmla="*/ 117 h 452"/>
                  <a:gd name="T10" fmla="*/ 25 w 878"/>
                  <a:gd name="T11" fmla="*/ 0 h 452"/>
                  <a:gd name="T12" fmla="*/ 0 w 878"/>
                  <a:gd name="T13" fmla="*/ 226 h 452"/>
                </a:gdLst>
                <a:ahLst/>
                <a:cxnLst>
                  <a:cxn ang="0">
                    <a:pos x="T0" y="T1"/>
                  </a:cxn>
                  <a:cxn ang="0">
                    <a:pos x="T2" y="T3"/>
                  </a:cxn>
                  <a:cxn ang="0">
                    <a:pos x="T4" y="T5"/>
                  </a:cxn>
                  <a:cxn ang="0">
                    <a:pos x="T6" y="T7"/>
                  </a:cxn>
                  <a:cxn ang="0">
                    <a:pos x="T8" y="T9"/>
                  </a:cxn>
                  <a:cxn ang="0">
                    <a:pos x="T10" y="T11"/>
                  </a:cxn>
                  <a:cxn ang="0">
                    <a:pos x="T12" y="T13"/>
                  </a:cxn>
                </a:cxnLst>
                <a:rect l="0" t="0" r="r" b="b"/>
                <a:pathLst>
                  <a:path w="878" h="452">
                    <a:moveTo>
                      <a:pt x="0" y="226"/>
                    </a:moveTo>
                    <a:cubicBezTo>
                      <a:pt x="0" y="302"/>
                      <a:pt x="9" y="377"/>
                      <a:pt x="25" y="452"/>
                    </a:cubicBezTo>
                    <a:cubicBezTo>
                      <a:pt x="157" y="416"/>
                      <a:pt x="443" y="350"/>
                      <a:pt x="507" y="335"/>
                    </a:cubicBezTo>
                    <a:cubicBezTo>
                      <a:pt x="517" y="329"/>
                      <a:pt x="878" y="226"/>
                      <a:pt x="878" y="226"/>
                    </a:cubicBezTo>
                    <a:cubicBezTo>
                      <a:pt x="878" y="226"/>
                      <a:pt x="517" y="123"/>
                      <a:pt x="507" y="117"/>
                    </a:cubicBezTo>
                    <a:cubicBezTo>
                      <a:pt x="443" y="102"/>
                      <a:pt x="157" y="35"/>
                      <a:pt x="25" y="0"/>
                    </a:cubicBezTo>
                    <a:cubicBezTo>
                      <a:pt x="9" y="74"/>
                      <a:pt x="0" y="150"/>
                      <a:pt x="0" y="226"/>
                    </a:cubicBezTo>
                    <a:close/>
                  </a:path>
                </a:pathLst>
              </a:custGeom>
              <a:solidFill>
                <a:srgbClr val="B2A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Freeform 311">
                <a:extLst>
                  <a:ext uri="{FF2B5EF4-FFF2-40B4-BE49-F238E27FC236}">
                    <a16:creationId xmlns:a16="http://schemas.microsoft.com/office/drawing/2014/main" id="{DE3F2600-ED20-4ADB-A280-D2FE0DFA1058}"/>
                  </a:ext>
                </a:extLst>
              </p:cNvPr>
              <p:cNvSpPr>
                <a:spLocks noChangeAspect="1"/>
              </p:cNvSpPr>
              <p:nvPr/>
            </p:nvSpPr>
            <p:spPr bwMode="auto">
              <a:xfrm rot="20985988">
                <a:off x="7599826" y="4028988"/>
                <a:ext cx="523875" cy="468313"/>
              </a:xfrm>
              <a:custGeom>
                <a:avLst/>
                <a:gdLst>
                  <a:gd name="T0" fmla="*/ 486 w 689"/>
                  <a:gd name="T1" fmla="*/ 0 h 616"/>
                  <a:gd name="T2" fmla="*/ 21 w 689"/>
                  <a:gd name="T3" fmla="*/ 313 h 616"/>
                  <a:gd name="T4" fmla="*/ 0 w 689"/>
                  <a:gd name="T5" fmla="*/ 400 h 616"/>
                  <a:gd name="T6" fmla="*/ 0 w 689"/>
                  <a:gd name="T7" fmla="*/ 400 h 616"/>
                  <a:gd name="T8" fmla="*/ 60 w 689"/>
                  <a:gd name="T9" fmla="*/ 563 h 616"/>
                  <a:gd name="T10" fmla="*/ 60 w 689"/>
                  <a:gd name="T11" fmla="*/ 563 h 616"/>
                  <a:gd name="T12" fmla="*/ 131 w 689"/>
                  <a:gd name="T13" fmla="*/ 616 h 616"/>
                  <a:gd name="T14" fmla="*/ 689 w 689"/>
                  <a:gd name="T15" fmla="*/ 556 h 616"/>
                  <a:gd name="T16" fmla="*/ 486 w 689"/>
                  <a:gd name="T17" fmla="*/ 0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9" h="616">
                    <a:moveTo>
                      <a:pt x="486" y="0"/>
                    </a:moveTo>
                    <a:cubicBezTo>
                      <a:pt x="437" y="41"/>
                      <a:pt x="21" y="313"/>
                      <a:pt x="21" y="313"/>
                    </a:cubicBezTo>
                    <a:lnTo>
                      <a:pt x="0" y="400"/>
                    </a:lnTo>
                    <a:lnTo>
                      <a:pt x="0" y="400"/>
                    </a:lnTo>
                    <a:cubicBezTo>
                      <a:pt x="29" y="449"/>
                      <a:pt x="50" y="504"/>
                      <a:pt x="60" y="563"/>
                    </a:cubicBezTo>
                    <a:lnTo>
                      <a:pt x="60" y="563"/>
                    </a:lnTo>
                    <a:lnTo>
                      <a:pt x="131" y="616"/>
                    </a:lnTo>
                    <a:lnTo>
                      <a:pt x="689" y="556"/>
                    </a:lnTo>
                    <a:cubicBezTo>
                      <a:pt x="673" y="355"/>
                      <a:pt x="604" y="165"/>
                      <a:pt x="486" y="0"/>
                    </a:cubicBezTo>
                    <a:close/>
                  </a:path>
                </a:pathLst>
              </a:custGeom>
              <a:solidFill>
                <a:srgbClr val="AE94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Freeform 312">
                <a:extLst>
                  <a:ext uri="{FF2B5EF4-FFF2-40B4-BE49-F238E27FC236}">
                    <a16:creationId xmlns:a16="http://schemas.microsoft.com/office/drawing/2014/main" id="{65AAEF31-51C9-45CF-878E-3320D6F53BE9}"/>
                  </a:ext>
                </a:extLst>
              </p:cNvPr>
              <p:cNvSpPr>
                <a:spLocks noChangeAspect="1"/>
              </p:cNvSpPr>
              <p:nvPr/>
            </p:nvSpPr>
            <p:spPr bwMode="auto">
              <a:xfrm rot="20985988">
                <a:off x="7325795" y="3746520"/>
                <a:ext cx="508000" cy="536575"/>
              </a:xfrm>
              <a:custGeom>
                <a:avLst/>
                <a:gdLst>
                  <a:gd name="T0" fmla="*/ 156 w 668"/>
                  <a:gd name="T1" fmla="*/ 0 h 705"/>
                  <a:gd name="T2" fmla="*/ 0 w 668"/>
                  <a:gd name="T3" fmla="*/ 539 h 705"/>
                  <a:gd name="T4" fmla="*/ 41 w 668"/>
                  <a:gd name="T5" fmla="*/ 618 h 705"/>
                  <a:gd name="T6" fmla="*/ 41 w 668"/>
                  <a:gd name="T7" fmla="*/ 618 h 705"/>
                  <a:gd name="T8" fmla="*/ 191 w 668"/>
                  <a:gd name="T9" fmla="*/ 705 h 705"/>
                  <a:gd name="T10" fmla="*/ 191 w 668"/>
                  <a:gd name="T11" fmla="*/ 705 h 705"/>
                  <a:gd name="T12" fmla="*/ 280 w 668"/>
                  <a:gd name="T13" fmla="*/ 700 h 705"/>
                  <a:gd name="T14" fmla="*/ 668 w 668"/>
                  <a:gd name="T15" fmla="*/ 296 h 705"/>
                  <a:gd name="T16" fmla="*/ 156 w 668"/>
                  <a:gd name="T17" fmla="*/ 0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8" h="705">
                    <a:moveTo>
                      <a:pt x="156" y="0"/>
                    </a:moveTo>
                    <a:cubicBezTo>
                      <a:pt x="145" y="63"/>
                      <a:pt x="0" y="539"/>
                      <a:pt x="0" y="539"/>
                    </a:cubicBezTo>
                    <a:lnTo>
                      <a:pt x="41" y="618"/>
                    </a:lnTo>
                    <a:lnTo>
                      <a:pt x="41" y="618"/>
                    </a:lnTo>
                    <a:cubicBezTo>
                      <a:pt x="96" y="638"/>
                      <a:pt x="147" y="668"/>
                      <a:pt x="191" y="705"/>
                    </a:cubicBezTo>
                    <a:lnTo>
                      <a:pt x="191" y="705"/>
                    </a:lnTo>
                    <a:lnTo>
                      <a:pt x="280" y="700"/>
                    </a:lnTo>
                    <a:cubicBezTo>
                      <a:pt x="280" y="700"/>
                      <a:pt x="619" y="338"/>
                      <a:pt x="668" y="296"/>
                    </a:cubicBezTo>
                    <a:cubicBezTo>
                      <a:pt x="527" y="154"/>
                      <a:pt x="349" y="51"/>
                      <a:pt x="156" y="0"/>
                    </a:cubicBezTo>
                    <a:close/>
                  </a:path>
                </a:pathLst>
              </a:custGeom>
              <a:solidFill>
                <a:srgbClr val="891D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Freeform 313">
                <a:extLst>
                  <a:ext uri="{FF2B5EF4-FFF2-40B4-BE49-F238E27FC236}">
                    <a16:creationId xmlns:a16="http://schemas.microsoft.com/office/drawing/2014/main" id="{635FD472-06AF-4DED-A16E-AAA1BF5E6C94}"/>
                  </a:ext>
                </a:extLst>
              </p:cNvPr>
              <p:cNvSpPr>
                <a:spLocks noChangeAspect="1"/>
              </p:cNvSpPr>
              <p:nvPr/>
            </p:nvSpPr>
            <p:spPr bwMode="auto">
              <a:xfrm rot="20985988">
                <a:off x="6866646" y="3807555"/>
                <a:ext cx="442913" cy="498475"/>
              </a:xfrm>
              <a:custGeom>
                <a:avLst/>
                <a:gdLst>
                  <a:gd name="T0" fmla="*/ 307 w 583"/>
                  <a:gd name="T1" fmla="*/ 656 h 656"/>
                  <a:gd name="T2" fmla="*/ 478 w 583"/>
                  <a:gd name="T3" fmla="*/ 626 h 656"/>
                  <a:gd name="T4" fmla="*/ 545 w 583"/>
                  <a:gd name="T5" fmla="*/ 565 h 656"/>
                  <a:gd name="T6" fmla="*/ 583 w 583"/>
                  <a:gd name="T7" fmla="*/ 5 h 656"/>
                  <a:gd name="T8" fmla="*/ 478 w 583"/>
                  <a:gd name="T9" fmla="*/ 0 h 656"/>
                  <a:gd name="T10" fmla="*/ 0 w 583"/>
                  <a:gd name="T11" fmla="*/ 108 h 656"/>
                  <a:gd name="T12" fmla="*/ 227 w 583"/>
                  <a:gd name="T13" fmla="*/ 620 h 656"/>
                  <a:gd name="T14" fmla="*/ 307 w 583"/>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3" h="656">
                    <a:moveTo>
                      <a:pt x="307" y="656"/>
                    </a:moveTo>
                    <a:cubicBezTo>
                      <a:pt x="361" y="636"/>
                      <a:pt x="418" y="626"/>
                      <a:pt x="478" y="626"/>
                    </a:cubicBezTo>
                    <a:lnTo>
                      <a:pt x="545" y="565"/>
                    </a:lnTo>
                    <a:cubicBezTo>
                      <a:pt x="545" y="565"/>
                      <a:pt x="572" y="69"/>
                      <a:pt x="583" y="5"/>
                    </a:cubicBezTo>
                    <a:cubicBezTo>
                      <a:pt x="548" y="2"/>
                      <a:pt x="513" y="0"/>
                      <a:pt x="478" y="0"/>
                    </a:cubicBezTo>
                    <a:cubicBezTo>
                      <a:pt x="312" y="0"/>
                      <a:pt x="148" y="38"/>
                      <a:pt x="0" y="108"/>
                    </a:cubicBezTo>
                    <a:cubicBezTo>
                      <a:pt x="32" y="164"/>
                      <a:pt x="227" y="620"/>
                      <a:pt x="227" y="620"/>
                    </a:cubicBezTo>
                    <a:lnTo>
                      <a:pt x="307" y="656"/>
                    </a:lnTo>
                    <a:close/>
                  </a:path>
                </a:pathLst>
              </a:custGeom>
              <a:solidFill>
                <a:srgbClr val="0A75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Freeform 314">
                <a:extLst>
                  <a:ext uri="{FF2B5EF4-FFF2-40B4-BE49-F238E27FC236}">
                    <a16:creationId xmlns:a16="http://schemas.microsoft.com/office/drawing/2014/main" id="{975248C7-F284-4995-8758-F56DE47D2CB8}"/>
                  </a:ext>
                </a:extLst>
              </p:cNvPr>
              <p:cNvSpPr>
                <a:spLocks noChangeAspect="1"/>
              </p:cNvSpPr>
              <p:nvPr/>
            </p:nvSpPr>
            <p:spPr bwMode="auto">
              <a:xfrm rot="20985988">
                <a:off x="6495554" y="4019316"/>
                <a:ext cx="539750" cy="530225"/>
              </a:xfrm>
              <a:custGeom>
                <a:avLst/>
                <a:gdLst>
                  <a:gd name="T0" fmla="*/ 701 w 711"/>
                  <a:gd name="T1" fmla="*/ 541 h 699"/>
                  <a:gd name="T2" fmla="*/ 701 w 711"/>
                  <a:gd name="T3" fmla="*/ 541 h 699"/>
                  <a:gd name="T4" fmla="*/ 711 w 711"/>
                  <a:gd name="T5" fmla="*/ 452 h 699"/>
                  <a:gd name="T6" fmla="*/ 381 w 711"/>
                  <a:gd name="T7" fmla="*/ 0 h 699"/>
                  <a:gd name="T8" fmla="*/ 0 w 711"/>
                  <a:gd name="T9" fmla="*/ 453 h 699"/>
                  <a:gd name="T10" fmla="*/ 504 w 711"/>
                  <a:gd name="T11" fmla="*/ 699 h 699"/>
                  <a:gd name="T12" fmla="*/ 588 w 711"/>
                  <a:gd name="T13" fmla="*/ 676 h 699"/>
                  <a:gd name="T14" fmla="*/ 701 w 711"/>
                  <a:gd name="T15" fmla="*/ 541 h 6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1" h="699">
                    <a:moveTo>
                      <a:pt x="701" y="541"/>
                    </a:moveTo>
                    <a:lnTo>
                      <a:pt x="701" y="541"/>
                    </a:lnTo>
                    <a:lnTo>
                      <a:pt x="711" y="452"/>
                    </a:lnTo>
                    <a:cubicBezTo>
                      <a:pt x="711" y="452"/>
                      <a:pt x="413" y="55"/>
                      <a:pt x="381" y="0"/>
                    </a:cubicBezTo>
                    <a:cubicBezTo>
                      <a:pt x="216" y="114"/>
                      <a:pt x="84" y="271"/>
                      <a:pt x="0" y="453"/>
                    </a:cubicBezTo>
                    <a:cubicBezTo>
                      <a:pt x="61" y="475"/>
                      <a:pt x="504" y="699"/>
                      <a:pt x="504" y="699"/>
                    </a:cubicBezTo>
                    <a:lnTo>
                      <a:pt x="588" y="676"/>
                    </a:lnTo>
                    <a:cubicBezTo>
                      <a:pt x="617" y="624"/>
                      <a:pt x="656" y="579"/>
                      <a:pt x="701" y="541"/>
                    </a:cubicBezTo>
                    <a:close/>
                  </a:path>
                </a:pathLst>
              </a:custGeom>
              <a:solidFill>
                <a:srgbClr val="075E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315">
                <a:extLst>
                  <a:ext uri="{FF2B5EF4-FFF2-40B4-BE49-F238E27FC236}">
                    <a16:creationId xmlns:a16="http://schemas.microsoft.com/office/drawing/2014/main" id="{AF37344F-1F88-4211-8D76-57B2F654E549}"/>
                  </a:ext>
                </a:extLst>
              </p:cNvPr>
              <p:cNvSpPr>
                <a:spLocks noChangeAspect="1"/>
              </p:cNvSpPr>
              <p:nvPr/>
            </p:nvSpPr>
            <p:spPr bwMode="auto">
              <a:xfrm rot="20985988">
                <a:off x="6496044" y="4502984"/>
                <a:ext cx="481013" cy="449263"/>
              </a:xfrm>
              <a:custGeom>
                <a:avLst/>
                <a:gdLst>
                  <a:gd name="T0" fmla="*/ 626 w 633"/>
                  <a:gd name="T1" fmla="*/ 296 h 592"/>
                  <a:gd name="T2" fmla="*/ 633 w 633"/>
                  <a:gd name="T3" fmla="*/ 209 h 592"/>
                  <a:gd name="T4" fmla="*/ 584 w 633"/>
                  <a:gd name="T5" fmla="*/ 134 h 592"/>
                  <a:gd name="T6" fmla="*/ 40 w 633"/>
                  <a:gd name="T7" fmla="*/ 0 h 592"/>
                  <a:gd name="T8" fmla="*/ 0 w 633"/>
                  <a:gd name="T9" fmla="*/ 296 h 592"/>
                  <a:gd name="T10" fmla="*/ 40 w 633"/>
                  <a:gd name="T11" fmla="*/ 592 h 592"/>
                  <a:gd name="T12" fmla="*/ 584 w 633"/>
                  <a:gd name="T13" fmla="*/ 457 h 592"/>
                  <a:gd name="T14" fmla="*/ 633 w 633"/>
                  <a:gd name="T15" fmla="*/ 383 h 592"/>
                  <a:gd name="T16" fmla="*/ 626 w 633"/>
                  <a:gd name="T17" fmla="*/ 296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3" h="592">
                    <a:moveTo>
                      <a:pt x="626" y="296"/>
                    </a:moveTo>
                    <a:cubicBezTo>
                      <a:pt x="626" y="266"/>
                      <a:pt x="628" y="237"/>
                      <a:pt x="633" y="209"/>
                    </a:cubicBezTo>
                    <a:lnTo>
                      <a:pt x="584" y="134"/>
                    </a:lnTo>
                    <a:cubicBezTo>
                      <a:pt x="584" y="134"/>
                      <a:pt x="100" y="22"/>
                      <a:pt x="40" y="0"/>
                    </a:cubicBezTo>
                    <a:cubicBezTo>
                      <a:pt x="14" y="96"/>
                      <a:pt x="0" y="195"/>
                      <a:pt x="0" y="296"/>
                    </a:cubicBezTo>
                    <a:cubicBezTo>
                      <a:pt x="0" y="397"/>
                      <a:pt x="14" y="496"/>
                      <a:pt x="40" y="592"/>
                    </a:cubicBezTo>
                    <a:cubicBezTo>
                      <a:pt x="100" y="570"/>
                      <a:pt x="584" y="457"/>
                      <a:pt x="584" y="457"/>
                    </a:cubicBezTo>
                    <a:lnTo>
                      <a:pt x="633" y="383"/>
                    </a:lnTo>
                    <a:cubicBezTo>
                      <a:pt x="628" y="354"/>
                      <a:pt x="626" y="325"/>
                      <a:pt x="626" y="296"/>
                    </a:cubicBezTo>
                    <a:close/>
                  </a:path>
                </a:pathLst>
              </a:custGeom>
              <a:solidFill>
                <a:srgbClr val="8C8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316">
                <a:extLst>
                  <a:ext uri="{FF2B5EF4-FFF2-40B4-BE49-F238E27FC236}">
                    <a16:creationId xmlns:a16="http://schemas.microsoft.com/office/drawing/2014/main" id="{B7E4E56C-5CBF-4F0B-8F54-B3F3932AC4AB}"/>
                  </a:ext>
                </a:extLst>
              </p:cNvPr>
              <p:cNvSpPr>
                <a:spLocks noChangeAspect="1"/>
              </p:cNvSpPr>
              <p:nvPr/>
            </p:nvSpPr>
            <p:spPr bwMode="auto">
              <a:xfrm rot="20985988">
                <a:off x="6648841" y="4867602"/>
                <a:ext cx="539750" cy="531813"/>
              </a:xfrm>
              <a:custGeom>
                <a:avLst/>
                <a:gdLst>
                  <a:gd name="T0" fmla="*/ 701 w 711"/>
                  <a:gd name="T1" fmla="*/ 159 h 700"/>
                  <a:gd name="T2" fmla="*/ 589 w 711"/>
                  <a:gd name="T3" fmla="*/ 26 h 700"/>
                  <a:gd name="T4" fmla="*/ 504 w 711"/>
                  <a:gd name="T5" fmla="*/ 0 h 700"/>
                  <a:gd name="T6" fmla="*/ 0 w 711"/>
                  <a:gd name="T7" fmla="*/ 247 h 700"/>
                  <a:gd name="T8" fmla="*/ 381 w 711"/>
                  <a:gd name="T9" fmla="*/ 700 h 700"/>
                  <a:gd name="T10" fmla="*/ 711 w 711"/>
                  <a:gd name="T11" fmla="*/ 247 h 700"/>
                  <a:gd name="T12" fmla="*/ 701 w 711"/>
                  <a:gd name="T13" fmla="*/ 159 h 700"/>
                </a:gdLst>
                <a:ahLst/>
                <a:cxnLst>
                  <a:cxn ang="0">
                    <a:pos x="T0" y="T1"/>
                  </a:cxn>
                  <a:cxn ang="0">
                    <a:pos x="T2" y="T3"/>
                  </a:cxn>
                  <a:cxn ang="0">
                    <a:pos x="T4" y="T5"/>
                  </a:cxn>
                  <a:cxn ang="0">
                    <a:pos x="T6" y="T7"/>
                  </a:cxn>
                  <a:cxn ang="0">
                    <a:pos x="T8" y="T9"/>
                  </a:cxn>
                  <a:cxn ang="0">
                    <a:pos x="T10" y="T11"/>
                  </a:cxn>
                  <a:cxn ang="0">
                    <a:pos x="T12" y="T13"/>
                  </a:cxn>
                </a:cxnLst>
                <a:rect l="0" t="0" r="r" b="b"/>
                <a:pathLst>
                  <a:path w="711" h="700">
                    <a:moveTo>
                      <a:pt x="701" y="159"/>
                    </a:moveTo>
                    <a:cubicBezTo>
                      <a:pt x="656" y="121"/>
                      <a:pt x="618" y="76"/>
                      <a:pt x="589" y="26"/>
                    </a:cubicBezTo>
                    <a:lnTo>
                      <a:pt x="504" y="0"/>
                    </a:lnTo>
                    <a:cubicBezTo>
                      <a:pt x="504" y="0"/>
                      <a:pt x="61" y="225"/>
                      <a:pt x="0" y="247"/>
                    </a:cubicBezTo>
                    <a:cubicBezTo>
                      <a:pt x="84" y="428"/>
                      <a:pt x="216" y="586"/>
                      <a:pt x="381" y="700"/>
                    </a:cubicBezTo>
                    <a:cubicBezTo>
                      <a:pt x="413" y="645"/>
                      <a:pt x="711" y="247"/>
                      <a:pt x="711" y="247"/>
                    </a:cubicBezTo>
                    <a:lnTo>
                      <a:pt x="701" y="159"/>
                    </a:lnTo>
                    <a:close/>
                  </a:path>
                </a:pathLst>
              </a:custGeom>
              <a:solidFill>
                <a:srgbClr val="3D39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317">
                <a:extLst>
                  <a:ext uri="{FF2B5EF4-FFF2-40B4-BE49-F238E27FC236}">
                    <a16:creationId xmlns:a16="http://schemas.microsoft.com/office/drawing/2014/main" id="{990C63A2-E920-4BF7-B8AB-A8BFB2970385}"/>
                  </a:ext>
                </a:extLst>
              </p:cNvPr>
              <p:cNvSpPr>
                <a:spLocks noChangeAspect="1"/>
              </p:cNvSpPr>
              <p:nvPr/>
            </p:nvSpPr>
            <p:spPr bwMode="auto">
              <a:xfrm rot="20985988">
                <a:off x="7079019" y="4983927"/>
                <a:ext cx="442913" cy="498475"/>
              </a:xfrm>
              <a:custGeom>
                <a:avLst/>
                <a:gdLst>
                  <a:gd name="T0" fmla="*/ 478 w 583"/>
                  <a:gd name="T1" fmla="*/ 30 h 655"/>
                  <a:gd name="T2" fmla="*/ 309 w 583"/>
                  <a:gd name="T3" fmla="*/ 0 h 655"/>
                  <a:gd name="T4" fmla="*/ 309 w 583"/>
                  <a:gd name="T5" fmla="*/ 0 h 655"/>
                  <a:gd name="T6" fmla="*/ 227 w 583"/>
                  <a:gd name="T7" fmla="*/ 35 h 655"/>
                  <a:gd name="T8" fmla="*/ 0 w 583"/>
                  <a:gd name="T9" fmla="*/ 548 h 655"/>
                  <a:gd name="T10" fmla="*/ 478 w 583"/>
                  <a:gd name="T11" fmla="*/ 655 h 655"/>
                  <a:gd name="T12" fmla="*/ 583 w 583"/>
                  <a:gd name="T13" fmla="*/ 650 h 655"/>
                  <a:gd name="T14" fmla="*/ 545 w 583"/>
                  <a:gd name="T15" fmla="*/ 91 h 655"/>
                  <a:gd name="T16" fmla="*/ 478 w 583"/>
                  <a:gd name="T17" fmla="*/ 30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3" h="655">
                    <a:moveTo>
                      <a:pt x="478" y="30"/>
                    </a:moveTo>
                    <a:cubicBezTo>
                      <a:pt x="418" y="30"/>
                      <a:pt x="361" y="19"/>
                      <a:pt x="309" y="0"/>
                    </a:cubicBezTo>
                    <a:lnTo>
                      <a:pt x="309" y="0"/>
                    </a:lnTo>
                    <a:lnTo>
                      <a:pt x="227" y="35"/>
                    </a:lnTo>
                    <a:cubicBezTo>
                      <a:pt x="227" y="35"/>
                      <a:pt x="32" y="492"/>
                      <a:pt x="0" y="548"/>
                    </a:cubicBezTo>
                    <a:cubicBezTo>
                      <a:pt x="148" y="618"/>
                      <a:pt x="312" y="655"/>
                      <a:pt x="478" y="655"/>
                    </a:cubicBezTo>
                    <a:cubicBezTo>
                      <a:pt x="513" y="655"/>
                      <a:pt x="548" y="654"/>
                      <a:pt x="583" y="650"/>
                    </a:cubicBezTo>
                    <a:cubicBezTo>
                      <a:pt x="572" y="587"/>
                      <a:pt x="545" y="91"/>
                      <a:pt x="545" y="91"/>
                    </a:cubicBezTo>
                    <a:lnTo>
                      <a:pt x="478" y="30"/>
                    </a:lnTo>
                    <a:close/>
                  </a:path>
                </a:pathLst>
              </a:custGeom>
              <a:solidFill>
                <a:srgbClr val="BB7C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318">
                <a:extLst>
                  <a:ext uri="{FF2B5EF4-FFF2-40B4-BE49-F238E27FC236}">
                    <a16:creationId xmlns:a16="http://schemas.microsoft.com/office/drawing/2014/main" id="{9E14C940-BEF0-446F-B804-FF329FD9EFE0}"/>
                  </a:ext>
                </a:extLst>
              </p:cNvPr>
              <p:cNvSpPr>
                <a:spLocks noChangeAspect="1"/>
              </p:cNvSpPr>
              <p:nvPr/>
            </p:nvSpPr>
            <p:spPr bwMode="auto">
              <a:xfrm rot="20985988">
                <a:off x="7521811" y="4832281"/>
                <a:ext cx="508000" cy="536575"/>
              </a:xfrm>
              <a:custGeom>
                <a:avLst/>
                <a:gdLst>
                  <a:gd name="T0" fmla="*/ 280 w 668"/>
                  <a:gd name="T1" fmla="*/ 5 h 705"/>
                  <a:gd name="T2" fmla="*/ 191 w 668"/>
                  <a:gd name="T3" fmla="*/ 0 h 705"/>
                  <a:gd name="T4" fmla="*/ 191 w 668"/>
                  <a:gd name="T5" fmla="*/ 0 h 705"/>
                  <a:gd name="T6" fmla="*/ 40 w 668"/>
                  <a:gd name="T7" fmla="*/ 87 h 705"/>
                  <a:gd name="T8" fmla="*/ 0 w 668"/>
                  <a:gd name="T9" fmla="*/ 167 h 705"/>
                  <a:gd name="T10" fmla="*/ 156 w 668"/>
                  <a:gd name="T11" fmla="*/ 705 h 705"/>
                  <a:gd name="T12" fmla="*/ 668 w 668"/>
                  <a:gd name="T13" fmla="*/ 409 h 705"/>
                  <a:gd name="T14" fmla="*/ 280 w 668"/>
                  <a:gd name="T15" fmla="*/ 5 h 7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8" h="705">
                    <a:moveTo>
                      <a:pt x="280" y="5"/>
                    </a:moveTo>
                    <a:lnTo>
                      <a:pt x="191" y="0"/>
                    </a:lnTo>
                    <a:lnTo>
                      <a:pt x="191" y="0"/>
                    </a:lnTo>
                    <a:cubicBezTo>
                      <a:pt x="146" y="39"/>
                      <a:pt x="95" y="68"/>
                      <a:pt x="40" y="87"/>
                    </a:cubicBezTo>
                    <a:lnTo>
                      <a:pt x="0" y="167"/>
                    </a:lnTo>
                    <a:cubicBezTo>
                      <a:pt x="0" y="167"/>
                      <a:pt x="145" y="642"/>
                      <a:pt x="156" y="705"/>
                    </a:cubicBezTo>
                    <a:cubicBezTo>
                      <a:pt x="349" y="655"/>
                      <a:pt x="527" y="552"/>
                      <a:pt x="668" y="409"/>
                    </a:cubicBezTo>
                    <a:cubicBezTo>
                      <a:pt x="619" y="368"/>
                      <a:pt x="280" y="5"/>
                      <a:pt x="280" y="5"/>
                    </a:cubicBezTo>
                    <a:close/>
                  </a:path>
                </a:pathLst>
              </a:custGeom>
              <a:solidFill>
                <a:srgbClr val="307D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319">
                <a:extLst>
                  <a:ext uri="{FF2B5EF4-FFF2-40B4-BE49-F238E27FC236}">
                    <a16:creationId xmlns:a16="http://schemas.microsoft.com/office/drawing/2014/main" id="{3B6AC9FB-F6DE-431F-A399-B14DF3E634BD}"/>
                  </a:ext>
                </a:extLst>
              </p:cNvPr>
              <p:cNvSpPr>
                <a:spLocks noChangeAspect="1"/>
              </p:cNvSpPr>
              <p:nvPr/>
            </p:nvSpPr>
            <p:spPr bwMode="auto">
              <a:xfrm rot="20985988">
                <a:off x="7692640" y="4535028"/>
                <a:ext cx="522288" cy="466725"/>
              </a:xfrm>
              <a:custGeom>
                <a:avLst/>
                <a:gdLst>
                  <a:gd name="T0" fmla="*/ 130 w 688"/>
                  <a:gd name="T1" fmla="*/ 0 h 615"/>
                  <a:gd name="T2" fmla="*/ 59 w 688"/>
                  <a:gd name="T3" fmla="*/ 53 h 615"/>
                  <a:gd name="T4" fmla="*/ 59 w 688"/>
                  <a:gd name="T5" fmla="*/ 53 h 615"/>
                  <a:gd name="T6" fmla="*/ 0 w 688"/>
                  <a:gd name="T7" fmla="*/ 216 h 615"/>
                  <a:gd name="T8" fmla="*/ 0 w 688"/>
                  <a:gd name="T9" fmla="*/ 216 h 615"/>
                  <a:gd name="T10" fmla="*/ 20 w 688"/>
                  <a:gd name="T11" fmla="*/ 303 h 615"/>
                  <a:gd name="T12" fmla="*/ 485 w 688"/>
                  <a:gd name="T13" fmla="*/ 615 h 615"/>
                  <a:gd name="T14" fmla="*/ 688 w 688"/>
                  <a:gd name="T15" fmla="*/ 59 h 615"/>
                  <a:gd name="T16" fmla="*/ 130 w 688"/>
                  <a:gd name="T17" fmla="*/ 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8" h="615">
                    <a:moveTo>
                      <a:pt x="130" y="0"/>
                    </a:moveTo>
                    <a:lnTo>
                      <a:pt x="59" y="53"/>
                    </a:lnTo>
                    <a:lnTo>
                      <a:pt x="59" y="53"/>
                    </a:lnTo>
                    <a:cubicBezTo>
                      <a:pt x="49" y="111"/>
                      <a:pt x="29" y="166"/>
                      <a:pt x="0" y="216"/>
                    </a:cubicBezTo>
                    <a:lnTo>
                      <a:pt x="0" y="216"/>
                    </a:lnTo>
                    <a:lnTo>
                      <a:pt x="20" y="303"/>
                    </a:lnTo>
                    <a:cubicBezTo>
                      <a:pt x="20" y="303"/>
                      <a:pt x="436" y="574"/>
                      <a:pt x="485" y="615"/>
                    </a:cubicBezTo>
                    <a:cubicBezTo>
                      <a:pt x="603" y="451"/>
                      <a:pt x="672" y="261"/>
                      <a:pt x="688" y="59"/>
                    </a:cubicBezTo>
                    <a:lnTo>
                      <a:pt x="130" y="0"/>
                    </a:lnTo>
                    <a:close/>
                  </a:path>
                </a:pathLst>
              </a:custGeom>
              <a:solidFill>
                <a:srgbClr val="A639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320">
                <a:extLst>
                  <a:ext uri="{FF2B5EF4-FFF2-40B4-BE49-F238E27FC236}">
                    <a16:creationId xmlns:a16="http://schemas.microsoft.com/office/drawing/2014/main" id="{415857CC-C3C6-46CB-BAB8-A13A439B9AF5}"/>
                  </a:ext>
                </a:extLst>
              </p:cNvPr>
              <p:cNvSpPr>
                <a:spLocks noChangeAspect="1"/>
              </p:cNvSpPr>
              <p:nvPr/>
            </p:nvSpPr>
            <p:spPr bwMode="auto">
              <a:xfrm rot="20985988">
                <a:off x="6796888" y="3764660"/>
                <a:ext cx="558800" cy="515938"/>
              </a:xfrm>
              <a:custGeom>
                <a:avLst/>
                <a:gdLst>
                  <a:gd name="T0" fmla="*/ 561 w 735"/>
                  <a:gd name="T1" fmla="*/ 620 h 679"/>
                  <a:gd name="T2" fmla="*/ 628 w 735"/>
                  <a:gd name="T3" fmla="*/ 624 h 679"/>
                  <a:gd name="T4" fmla="*/ 735 w 735"/>
                  <a:gd name="T5" fmla="*/ 13 h 679"/>
                  <a:gd name="T6" fmla="*/ 561 w 735"/>
                  <a:gd name="T7" fmla="*/ 0 h 679"/>
                  <a:gd name="T8" fmla="*/ 0 w 735"/>
                  <a:gd name="T9" fmla="*/ 142 h 679"/>
                  <a:gd name="T10" fmla="*/ 310 w 735"/>
                  <a:gd name="T11" fmla="*/ 679 h 679"/>
                  <a:gd name="T12" fmla="*/ 561 w 735"/>
                  <a:gd name="T13" fmla="*/ 620 h 679"/>
                </a:gdLst>
                <a:ahLst/>
                <a:cxnLst>
                  <a:cxn ang="0">
                    <a:pos x="T0" y="T1"/>
                  </a:cxn>
                  <a:cxn ang="0">
                    <a:pos x="T2" y="T3"/>
                  </a:cxn>
                  <a:cxn ang="0">
                    <a:pos x="T4" y="T5"/>
                  </a:cxn>
                  <a:cxn ang="0">
                    <a:pos x="T6" y="T7"/>
                  </a:cxn>
                  <a:cxn ang="0">
                    <a:pos x="T8" y="T9"/>
                  </a:cxn>
                  <a:cxn ang="0">
                    <a:pos x="T10" y="T11"/>
                  </a:cxn>
                  <a:cxn ang="0">
                    <a:pos x="T12" y="T13"/>
                  </a:cxn>
                </a:cxnLst>
                <a:rect l="0" t="0" r="r" b="b"/>
                <a:pathLst>
                  <a:path w="735" h="679">
                    <a:moveTo>
                      <a:pt x="561" y="620"/>
                    </a:moveTo>
                    <a:cubicBezTo>
                      <a:pt x="583" y="620"/>
                      <a:pt x="606" y="621"/>
                      <a:pt x="628" y="624"/>
                    </a:cubicBezTo>
                    <a:lnTo>
                      <a:pt x="735" y="13"/>
                    </a:lnTo>
                    <a:cubicBezTo>
                      <a:pt x="678" y="4"/>
                      <a:pt x="620" y="0"/>
                      <a:pt x="561" y="0"/>
                    </a:cubicBezTo>
                    <a:cubicBezTo>
                      <a:pt x="358" y="0"/>
                      <a:pt x="166" y="51"/>
                      <a:pt x="0" y="142"/>
                    </a:cubicBezTo>
                    <a:lnTo>
                      <a:pt x="310" y="679"/>
                    </a:lnTo>
                    <a:cubicBezTo>
                      <a:pt x="385" y="641"/>
                      <a:pt x="470" y="620"/>
                      <a:pt x="561" y="62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4" name="Freeform 321">
                <a:extLst>
                  <a:ext uri="{FF2B5EF4-FFF2-40B4-BE49-F238E27FC236}">
                    <a16:creationId xmlns:a16="http://schemas.microsoft.com/office/drawing/2014/main" id="{BC43C503-715C-4D86-86F3-514446A6D74F}"/>
                  </a:ext>
                </a:extLst>
              </p:cNvPr>
              <p:cNvSpPr>
                <a:spLocks noChangeAspect="1"/>
              </p:cNvSpPr>
              <p:nvPr/>
            </p:nvSpPr>
            <p:spPr bwMode="auto">
              <a:xfrm rot="20985988">
                <a:off x="7320060" y="3687231"/>
                <a:ext cx="573088" cy="585788"/>
              </a:xfrm>
              <a:custGeom>
                <a:avLst/>
                <a:gdLst>
                  <a:gd name="T0" fmla="*/ 280 w 755"/>
                  <a:gd name="T1" fmla="*/ 772 h 772"/>
                  <a:gd name="T2" fmla="*/ 755 w 755"/>
                  <a:gd name="T3" fmla="*/ 374 h 772"/>
                  <a:gd name="T4" fmla="*/ 108 w 755"/>
                  <a:gd name="T5" fmla="*/ 0 h 772"/>
                  <a:gd name="T6" fmla="*/ 0 w 755"/>
                  <a:gd name="T7" fmla="*/ 611 h 772"/>
                  <a:gd name="T8" fmla="*/ 280 w 755"/>
                  <a:gd name="T9" fmla="*/ 772 h 772"/>
                </a:gdLst>
                <a:ahLst/>
                <a:cxnLst>
                  <a:cxn ang="0">
                    <a:pos x="T0" y="T1"/>
                  </a:cxn>
                  <a:cxn ang="0">
                    <a:pos x="T2" y="T3"/>
                  </a:cxn>
                  <a:cxn ang="0">
                    <a:pos x="T4" y="T5"/>
                  </a:cxn>
                  <a:cxn ang="0">
                    <a:pos x="T6" y="T7"/>
                  </a:cxn>
                  <a:cxn ang="0">
                    <a:pos x="T8" y="T9"/>
                  </a:cxn>
                </a:cxnLst>
                <a:rect l="0" t="0" r="r" b="b"/>
                <a:pathLst>
                  <a:path w="755" h="772">
                    <a:moveTo>
                      <a:pt x="280" y="772"/>
                    </a:moveTo>
                    <a:lnTo>
                      <a:pt x="755" y="374"/>
                    </a:lnTo>
                    <a:cubicBezTo>
                      <a:pt x="589" y="186"/>
                      <a:pt x="363" y="51"/>
                      <a:pt x="108" y="0"/>
                    </a:cubicBezTo>
                    <a:lnTo>
                      <a:pt x="0" y="611"/>
                    </a:lnTo>
                    <a:cubicBezTo>
                      <a:pt x="109" y="636"/>
                      <a:pt x="206" y="693"/>
                      <a:pt x="280" y="772"/>
                    </a:cubicBezTo>
                    <a:close/>
                  </a:path>
                </a:pathLst>
              </a:custGeom>
              <a:solidFill>
                <a:srgbClr val="A02A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322">
                <a:extLst>
                  <a:ext uri="{FF2B5EF4-FFF2-40B4-BE49-F238E27FC236}">
                    <a16:creationId xmlns:a16="http://schemas.microsoft.com/office/drawing/2014/main" id="{959BBE85-6157-413C-82BC-D8A0464367BA}"/>
                  </a:ext>
                </a:extLst>
              </p:cNvPr>
              <p:cNvSpPr>
                <a:spLocks noChangeAspect="1"/>
              </p:cNvSpPr>
              <p:nvPr/>
            </p:nvSpPr>
            <p:spPr bwMode="auto">
              <a:xfrm rot="20985988">
                <a:off x="6429927" y="3960104"/>
                <a:ext cx="600075" cy="595313"/>
              </a:xfrm>
              <a:custGeom>
                <a:avLst/>
                <a:gdLst>
                  <a:gd name="T0" fmla="*/ 0 w 790"/>
                  <a:gd name="T1" fmla="*/ 572 h 784"/>
                  <a:gd name="T2" fmla="*/ 583 w 790"/>
                  <a:gd name="T3" fmla="*/ 784 h 784"/>
                  <a:gd name="T4" fmla="*/ 790 w 790"/>
                  <a:gd name="T5" fmla="*/ 537 h 784"/>
                  <a:gd name="T6" fmla="*/ 480 w 790"/>
                  <a:gd name="T7" fmla="*/ 0 h 784"/>
                  <a:gd name="T8" fmla="*/ 0 w 790"/>
                  <a:gd name="T9" fmla="*/ 572 h 784"/>
                </a:gdLst>
                <a:ahLst/>
                <a:cxnLst>
                  <a:cxn ang="0">
                    <a:pos x="T0" y="T1"/>
                  </a:cxn>
                  <a:cxn ang="0">
                    <a:pos x="T2" y="T3"/>
                  </a:cxn>
                  <a:cxn ang="0">
                    <a:pos x="T4" y="T5"/>
                  </a:cxn>
                  <a:cxn ang="0">
                    <a:pos x="T6" y="T7"/>
                  </a:cxn>
                  <a:cxn ang="0">
                    <a:pos x="T8" y="T9"/>
                  </a:cxn>
                </a:cxnLst>
                <a:rect l="0" t="0" r="r" b="b"/>
                <a:pathLst>
                  <a:path w="790" h="784">
                    <a:moveTo>
                      <a:pt x="0" y="572"/>
                    </a:moveTo>
                    <a:lnTo>
                      <a:pt x="583" y="784"/>
                    </a:lnTo>
                    <a:cubicBezTo>
                      <a:pt x="626" y="683"/>
                      <a:pt x="699" y="597"/>
                      <a:pt x="790" y="537"/>
                    </a:cubicBezTo>
                    <a:lnTo>
                      <a:pt x="480" y="0"/>
                    </a:lnTo>
                    <a:cubicBezTo>
                      <a:pt x="264" y="133"/>
                      <a:pt x="94" y="333"/>
                      <a:pt x="0" y="572"/>
                    </a:cubicBezTo>
                    <a:close/>
                  </a:path>
                </a:pathLst>
              </a:custGeom>
              <a:solidFill>
                <a:srgbClr val="087F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323">
                <a:extLst>
                  <a:ext uri="{FF2B5EF4-FFF2-40B4-BE49-F238E27FC236}">
                    <a16:creationId xmlns:a16="http://schemas.microsoft.com/office/drawing/2014/main" id="{85EFEA5A-D4AC-4A24-9086-A1F2BA109321}"/>
                  </a:ext>
                </a:extLst>
              </p:cNvPr>
              <p:cNvSpPr>
                <a:spLocks noChangeAspect="1"/>
              </p:cNvSpPr>
              <p:nvPr/>
            </p:nvSpPr>
            <p:spPr bwMode="auto">
              <a:xfrm rot="20985988">
                <a:off x="7712357" y="4528998"/>
                <a:ext cx="555625" cy="533400"/>
              </a:xfrm>
              <a:custGeom>
                <a:avLst/>
                <a:gdLst>
                  <a:gd name="T0" fmla="*/ 0 w 731"/>
                  <a:gd name="T1" fmla="*/ 303 h 701"/>
                  <a:gd name="T2" fmla="*/ 475 w 731"/>
                  <a:gd name="T3" fmla="*/ 701 h 701"/>
                  <a:gd name="T4" fmla="*/ 731 w 731"/>
                  <a:gd name="T5" fmla="*/ 0 h 701"/>
                  <a:gd name="T6" fmla="*/ 110 w 731"/>
                  <a:gd name="T7" fmla="*/ 0 h 701"/>
                  <a:gd name="T8" fmla="*/ 0 w 731"/>
                  <a:gd name="T9" fmla="*/ 303 h 701"/>
                </a:gdLst>
                <a:ahLst/>
                <a:cxnLst>
                  <a:cxn ang="0">
                    <a:pos x="T0" y="T1"/>
                  </a:cxn>
                  <a:cxn ang="0">
                    <a:pos x="T2" y="T3"/>
                  </a:cxn>
                  <a:cxn ang="0">
                    <a:pos x="T4" y="T5"/>
                  </a:cxn>
                  <a:cxn ang="0">
                    <a:pos x="T6" y="T7"/>
                  </a:cxn>
                  <a:cxn ang="0">
                    <a:pos x="T8" y="T9"/>
                  </a:cxn>
                </a:cxnLst>
                <a:rect l="0" t="0" r="r" b="b"/>
                <a:pathLst>
                  <a:path w="731" h="701">
                    <a:moveTo>
                      <a:pt x="0" y="303"/>
                    </a:moveTo>
                    <a:lnTo>
                      <a:pt x="475" y="701"/>
                    </a:lnTo>
                    <a:cubicBezTo>
                      <a:pt x="629" y="508"/>
                      <a:pt x="724" y="265"/>
                      <a:pt x="731" y="0"/>
                    </a:cubicBezTo>
                    <a:lnTo>
                      <a:pt x="110" y="0"/>
                    </a:lnTo>
                    <a:cubicBezTo>
                      <a:pt x="104" y="113"/>
                      <a:pt x="64" y="218"/>
                      <a:pt x="0" y="303"/>
                    </a:cubicBezTo>
                    <a:close/>
                  </a:path>
                </a:pathLst>
              </a:custGeom>
              <a:solidFill>
                <a:srgbClr val="C74A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324">
                <a:extLst>
                  <a:ext uri="{FF2B5EF4-FFF2-40B4-BE49-F238E27FC236}">
                    <a16:creationId xmlns:a16="http://schemas.microsoft.com/office/drawing/2014/main" id="{D3F87875-80A1-463D-9ECE-3186A8ACBF9B}"/>
                  </a:ext>
                </a:extLst>
              </p:cNvPr>
              <p:cNvSpPr>
                <a:spLocks noChangeAspect="1"/>
              </p:cNvSpPr>
              <p:nvPr/>
            </p:nvSpPr>
            <p:spPr bwMode="auto">
              <a:xfrm rot="20985988">
                <a:off x="7609414" y="3958778"/>
                <a:ext cx="555625" cy="533400"/>
              </a:xfrm>
              <a:custGeom>
                <a:avLst/>
                <a:gdLst>
                  <a:gd name="T0" fmla="*/ 0 w 731"/>
                  <a:gd name="T1" fmla="*/ 399 h 702"/>
                  <a:gd name="T2" fmla="*/ 110 w 731"/>
                  <a:gd name="T3" fmla="*/ 702 h 702"/>
                  <a:gd name="T4" fmla="*/ 731 w 731"/>
                  <a:gd name="T5" fmla="*/ 702 h 702"/>
                  <a:gd name="T6" fmla="*/ 475 w 731"/>
                  <a:gd name="T7" fmla="*/ 0 h 702"/>
                  <a:gd name="T8" fmla="*/ 0 w 731"/>
                  <a:gd name="T9" fmla="*/ 399 h 702"/>
                </a:gdLst>
                <a:ahLst/>
                <a:cxnLst>
                  <a:cxn ang="0">
                    <a:pos x="T0" y="T1"/>
                  </a:cxn>
                  <a:cxn ang="0">
                    <a:pos x="T2" y="T3"/>
                  </a:cxn>
                  <a:cxn ang="0">
                    <a:pos x="T4" y="T5"/>
                  </a:cxn>
                  <a:cxn ang="0">
                    <a:pos x="T6" y="T7"/>
                  </a:cxn>
                  <a:cxn ang="0">
                    <a:pos x="T8" y="T9"/>
                  </a:cxn>
                </a:cxnLst>
                <a:rect l="0" t="0" r="r" b="b"/>
                <a:pathLst>
                  <a:path w="731" h="702">
                    <a:moveTo>
                      <a:pt x="0" y="399"/>
                    </a:moveTo>
                    <a:cubicBezTo>
                      <a:pt x="64" y="484"/>
                      <a:pt x="104" y="589"/>
                      <a:pt x="110" y="702"/>
                    </a:cubicBezTo>
                    <a:lnTo>
                      <a:pt x="731" y="702"/>
                    </a:lnTo>
                    <a:cubicBezTo>
                      <a:pt x="724" y="437"/>
                      <a:pt x="629" y="194"/>
                      <a:pt x="475" y="0"/>
                    </a:cubicBezTo>
                    <a:lnTo>
                      <a:pt x="0" y="399"/>
                    </a:lnTo>
                    <a:close/>
                  </a:path>
                </a:pathLst>
              </a:custGeom>
              <a:solidFill>
                <a:srgbClr val="DDBB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325">
                <a:extLst>
                  <a:ext uri="{FF2B5EF4-FFF2-40B4-BE49-F238E27FC236}">
                    <a16:creationId xmlns:a16="http://schemas.microsoft.com/office/drawing/2014/main" id="{BBC55BD8-4204-4775-BB29-EB80860538C4}"/>
                  </a:ext>
                </a:extLst>
              </p:cNvPr>
              <p:cNvSpPr>
                <a:spLocks noChangeAspect="1"/>
              </p:cNvSpPr>
              <p:nvPr/>
            </p:nvSpPr>
            <p:spPr bwMode="auto">
              <a:xfrm rot="20985988">
                <a:off x="7526652" y="4830782"/>
                <a:ext cx="573088" cy="587375"/>
              </a:xfrm>
              <a:custGeom>
                <a:avLst/>
                <a:gdLst>
                  <a:gd name="T0" fmla="*/ 0 w 755"/>
                  <a:gd name="T1" fmla="*/ 162 h 773"/>
                  <a:gd name="T2" fmla="*/ 108 w 755"/>
                  <a:gd name="T3" fmla="*/ 773 h 773"/>
                  <a:gd name="T4" fmla="*/ 755 w 755"/>
                  <a:gd name="T5" fmla="*/ 399 h 773"/>
                  <a:gd name="T6" fmla="*/ 280 w 755"/>
                  <a:gd name="T7" fmla="*/ 0 h 773"/>
                  <a:gd name="T8" fmla="*/ 0 w 755"/>
                  <a:gd name="T9" fmla="*/ 162 h 773"/>
                </a:gdLst>
                <a:ahLst/>
                <a:cxnLst>
                  <a:cxn ang="0">
                    <a:pos x="T0" y="T1"/>
                  </a:cxn>
                  <a:cxn ang="0">
                    <a:pos x="T2" y="T3"/>
                  </a:cxn>
                  <a:cxn ang="0">
                    <a:pos x="T4" y="T5"/>
                  </a:cxn>
                  <a:cxn ang="0">
                    <a:pos x="T6" y="T7"/>
                  </a:cxn>
                  <a:cxn ang="0">
                    <a:pos x="T8" y="T9"/>
                  </a:cxn>
                </a:cxnLst>
                <a:rect l="0" t="0" r="r" b="b"/>
                <a:pathLst>
                  <a:path w="755" h="773">
                    <a:moveTo>
                      <a:pt x="0" y="162"/>
                    </a:moveTo>
                    <a:lnTo>
                      <a:pt x="108" y="773"/>
                    </a:lnTo>
                    <a:cubicBezTo>
                      <a:pt x="363" y="721"/>
                      <a:pt x="589" y="587"/>
                      <a:pt x="755" y="399"/>
                    </a:cubicBezTo>
                    <a:lnTo>
                      <a:pt x="280" y="0"/>
                    </a:lnTo>
                    <a:cubicBezTo>
                      <a:pt x="206" y="79"/>
                      <a:pt x="109" y="137"/>
                      <a:pt x="0" y="162"/>
                    </a:cubicBezTo>
                    <a:close/>
                  </a:path>
                </a:pathLst>
              </a:custGeom>
              <a:solidFill>
                <a:srgbClr val="4FA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326">
                <a:extLst>
                  <a:ext uri="{FF2B5EF4-FFF2-40B4-BE49-F238E27FC236}">
                    <a16:creationId xmlns:a16="http://schemas.microsoft.com/office/drawing/2014/main" id="{ADF37C62-18F3-49FC-BEFA-FCCDE8561C0A}"/>
                  </a:ext>
                </a:extLst>
              </p:cNvPr>
              <p:cNvSpPr>
                <a:spLocks noChangeAspect="1"/>
              </p:cNvSpPr>
              <p:nvPr/>
            </p:nvSpPr>
            <p:spPr bwMode="auto">
              <a:xfrm rot="20985988">
                <a:off x="7022094" y="5011320"/>
                <a:ext cx="558800" cy="517525"/>
              </a:xfrm>
              <a:custGeom>
                <a:avLst/>
                <a:gdLst>
                  <a:gd name="T0" fmla="*/ 561 w 735"/>
                  <a:gd name="T1" fmla="*/ 60 h 680"/>
                  <a:gd name="T2" fmla="*/ 310 w 735"/>
                  <a:gd name="T3" fmla="*/ 0 h 680"/>
                  <a:gd name="T4" fmla="*/ 0 w 735"/>
                  <a:gd name="T5" fmla="*/ 537 h 680"/>
                  <a:gd name="T6" fmla="*/ 561 w 735"/>
                  <a:gd name="T7" fmla="*/ 680 h 680"/>
                  <a:gd name="T8" fmla="*/ 735 w 735"/>
                  <a:gd name="T9" fmla="*/ 667 h 680"/>
                  <a:gd name="T10" fmla="*/ 628 w 735"/>
                  <a:gd name="T11" fmla="*/ 56 h 680"/>
                  <a:gd name="T12" fmla="*/ 561 w 735"/>
                  <a:gd name="T13" fmla="*/ 60 h 680"/>
                </a:gdLst>
                <a:ahLst/>
                <a:cxnLst>
                  <a:cxn ang="0">
                    <a:pos x="T0" y="T1"/>
                  </a:cxn>
                  <a:cxn ang="0">
                    <a:pos x="T2" y="T3"/>
                  </a:cxn>
                  <a:cxn ang="0">
                    <a:pos x="T4" y="T5"/>
                  </a:cxn>
                  <a:cxn ang="0">
                    <a:pos x="T6" y="T7"/>
                  </a:cxn>
                  <a:cxn ang="0">
                    <a:pos x="T8" y="T9"/>
                  </a:cxn>
                  <a:cxn ang="0">
                    <a:pos x="T10" y="T11"/>
                  </a:cxn>
                  <a:cxn ang="0">
                    <a:pos x="T12" y="T13"/>
                  </a:cxn>
                </a:cxnLst>
                <a:rect l="0" t="0" r="r" b="b"/>
                <a:pathLst>
                  <a:path w="735" h="680">
                    <a:moveTo>
                      <a:pt x="561" y="60"/>
                    </a:moveTo>
                    <a:cubicBezTo>
                      <a:pt x="470" y="60"/>
                      <a:pt x="385" y="38"/>
                      <a:pt x="310" y="0"/>
                    </a:cubicBezTo>
                    <a:lnTo>
                      <a:pt x="0" y="537"/>
                    </a:lnTo>
                    <a:cubicBezTo>
                      <a:pt x="166" y="628"/>
                      <a:pt x="358" y="680"/>
                      <a:pt x="561" y="680"/>
                    </a:cubicBezTo>
                    <a:cubicBezTo>
                      <a:pt x="620" y="680"/>
                      <a:pt x="678" y="675"/>
                      <a:pt x="735" y="667"/>
                    </a:cubicBezTo>
                    <a:lnTo>
                      <a:pt x="628" y="56"/>
                    </a:lnTo>
                    <a:cubicBezTo>
                      <a:pt x="606" y="59"/>
                      <a:pt x="583" y="60"/>
                      <a:pt x="561" y="60"/>
                    </a:cubicBezTo>
                    <a:close/>
                  </a:path>
                </a:pathLst>
              </a:custGeom>
              <a:solidFill>
                <a:srgbClr val="E39C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327">
                <a:extLst>
                  <a:ext uri="{FF2B5EF4-FFF2-40B4-BE49-F238E27FC236}">
                    <a16:creationId xmlns:a16="http://schemas.microsoft.com/office/drawing/2014/main" id="{EA8F0465-3D21-4BC7-9BA0-D8F3CED24698}"/>
                  </a:ext>
                </a:extLst>
              </p:cNvPr>
              <p:cNvSpPr>
                <a:spLocks noChangeAspect="1"/>
              </p:cNvSpPr>
              <p:nvPr/>
            </p:nvSpPr>
            <p:spPr bwMode="auto">
              <a:xfrm rot="20985988">
                <a:off x="6594637" y="4872455"/>
                <a:ext cx="600075" cy="595313"/>
              </a:xfrm>
              <a:custGeom>
                <a:avLst/>
                <a:gdLst>
                  <a:gd name="T0" fmla="*/ 583 w 790"/>
                  <a:gd name="T1" fmla="*/ 0 h 785"/>
                  <a:gd name="T2" fmla="*/ 0 w 790"/>
                  <a:gd name="T3" fmla="*/ 212 h 785"/>
                  <a:gd name="T4" fmla="*/ 480 w 790"/>
                  <a:gd name="T5" fmla="*/ 785 h 785"/>
                  <a:gd name="T6" fmla="*/ 790 w 790"/>
                  <a:gd name="T7" fmla="*/ 247 h 785"/>
                  <a:gd name="T8" fmla="*/ 583 w 790"/>
                  <a:gd name="T9" fmla="*/ 0 h 785"/>
                </a:gdLst>
                <a:ahLst/>
                <a:cxnLst>
                  <a:cxn ang="0">
                    <a:pos x="T0" y="T1"/>
                  </a:cxn>
                  <a:cxn ang="0">
                    <a:pos x="T2" y="T3"/>
                  </a:cxn>
                  <a:cxn ang="0">
                    <a:pos x="T4" y="T5"/>
                  </a:cxn>
                  <a:cxn ang="0">
                    <a:pos x="T6" y="T7"/>
                  </a:cxn>
                  <a:cxn ang="0">
                    <a:pos x="T8" y="T9"/>
                  </a:cxn>
                </a:cxnLst>
                <a:rect l="0" t="0" r="r" b="b"/>
                <a:pathLst>
                  <a:path w="790" h="785">
                    <a:moveTo>
                      <a:pt x="583" y="0"/>
                    </a:moveTo>
                    <a:lnTo>
                      <a:pt x="0" y="212"/>
                    </a:lnTo>
                    <a:cubicBezTo>
                      <a:pt x="94" y="451"/>
                      <a:pt x="264" y="652"/>
                      <a:pt x="480" y="785"/>
                    </a:cubicBezTo>
                    <a:lnTo>
                      <a:pt x="790" y="247"/>
                    </a:lnTo>
                    <a:cubicBezTo>
                      <a:pt x="699" y="188"/>
                      <a:pt x="626" y="102"/>
                      <a:pt x="583" y="0"/>
                    </a:cubicBezTo>
                    <a:close/>
                  </a:path>
                </a:pathLst>
              </a:custGeom>
              <a:solidFill>
                <a:srgbClr val="5654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328">
                <a:extLst>
                  <a:ext uri="{FF2B5EF4-FFF2-40B4-BE49-F238E27FC236}">
                    <a16:creationId xmlns:a16="http://schemas.microsoft.com/office/drawing/2014/main" id="{E452C3F9-9B7D-4F25-A5E3-F734CE36B173}"/>
                  </a:ext>
                </a:extLst>
              </p:cNvPr>
              <p:cNvSpPr>
                <a:spLocks noChangeAspect="1"/>
              </p:cNvSpPr>
              <p:nvPr/>
            </p:nvSpPr>
            <p:spPr bwMode="auto">
              <a:xfrm rot="20985988">
                <a:off x="6452238" y="4451438"/>
                <a:ext cx="488950" cy="566738"/>
              </a:xfrm>
              <a:custGeom>
                <a:avLst/>
                <a:gdLst>
                  <a:gd name="T0" fmla="*/ 620 w 643"/>
                  <a:gd name="T1" fmla="*/ 374 h 747"/>
                  <a:gd name="T2" fmla="*/ 643 w 643"/>
                  <a:gd name="T3" fmla="*/ 212 h 747"/>
                  <a:gd name="T4" fmla="*/ 60 w 643"/>
                  <a:gd name="T5" fmla="*/ 0 h 747"/>
                  <a:gd name="T6" fmla="*/ 0 w 643"/>
                  <a:gd name="T7" fmla="*/ 374 h 747"/>
                  <a:gd name="T8" fmla="*/ 60 w 643"/>
                  <a:gd name="T9" fmla="*/ 747 h 747"/>
                  <a:gd name="T10" fmla="*/ 643 w 643"/>
                  <a:gd name="T11" fmla="*/ 535 h 747"/>
                  <a:gd name="T12" fmla="*/ 620 w 643"/>
                  <a:gd name="T13" fmla="*/ 374 h 747"/>
                </a:gdLst>
                <a:ahLst/>
                <a:cxnLst>
                  <a:cxn ang="0">
                    <a:pos x="T0" y="T1"/>
                  </a:cxn>
                  <a:cxn ang="0">
                    <a:pos x="T2" y="T3"/>
                  </a:cxn>
                  <a:cxn ang="0">
                    <a:pos x="T4" y="T5"/>
                  </a:cxn>
                  <a:cxn ang="0">
                    <a:pos x="T6" y="T7"/>
                  </a:cxn>
                  <a:cxn ang="0">
                    <a:pos x="T8" y="T9"/>
                  </a:cxn>
                  <a:cxn ang="0">
                    <a:pos x="T10" y="T11"/>
                  </a:cxn>
                  <a:cxn ang="0">
                    <a:pos x="T12" y="T13"/>
                  </a:cxn>
                </a:cxnLst>
                <a:rect l="0" t="0" r="r" b="b"/>
                <a:pathLst>
                  <a:path w="643" h="747">
                    <a:moveTo>
                      <a:pt x="620" y="374"/>
                    </a:moveTo>
                    <a:cubicBezTo>
                      <a:pt x="620" y="318"/>
                      <a:pt x="628" y="264"/>
                      <a:pt x="643" y="212"/>
                    </a:cubicBezTo>
                    <a:lnTo>
                      <a:pt x="60" y="0"/>
                    </a:lnTo>
                    <a:cubicBezTo>
                      <a:pt x="21" y="118"/>
                      <a:pt x="0" y="243"/>
                      <a:pt x="0" y="374"/>
                    </a:cubicBezTo>
                    <a:cubicBezTo>
                      <a:pt x="0" y="504"/>
                      <a:pt x="21" y="630"/>
                      <a:pt x="60" y="747"/>
                    </a:cubicBezTo>
                    <a:lnTo>
                      <a:pt x="643" y="535"/>
                    </a:lnTo>
                    <a:cubicBezTo>
                      <a:pt x="628" y="484"/>
                      <a:pt x="620" y="430"/>
                      <a:pt x="620" y="374"/>
                    </a:cubicBezTo>
                    <a:close/>
                  </a:path>
                </a:pathLst>
              </a:custGeom>
              <a:solidFill>
                <a:srgbClr val="B2A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Oval 161">
                <a:extLst>
                  <a:ext uri="{FF2B5EF4-FFF2-40B4-BE49-F238E27FC236}">
                    <a16:creationId xmlns:a16="http://schemas.microsoft.com/office/drawing/2014/main" id="{C607EFA4-CA4E-43CA-84D4-2B44B845C6A2}"/>
                  </a:ext>
                </a:extLst>
              </p:cNvPr>
              <p:cNvSpPr>
                <a:spLocks noChangeAspect="1"/>
              </p:cNvSpPr>
              <p:nvPr/>
            </p:nvSpPr>
            <p:spPr>
              <a:xfrm>
                <a:off x="7018886" y="4306553"/>
                <a:ext cx="627226" cy="627932"/>
              </a:xfrm>
              <a:prstGeom prst="ellipse">
                <a:avLst/>
              </a:prstGeom>
              <a:gradFill flip="none" rotWithShape="1">
                <a:gsLst>
                  <a:gs pos="0">
                    <a:srgbClr val="D9D9D9"/>
                  </a:gs>
                  <a:gs pos="100000">
                    <a:srgbClr val="FFFFFF"/>
                  </a:gs>
                </a:gsLst>
                <a:lin ang="2700000" scaled="1"/>
                <a:tileRect/>
              </a:gradFill>
              <a:ln w="38100" cmpd="sng">
                <a:gradFill flip="none" rotWithShape="1">
                  <a:gsLst>
                    <a:gs pos="0">
                      <a:srgbClr val="FFFFFF"/>
                    </a:gs>
                    <a:gs pos="100000">
                      <a:srgbClr val="D9D9D9"/>
                    </a:gs>
                  </a:gsLst>
                  <a:lin ang="2700000" scaled="1"/>
                  <a:tileRect/>
                </a:gradFill>
                <a:miter lim="800000"/>
                <a:headEnd/>
                <a:tailEnd/>
              </a:ln>
              <a:effectLst>
                <a:outerShdw blurRad="50800" dist="38100" dir="2700000" algn="tl" rotWithShape="0">
                  <a:prstClr val="black">
                    <a:alpha val="40000"/>
                  </a:prstClr>
                </a:outerShdw>
              </a:effectLst>
            </p:spPr>
            <p:txBody>
              <a:bodyPr lIns="18288" tIns="18288" rIns="18288" bIns="18288" anchor="ctr" anchorCtr="1"/>
              <a:lstStyle/>
              <a:p>
                <a:pPr algn="ctr">
                  <a:lnSpc>
                    <a:spcPct val="80000"/>
                  </a:lnSpc>
                </a:pPr>
                <a:endParaRPr lang="en-US" sz="2400" b="1" dirty="0">
                  <a:solidFill>
                    <a:srgbClr val="142431"/>
                  </a:solidFill>
                  <a:latin typeface="Arial" panose="020B0604020202020204" pitchFamily="34" charset="0"/>
                  <a:cs typeface="Arial" panose="020B0604020202020204" pitchFamily="34" charset="0"/>
                </a:endParaRPr>
              </a:p>
              <a:p>
                <a:pPr algn="ctr">
                  <a:lnSpc>
                    <a:spcPct val="80000"/>
                  </a:lnSpc>
                </a:pPr>
                <a:endParaRPr lang="en-US" sz="2400" b="1" dirty="0">
                  <a:solidFill>
                    <a:srgbClr val="142431"/>
                  </a:solidFill>
                  <a:latin typeface="Arial" panose="020B0604020202020204" pitchFamily="34" charset="0"/>
                  <a:cs typeface="Arial" panose="020B0604020202020204" pitchFamily="34" charset="0"/>
                </a:endParaRPr>
              </a:p>
              <a:p>
                <a:pPr algn="ctr">
                  <a:lnSpc>
                    <a:spcPct val="80000"/>
                  </a:lnSpc>
                </a:pPr>
                <a:r>
                  <a:rPr lang="en-US" sz="2400" b="1" dirty="0">
                    <a:solidFill>
                      <a:srgbClr val="142431"/>
                    </a:solidFill>
                    <a:latin typeface="Arial" panose="020B0604020202020204" pitchFamily="34" charset="0"/>
                    <a:cs typeface="Arial" panose="020B0604020202020204" pitchFamily="34" charset="0"/>
                  </a:rPr>
                  <a:t>BIAS</a:t>
                </a:r>
              </a:p>
            </p:txBody>
          </p:sp>
        </p:grpSp>
        <p:sp>
          <p:nvSpPr>
            <p:cNvPr id="7" name="Content Placeholder 2">
              <a:extLst>
                <a:ext uri="{FF2B5EF4-FFF2-40B4-BE49-F238E27FC236}">
                  <a16:creationId xmlns:a16="http://schemas.microsoft.com/office/drawing/2014/main" id="{8E5FF92C-2E4F-41D4-BE6A-AC55B1AB9F95}"/>
                </a:ext>
              </a:extLst>
            </p:cNvPr>
            <p:cNvSpPr txBox="1">
              <a:spLocks/>
            </p:cNvSpPr>
            <p:nvPr/>
          </p:nvSpPr>
          <p:spPr>
            <a:xfrm>
              <a:off x="5083656" y="1553469"/>
              <a:ext cx="842757" cy="559929"/>
            </a:xfrm>
            <a:prstGeom prst="rect">
              <a:avLst/>
            </a:prstGeom>
          </p:spPr>
          <p:txBody>
            <a:bodyPr vert="horz" lIns="0" tIns="0" rIns="0" bIns="0" rtlCol="0">
              <a:noAutofit/>
            </a:bodyPr>
            <a:lstStyle>
              <a:lvl1pPr marL="171496" indent="-171496" algn="l" defTabSz="685983" rtl="0" eaLnBrk="1" latinLnBrk="0" hangingPunct="1">
                <a:lnSpc>
                  <a:spcPct val="90000"/>
                </a:lnSpc>
                <a:spcBef>
                  <a:spcPts val="750"/>
                </a:spcBef>
                <a:buClr>
                  <a:srgbClr val="1F94D1"/>
                </a:buClr>
                <a:buFont typeface="Arial"/>
                <a:buChar char="•"/>
                <a:defRPr sz="2101" kern="1200">
                  <a:solidFill>
                    <a:srgbClr val="00467B"/>
                  </a:solidFill>
                  <a:latin typeface="+mn-lt"/>
                  <a:ea typeface="+mn-ea"/>
                  <a:cs typeface="+mn-cs"/>
                </a:defRPr>
              </a:lvl1pPr>
              <a:lvl2pPr marL="292100" indent="-112713" algn="l" defTabSz="685983" rtl="0" eaLnBrk="1" latinLnBrk="0" hangingPunct="1">
                <a:lnSpc>
                  <a:spcPct val="90000"/>
                </a:lnSpc>
                <a:spcBef>
                  <a:spcPts val="375"/>
                </a:spcBef>
                <a:buClr>
                  <a:srgbClr val="1F94D1"/>
                </a:buClr>
                <a:buFont typeface="Arial" panose="020B0604020202020204" pitchFamily="34" charset="0"/>
                <a:buChar char="–"/>
                <a:tabLst/>
                <a:defRPr sz="1800" kern="1200">
                  <a:solidFill>
                    <a:srgbClr val="00467B"/>
                  </a:solidFill>
                  <a:latin typeface="+mn-lt"/>
                  <a:ea typeface="+mn-ea"/>
                  <a:cs typeface="+mn-cs"/>
                </a:defRPr>
              </a:lvl2pPr>
              <a:lvl3pPr marL="460375" indent="-112713" algn="l" defTabSz="685983" rtl="0" eaLnBrk="1" latinLnBrk="0" hangingPunct="1">
                <a:lnSpc>
                  <a:spcPct val="90000"/>
                </a:lnSpc>
                <a:spcBef>
                  <a:spcPts val="375"/>
                </a:spcBef>
                <a:buClr>
                  <a:srgbClr val="1F94D1"/>
                </a:buClr>
                <a:buSzPct val="60000"/>
                <a:buFont typeface="Arial" panose="020B0604020202020204" pitchFamily="34" charset="0"/>
                <a:buChar char="►"/>
                <a:tabLst/>
                <a:defRPr sz="1500" kern="1200">
                  <a:solidFill>
                    <a:srgbClr val="00467B"/>
                  </a:solidFill>
                  <a:latin typeface="+mn-lt"/>
                  <a:ea typeface="+mn-ea"/>
                  <a:cs typeface="+mn-cs"/>
                </a:defRPr>
              </a:lvl3pPr>
              <a:lvl4pPr marL="573088" indent="-112713" algn="l" defTabSz="685983" rtl="0" eaLnBrk="1" latinLnBrk="0" hangingPunct="1">
                <a:lnSpc>
                  <a:spcPct val="90000"/>
                </a:lnSpc>
                <a:spcBef>
                  <a:spcPts val="375"/>
                </a:spcBef>
                <a:buClr>
                  <a:srgbClr val="1F94D1"/>
                </a:buClr>
                <a:buFont typeface="Wingdings" panose="05000000000000000000" pitchFamily="2" charset="2"/>
                <a:buChar char="§"/>
                <a:tabLst/>
                <a:defRPr sz="1350" kern="1200">
                  <a:solidFill>
                    <a:srgbClr val="00467B"/>
                  </a:solidFill>
                  <a:latin typeface="+mn-lt"/>
                  <a:ea typeface="+mn-ea"/>
                  <a:cs typeface="+mn-cs"/>
                </a:defRPr>
              </a:lvl4pPr>
              <a:lvl5pPr marL="695325" indent="-122238" algn="l" defTabSz="685983" rtl="0" eaLnBrk="1" latinLnBrk="0" hangingPunct="1">
                <a:lnSpc>
                  <a:spcPct val="90000"/>
                </a:lnSpc>
                <a:spcBef>
                  <a:spcPts val="375"/>
                </a:spcBef>
                <a:buClr>
                  <a:srgbClr val="1F94D1"/>
                </a:buClr>
                <a:buSzPct val="80000"/>
                <a:buFont typeface="Courier New" panose="02070309020205020404" pitchFamily="49" charset="0"/>
                <a:buChar char="o"/>
                <a:tabLst/>
                <a:defRPr sz="1350" kern="1200">
                  <a:solidFill>
                    <a:srgbClr val="00467B"/>
                  </a:solidFill>
                  <a:latin typeface="+mn-lt"/>
                  <a:ea typeface="+mn-ea"/>
                  <a:cs typeface="+mn-cs"/>
                </a:defRPr>
              </a:lvl5pPr>
              <a:lvl6pPr marL="1886453" indent="-171496" algn="l" defTabSz="6859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9444" indent="-171496" algn="l" defTabSz="6859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2436" indent="-171496" algn="l" defTabSz="6859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5427" indent="-171496" algn="l" defTabSz="685983"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lnSpc>
                  <a:spcPct val="75000"/>
                </a:lnSpc>
                <a:spcBef>
                  <a:spcPts val="300"/>
                </a:spcBef>
                <a:buNone/>
              </a:pPr>
              <a:r>
                <a:rPr lang="en-US" sz="1000" b="1" dirty="0">
                  <a:solidFill>
                    <a:srgbClr val="FFFFFF"/>
                  </a:solidFill>
                  <a:latin typeface="Arial" panose="020B0604020202020204" pitchFamily="34" charset="0"/>
                  <a:cs typeface="Arial" panose="020B0604020202020204" pitchFamily="34" charset="0"/>
                </a:rPr>
                <a:t>Anchoring</a:t>
              </a:r>
            </a:p>
            <a:p>
              <a:pPr marL="0" indent="0" algn="ctr">
                <a:lnSpc>
                  <a:spcPct val="75000"/>
                </a:lnSpc>
                <a:spcBef>
                  <a:spcPts val="300"/>
                </a:spcBef>
                <a:buNone/>
              </a:pPr>
              <a:r>
                <a:rPr lang="en-US" sz="800" dirty="0">
                  <a:solidFill>
                    <a:srgbClr val="FFFFFF">
                      <a:alpha val="75000"/>
                    </a:srgbClr>
                  </a:solidFill>
                  <a:latin typeface="Arial" panose="020B0604020202020204" pitchFamily="34" charset="0"/>
                  <a:cs typeface="Arial" panose="020B0604020202020204" pitchFamily="34" charset="0"/>
                </a:rPr>
                <a:t>1</a:t>
              </a:r>
              <a:r>
                <a:rPr lang="en-US" sz="800" baseline="30000" dirty="0">
                  <a:solidFill>
                    <a:srgbClr val="FFFFFF">
                      <a:alpha val="75000"/>
                    </a:srgbClr>
                  </a:solidFill>
                  <a:latin typeface="Arial" panose="020B0604020202020204" pitchFamily="34" charset="0"/>
                  <a:cs typeface="Arial" panose="020B0604020202020204" pitchFamily="34" charset="0"/>
                </a:rPr>
                <a:t>st</a:t>
              </a:r>
              <a:r>
                <a:rPr lang="en-US" sz="800" dirty="0">
                  <a:solidFill>
                    <a:srgbClr val="FFFFFF">
                      <a:alpha val="75000"/>
                    </a:srgbClr>
                  </a:solidFill>
                  <a:latin typeface="Arial" panose="020B0604020202020204" pitchFamily="34" charset="0"/>
                  <a:cs typeface="Arial" panose="020B0604020202020204" pitchFamily="34" charset="0"/>
                </a:rPr>
                <a:t> piece of info sticks.</a:t>
              </a:r>
            </a:p>
          </p:txBody>
        </p:sp>
        <p:sp>
          <p:nvSpPr>
            <p:cNvPr id="8" name="Content Placeholder 2">
              <a:extLst>
                <a:ext uri="{FF2B5EF4-FFF2-40B4-BE49-F238E27FC236}">
                  <a16:creationId xmlns:a16="http://schemas.microsoft.com/office/drawing/2014/main" id="{6BB8711A-880D-4BDD-96A8-19BDFE554734}"/>
                </a:ext>
              </a:extLst>
            </p:cNvPr>
            <p:cNvSpPr txBox="1">
              <a:spLocks/>
            </p:cNvSpPr>
            <p:nvPr/>
          </p:nvSpPr>
          <p:spPr>
            <a:xfrm>
              <a:off x="5674621" y="4893308"/>
              <a:ext cx="842757" cy="559929"/>
            </a:xfrm>
            <a:prstGeom prst="rect">
              <a:avLst/>
            </a:prstGeom>
          </p:spPr>
          <p:txBody>
            <a:bodyPr vert="horz" lIns="0" tIns="0" rIns="0" bIns="0" rtlCol="0">
              <a:noAutofit/>
            </a:bodyPr>
            <a:lstStyle>
              <a:lvl1pPr marL="171496" indent="-171496" algn="l" defTabSz="685983" rtl="0" eaLnBrk="1" latinLnBrk="0" hangingPunct="1">
                <a:lnSpc>
                  <a:spcPct val="90000"/>
                </a:lnSpc>
                <a:spcBef>
                  <a:spcPts val="750"/>
                </a:spcBef>
                <a:buClr>
                  <a:srgbClr val="1F94D1"/>
                </a:buClr>
                <a:buFont typeface="Arial"/>
                <a:buChar char="•"/>
                <a:defRPr sz="2101" kern="1200">
                  <a:solidFill>
                    <a:srgbClr val="00467B"/>
                  </a:solidFill>
                  <a:latin typeface="+mn-lt"/>
                  <a:ea typeface="+mn-ea"/>
                  <a:cs typeface="+mn-cs"/>
                </a:defRPr>
              </a:lvl1pPr>
              <a:lvl2pPr marL="292100" indent="-112713" algn="l" defTabSz="685983" rtl="0" eaLnBrk="1" latinLnBrk="0" hangingPunct="1">
                <a:lnSpc>
                  <a:spcPct val="90000"/>
                </a:lnSpc>
                <a:spcBef>
                  <a:spcPts val="375"/>
                </a:spcBef>
                <a:buClr>
                  <a:srgbClr val="1F94D1"/>
                </a:buClr>
                <a:buFont typeface="Arial" panose="020B0604020202020204" pitchFamily="34" charset="0"/>
                <a:buChar char="–"/>
                <a:tabLst/>
                <a:defRPr sz="1800" kern="1200">
                  <a:solidFill>
                    <a:srgbClr val="00467B"/>
                  </a:solidFill>
                  <a:latin typeface="+mn-lt"/>
                  <a:ea typeface="+mn-ea"/>
                  <a:cs typeface="+mn-cs"/>
                </a:defRPr>
              </a:lvl2pPr>
              <a:lvl3pPr marL="460375" indent="-112713" algn="l" defTabSz="685983" rtl="0" eaLnBrk="1" latinLnBrk="0" hangingPunct="1">
                <a:lnSpc>
                  <a:spcPct val="90000"/>
                </a:lnSpc>
                <a:spcBef>
                  <a:spcPts val="375"/>
                </a:spcBef>
                <a:buClr>
                  <a:srgbClr val="1F94D1"/>
                </a:buClr>
                <a:buSzPct val="60000"/>
                <a:buFont typeface="Arial" panose="020B0604020202020204" pitchFamily="34" charset="0"/>
                <a:buChar char="►"/>
                <a:tabLst/>
                <a:defRPr sz="1500" kern="1200">
                  <a:solidFill>
                    <a:srgbClr val="00467B"/>
                  </a:solidFill>
                  <a:latin typeface="+mn-lt"/>
                  <a:ea typeface="+mn-ea"/>
                  <a:cs typeface="+mn-cs"/>
                </a:defRPr>
              </a:lvl3pPr>
              <a:lvl4pPr marL="573088" indent="-112713" algn="l" defTabSz="685983" rtl="0" eaLnBrk="1" latinLnBrk="0" hangingPunct="1">
                <a:lnSpc>
                  <a:spcPct val="90000"/>
                </a:lnSpc>
                <a:spcBef>
                  <a:spcPts val="375"/>
                </a:spcBef>
                <a:buClr>
                  <a:srgbClr val="1F94D1"/>
                </a:buClr>
                <a:buFont typeface="Wingdings" panose="05000000000000000000" pitchFamily="2" charset="2"/>
                <a:buChar char="§"/>
                <a:tabLst/>
                <a:defRPr sz="1350" kern="1200">
                  <a:solidFill>
                    <a:srgbClr val="00467B"/>
                  </a:solidFill>
                  <a:latin typeface="+mn-lt"/>
                  <a:ea typeface="+mn-ea"/>
                  <a:cs typeface="+mn-cs"/>
                </a:defRPr>
              </a:lvl4pPr>
              <a:lvl5pPr marL="695325" indent="-122238" algn="l" defTabSz="685983" rtl="0" eaLnBrk="1" latinLnBrk="0" hangingPunct="1">
                <a:lnSpc>
                  <a:spcPct val="90000"/>
                </a:lnSpc>
                <a:spcBef>
                  <a:spcPts val="375"/>
                </a:spcBef>
                <a:buClr>
                  <a:srgbClr val="1F94D1"/>
                </a:buClr>
                <a:buSzPct val="80000"/>
                <a:buFont typeface="Courier New" panose="02070309020205020404" pitchFamily="49" charset="0"/>
                <a:buChar char="o"/>
                <a:tabLst/>
                <a:defRPr sz="1350" kern="1200">
                  <a:solidFill>
                    <a:srgbClr val="00467B"/>
                  </a:solidFill>
                  <a:latin typeface="+mn-lt"/>
                  <a:ea typeface="+mn-ea"/>
                  <a:cs typeface="+mn-cs"/>
                </a:defRPr>
              </a:lvl5pPr>
              <a:lvl6pPr marL="1886453" indent="-171496" algn="l" defTabSz="6859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9444" indent="-171496" algn="l" defTabSz="6859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2436" indent="-171496" algn="l" defTabSz="6859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5427" indent="-171496" algn="l" defTabSz="685983"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lnSpc>
                  <a:spcPct val="75000"/>
                </a:lnSpc>
                <a:spcBef>
                  <a:spcPts val="300"/>
                </a:spcBef>
                <a:buNone/>
              </a:pPr>
              <a:r>
                <a:rPr lang="en-US" sz="1000" b="1" dirty="0">
                  <a:solidFill>
                    <a:srgbClr val="FFFFFF"/>
                  </a:solidFill>
                  <a:latin typeface="Arial" panose="020B0604020202020204" pitchFamily="34" charset="0"/>
                  <a:cs typeface="Arial" panose="020B0604020202020204" pitchFamily="34" charset="0"/>
                </a:rPr>
                <a:t>Recency</a:t>
              </a:r>
            </a:p>
            <a:p>
              <a:pPr marL="0" indent="0" algn="ctr">
                <a:lnSpc>
                  <a:spcPct val="75000"/>
                </a:lnSpc>
                <a:spcBef>
                  <a:spcPts val="300"/>
                </a:spcBef>
                <a:buNone/>
              </a:pPr>
              <a:r>
                <a:rPr lang="en-US" sz="800" dirty="0">
                  <a:solidFill>
                    <a:srgbClr val="FFFFFF">
                      <a:alpha val="75000"/>
                    </a:srgbClr>
                  </a:solidFill>
                  <a:latin typeface="Arial" panose="020B0604020202020204" pitchFamily="34" charset="0"/>
                  <a:cs typeface="Arial" panose="020B0604020202020204" pitchFamily="34" charset="0"/>
                </a:rPr>
                <a:t>Last thing you heard.</a:t>
              </a:r>
            </a:p>
          </p:txBody>
        </p:sp>
        <p:sp>
          <p:nvSpPr>
            <p:cNvPr id="9" name="Content Placeholder 2">
              <a:extLst>
                <a:ext uri="{FF2B5EF4-FFF2-40B4-BE49-F238E27FC236}">
                  <a16:creationId xmlns:a16="http://schemas.microsoft.com/office/drawing/2014/main" id="{9EF0773B-542A-4F1D-9CA0-0BA94E94A2D2}"/>
                </a:ext>
              </a:extLst>
            </p:cNvPr>
            <p:cNvSpPr txBox="1">
              <a:spLocks/>
            </p:cNvSpPr>
            <p:nvPr/>
          </p:nvSpPr>
          <p:spPr>
            <a:xfrm>
              <a:off x="6750862" y="4447300"/>
              <a:ext cx="842757" cy="559929"/>
            </a:xfrm>
            <a:prstGeom prst="rect">
              <a:avLst/>
            </a:prstGeom>
          </p:spPr>
          <p:txBody>
            <a:bodyPr vert="horz" lIns="0" tIns="0" rIns="0" bIns="0" rtlCol="0">
              <a:noAutofit/>
            </a:bodyPr>
            <a:lstStyle>
              <a:lvl1pPr marL="171496" indent="-171496" algn="l" defTabSz="685983" rtl="0" eaLnBrk="1" latinLnBrk="0" hangingPunct="1">
                <a:lnSpc>
                  <a:spcPct val="90000"/>
                </a:lnSpc>
                <a:spcBef>
                  <a:spcPts val="750"/>
                </a:spcBef>
                <a:buClr>
                  <a:srgbClr val="1F94D1"/>
                </a:buClr>
                <a:buFont typeface="Arial"/>
                <a:buChar char="•"/>
                <a:defRPr sz="2101" kern="1200">
                  <a:solidFill>
                    <a:srgbClr val="00467B"/>
                  </a:solidFill>
                  <a:latin typeface="+mn-lt"/>
                  <a:ea typeface="+mn-ea"/>
                  <a:cs typeface="+mn-cs"/>
                </a:defRPr>
              </a:lvl1pPr>
              <a:lvl2pPr marL="292100" indent="-112713" algn="l" defTabSz="685983" rtl="0" eaLnBrk="1" latinLnBrk="0" hangingPunct="1">
                <a:lnSpc>
                  <a:spcPct val="90000"/>
                </a:lnSpc>
                <a:spcBef>
                  <a:spcPts val="375"/>
                </a:spcBef>
                <a:buClr>
                  <a:srgbClr val="1F94D1"/>
                </a:buClr>
                <a:buFont typeface="Arial" panose="020B0604020202020204" pitchFamily="34" charset="0"/>
                <a:buChar char="–"/>
                <a:tabLst/>
                <a:defRPr sz="1800" kern="1200">
                  <a:solidFill>
                    <a:srgbClr val="00467B"/>
                  </a:solidFill>
                  <a:latin typeface="+mn-lt"/>
                  <a:ea typeface="+mn-ea"/>
                  <a:cs typeface="+mn-cs"/>
                </a:defRPr>
              </a:lvl2pPr>
              <a:lvl3pPr marL="460375" indent="-112713" algn="l" defTabSz="685983" rtl="0" eaLnBrk="1" latinLnBrk="0" hangingPunct="1">
                <a:lnSpc>
                  <a:spcPct val="90000"/>
                </a:lnSpc>
                <a:spcBef>
                  <a:spcPts val="375"/>
                </a:spcBef>
                <a:buClr>
                  <a:srgbClr val="1F94D1"/>
                </a:buClr>
                <a:buSzPct val="60000"/>
                <a:buFont typeface="Arial" panose="020B0604020202020204" pitchFamily="34" charset="0"/>
                <a:buChar char="►"/>
                <a:tabLst/>
                <a:defRPr sz="1500" kern="1200">
                  <a:solidFill>
                    <a:srgbClr val="00467B"/>
                  </a:solidFill>
                  <a:latin typeface="+mn-lt"/>
                  <a:ea typeface="+mn-ea"/>
                  <a:cs typeface="+mn-cs"/>
                </a:defRPr>
              </a:lvl3pPr>
              <a:lvl4pPr marL="573088" indent="-112713" algn="l" defTabSz="685983" rtl="0" eaLnBrk="1" latinLnBrk="0" hangingPunct="1">
                <a:lnSpc>
                  <a:spcPct val="90000"/>
                </a:lnSpc>
                <a:spcBef>
                  <a:spcPts val="375"/>
                </a:spcBef>
                <a:buClr>
                  <a:srgbClr val="1F94D1"/>
                </a:buClr>
                <a:buFont typeface="Wingdings" panose="05000000000000000000" pitchFamily="2" charset="2"/>
                <a:buChar char="§"/>
                <a:tabLst/>
                <a:defRPr sz="1350" kern="1200">
                  <a:solidFill>
                    <a:srgbClr val="00467B"/>
                  </a:solidFill>
                  <a:latin typeface="+mn-lt"/>
                  <a:ea typeface="+mn-ea"/>
                  <a:cs typeface="+mn-cs"/>
                </a:defRPr>
              </a:lvl4pPr>
              <a:lvl5pPr marL="695325" indent="-122238" algn="l" defTabSz="685983" rtl="0" eaLnBrk="1" latinLnBrk="0" hangingPunct="1">
                <a:lnSpc>
                  <a:spcPct val="90000"/>
                </a:lnSpc>
                <a:spcBef>
                  <a:spcPts val="375"/>
                </a:spcBef>
                <a:buClr>
                  <a:srgbClr val="1F94D1"/>
                </a:buClr>
                <a:buSzPct val="80000"/>
                <a:buFont typeface="Courier New" panose="02070309020205020404" pitchFamily="49" charset="0"/>
                <a:buChar char="o"/>
                <a:tabLst/>
                <a:defRPr sz="1350" kern="1200">
                  <a:solidFill>
                    <a:srgbClr val="00467B"/>
                  </a:solidFill>
                  <a:latin typeface="+mn-lt"/>
                  <a:ea typeface="+mn-ea"/>
                  <a:cs typeface="+mn-cs"/>
                </a:defRPr>
              </a:lvl5pPr>
              <a:lvl6pPr marL="1886453" indent="-171496" algn="l" defTabSz="6859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9444" indent="-171496" algn="l" defTabSz="6859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2436" indent="-171496" algn="l" defTabSz="6859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5427" indent="-171496" algn="l" defTabSz="685983"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lnSpc>
                  <a:spcPct val="75000"/>
                </a:lnSpc>
                <a:spcBef>
                  <a:spcPts val="300"/>
                </a:spcBef>
                <a:buNone/>
              </a:pPr>
              <a:r>
                <a:rPr lang="en-US" sz="1000" b="1" dirty="0">
                  <a:solidFill>
                    <a:srgbClr val="FFFFFF"/>
                  </a:solidFill>
                  <a:latin typeface="Arial" panose="020B0604020202020204" pitchFamily="34" charset="0"/>
                  <a:cs typeface="Arial" panose="020B0604020202020204" pitchFamily="34" charset="0"/>
                </a:rPr>
                <a:t>Confirmation</a:t>
              </a:r>
            </a:p>
            <a:p>
              <a:pPr marL="0" indent="0" algn="ctr">
                <a:lnSpc>
                  <a:spcPct val="75000"/>
                </a:lnSpc>
                <a:spcBef>
                  <a:spcPts val="300"/>
                </a:spcBef>
                <a:buNone/>
              </a:pPr>
              <a:r>
                <a:rPr lang="en-US" sz="1000" b="1" dirty="0">
                  <a:solidFill>
                    <a:srgbClr val="FFFFFF"/>
                  </a:solidFill>
                  <a:latin typeface="Arial" panose="020B0604020202020204" pitchFamily="34" charset="0"/>
                  <a:cs typeface="Arial" panose="020B0604020202020204" pitchFamily="34" charset="0"/>
                </a:rPr>
                <a:t>Bias</a:t>
              </a:r>
            </a:p>
            <a:p>
              <a:pPr marL="0" indent="0" algn="ctr">
                <a:lnSpc>
                  <a:spcPct val="75000"/>
                </a:lnSpc>
                <a:spcBef>
                  <a:spcPts val="300"/>
                </a:spcBef>
                <a:buNone/>
              </a:pPr>
              <a:r>
                <a:rPr lang="en-US" sz="800" dirty="0">
                  <a:solidFill>
                    <a:srgbClr val="FFFFFF">
                      <a:alpha val="75000"/>
                    </a:srgbClr>
                  </a:solidFill>
                  <a:latin typeface="Arial" panose="020B0604020202020204" pitchFamily="34" charset="0"/>
                  <a:cs typeface="Arial" panose="020B0604020202020204" pitchFamily="34" charset="0"/>
                </a:rPr>
                <a:t>Listen only to that which agrees with your POV</a:t>
              </a:r>
            </a:p>
          </p:txBody>
        </p:sp>
        <p:sp>
          <p:nvSpPr>
            <p:cNvPr id="10" name="Content Placeholder 2">
              <a:extLst>
                <a:ext uri="{FF2B5EF4-FFF2-40B4-BE49-F238E27FC236}">
                  <a16:creationId xmlns:a16="http://schemas.microsoft.com/office/drawing/2014/main" id="{FD010C6A-8EAD-4BAA-BAEF-6669469FB2C0}"/>
                </a:ext>
              </a:extLst>
            </p:cNvPr>
            <p:cNvSpPr txBox="1">
              <a:spLocks/>
            </p:cNvSpPr>
            <p:nvPr/>
          </p:nvSpPr>
          <p:spPr>
            <a:xfrm>
              <a:off x="7162792" y="2372043"/>
              <a:ext cx="842757" cy="559929"/>
            </a:xfrm>
            <a:prstGeom prst="rect">
              <a:avLst/>
            </a:prstGeom>
          </p:spPr>
          <p:txBody>
            <a:bodyPr vert="horz" lIns="0" tIns="0" rIns="0" bIns="0" rtlCol="0">
              <a:noAutofit/>
            </a:bodyPr>
            <a:lstStyle>
              <a:lvl1pPr marL="171496" indent="-171496" algn="l" defTabSz="685983" rtl="0" eaLnBrk="1" latinLnBrk="0" hangingPunct="1">
                <a:lnSpc>
                  <a:spcPct val="90000"/>
                </a:lnSpc>
                <a:spcBef>
                  <a:spcPts val="750"/>
                </a:spcBef>
                <a:buClr>
                  <a:srgbClr val="1F94D1"/>
                </a:buClr>
                <a:buFont typeface="Arial"/>
                <a:buChar char="•"/>
                <a:defRPr sz="2101" kern="1200">
                  <a:solidFill>
                    <a:srgbClr val="00467B"/>
                  </a:solidFill>
                  <a:latin typeface="+mn-lt"/>
                  <a:ea typeface="+mn-ea"/>
                  <a:cs typeface="+mn-cs"/>
                </a:defRPr>
              </a:lvl1pPr>
              <a:lvl2pPr marL="292100" indent="-112713" algn="l" defTabSz="685983" rtl="0" eaLnBrk="1" latinLnBrk="0" hangingPunct="1">
                <a:lnSpc>
                  <a:spcPct val="90000"/>
                </a:lnSpc>
                <a:spcBef>
                  <a:spcPts val="375"/>
                </a:spcBef>
                <a:buClr>
                  <a:srgbClr val="1F94D1"/>
                </a:buClr>
                <a:buFont typeface="Arial" panose="020B0604020202020204" pitchFamily="34" charset="0"/>
                <a:buChar char="–"/>
                <a:tabLst/>
                <a:defRPr sz="1800" kern="1200">
                  <a:solidFill>
                    <a:srgbClr val="00467B"/>
                  </a:solidFill>
                  <a:latin typeface="+mn-lt"/>
                  <a:ea typeface="+mn-ea"/>
                  <a:cs typeface="+mn-cs"/>
                </a:defRPr>
              </a:lvl2pPr>
              <a:lvl3pPr marL="460375" indent="-112713" algn="l" defTabSz="685983" rtl="0" eaLnBrk="1" latinLnBrk="0" hangingPunct="1">
                <a:lnSpc>
                  <a:spcPct val="90000"/>
                </a:lnSpc>
                <a:spcBef>
                  <a:spcPts val="375"/>
                </a:spcBef>
                <a:buClr>
                  <a:srgbClr val="1F94D1"/>
                </a:buClr>
                <a:buSzPct val="60000"/>
                <a:buFont typeface="Arial" panose="020B0604020202020204" pitchFamily="34" charset="0"/>
                <a:buChar char="►"/>
                <a:tabLst/>
                <a:defRPr sz="1500" kern="1200">
                  <a:solidFill>
                    <a:srgbClr val="00467B"/>
                  </a:solidFill>
                  <a:latin typeface="+mn-lt"/>
                  <a:ea typeface="+mn-ea"/>
                  <a:cs typeface="+mn-cs"/>
                </a:defRPr>
              </a:lvl3pPr>
              <a:lvl4pPr marL="573088" indent="-112713" algn="l" defTabSz="685983" rtl="0" eaLnBrk="1" latinLnBrk="0" hangingPunct="1">
                <a:lnSpc>
                  <a:spcPct val="90000"/>
                </a:lnSpc>
                <a:spcBef>
                  <a:spcPts val="375"/>
                </a:spcBef>
                <a:buClr>
                  <a:srgbClr val="1F94D1"/>
                </a:buClr>
                <a:buFont typeface="Wingdings" panose="05000000000000000000" pitchFamily="2" charset="2"/>
                <a:buChar char="§"/>
                <a:tabLst/>
                <a:defRPr sz="1350" kern="1200">
                  <a:solidFill>
                    <a:srgbClr val="00467B"/>
                  </a:solidFill>
                  <a:latin typeface="+mn-lt"/>
                  <a:ea typeface="+mn-ea"/>
                  <a:cs typeface="+mn-cs"/>
                </a:defRPr>
              </a:lvl4pPr>
              <a:lvl5pPr marL="695325" indent="-122238" algn="l" defTabSz="685983" rtl="0" eaLnBrk="1" latinLnBrk="0" hangingPunct="1">
                <a:lnSpc>
                  <a:spcPct val="90000"/>
                </a:lnSpc>
                <a:spcBef>
                  <a:spcPts val="375"/>
                </a:spcBef>
                <a:buClr>
                  <a:srgbClr val="1F94D1"/>
                </a:buClr>
                <a:buSzPct val="80000"/>
                <a:buFont typeface="Courier New" panose="02070309020205020404" pitchFamily="49" charset="0"/>
                <a:buChar char="o"/>
                <a:tabLst/>
                <a:defRPr sz="1350" kern="1200">
                  <a:solidFill>
                    <a:srgbClr val="00467B"/>
                  </a:solidFill>
                  <a:latin typeface="+mn-lt"/>
                  <a:ea typeface="+mn-ea"/>
                  <a:cs typeface="+mn-cs"/>
                </a:defRPr>
              </a:lvl5pPr>
              <a:lvl6pPr marL="1886453" indent="-171496" algn="l" defTabSz="6859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9444" indent="-171496" algn="l" defTabSz="6859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2436" indent="-171496" algn="l" defTabSz="6859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5427" indent="-171496" algn="l" defTabSz="685983"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lnSpc>
                  <a:spcPct val="75000"/>
                </a:lnSpc>
                <a:spcBef>
                  <a:spcPts val="300"/>
                </a:spcBef>
                <a:buNone/>
              </a:pPr>
              <a:r>
                <a:rPr lang="en-US" sz="1000" b="1" dirty="0">
                  <a:solidFill>
                    <a:srgbClr val="FFFFFF"/>
                  </a:solidFill>
                  <a:latin typeface="Arial" panose="020B0604020202020204" pitchFamily="34" charset="0"/>
                  <a:cs typeface="Arial" panose="020B0604020202020204" pitchFamily="34" charset="0"/>
                </a:rPr>
                <a:t>Bandwagon</a:t>
              </a:r>
            </a:p>
            <a:p>
              <a:pPr marL="0" indent="0" algn="ctr">
                <a:lnSpc>
                  <a:spcPct val="75000"/>
                </a:lnSpc>
                <a:spcBef>
                  <a:spcPts val="300"/>
                </a:spcBef>
                <a:buNone/>
              </a:pPr>
              <a:r>
                <a:rPr lang="en-US" sz="800" dirty="0">
                  <a:solidFill>
                    <a:srgbClr val="FFFFFF">
                      <a:alpha val="75000"/>
                    </a:srgbClr>
                  </a:solidFill>
                  <a:latin typeface="Arial" panose="020B0604020202020204" pitchFamily="34" charset="0"/>
                  <a:cs typeface="Arial" panose="020B0604020202020204" pitchFamily="34" charset="0"/>
                </a:rPr>
                <a:t>Everyone else thinks that way, me too..</a:t>
              </a:r>
            </a:p>
          </p:txBody>
        </p:sp>
        <p:sp>
          <p:nvSpPr>
            <p:cNvPr id="11" name="Content Placeholder 2">
              <a:extLst>
                <a:ext uri="{FF2B5EF4-FFF2-40B4-BE49-F238E27FC236}">
                  <a16:creationId xmlns:a16="http://schemas.microsoft.com/office/drawing/2014/main" id="{455815D6-7D25-4AE9-AC21-7838430B769C}"/>
                </a:ext>
              </a:extLst>
            </p:cNvPr>
            <p:cNvSpPr txBox="1">
              <a:spLocks/>
            </p:cNvSpPr>
            <p:nvPr/>
          </p:nvSpPr>
          <p:spPr>
            <a:xfrm>
              <a:off x="7304660" y="3429000"/>
              <a:ext cx="842757" cy="559929"/>
            </a:xfrm>
            <a:prstGeom prst="rect">
              <a:avLst/>
            </a:prstGeom>
          </p:spPr>
          <p:txBody>
            <a:bodyPr vert="horz" lIns="0" tIns="0" rIns="0" bIns="0" rtlCol="0">
              <a:noAutofit/>
            </a:bodyPr>
            <a:lstStyle>
              <a:lvl1pPr marL="171496" indent="-171496" algn="l" defTabSz="685983" rtl="0" eaLnBrk="1" latinLnBrk="0" hangingPunct="1">
                <a:lnSpc>
                  <a:spcPct val="90000"/>
                </a:lnSpc>
                <a:spcBef>
                  <a:spcPts val="750"/>
                </a:spcBef>
                <a:buClr>
                  <a:srgbClr val="1F94D1"/>
                </a:buClr>
                <a:buFont typeface="Arial"/>
                <a:buChar char="•"/>
                <a:defRPr sz="2101" kern="1200">
                  <a:solidFill>
                    <a:srgbClr val="00467B"/>
                  </a:solidFill>
                  <a:latin typeface="+mn-lt"/>
                  <a:ea typeface="+mn-ea"/>
                  <a:cs typeface="+mn-cs"/>
                </a:defRPr>
              </a:lvl1pPr>
              <a:lvl2pPr marL="292100" indent="-112713" algn="l" defTabSz="685983" rtl="0" eaLnBrk="1" latinLnBrk="0" hangingPunct="1">
                <a:lnSpc>
                  <a:spcPct val="90000"/>
                </a:lnSpc>
                <a:spcBef>
                  <a:spcPts val="375"/>
                </a:spcBef>
                <a:buClr>
                  <a:srgbClr val="1F94D1"/>
                </a:buClr>
                <a:buFont typeface="Arial" panose="020B0604020202020204" pitchFamily="34" charset="0"/>
                <a:buChar char="–"/>
                <a:tabLst/>
                <a:defRPr sz="1800" kern="1200">
                  <a:solidFill>
                    <a:srgbClr val="00467B"/>
                  </a:solidFill>
                  <a:latin typeface="+mn-lt"/>
                  <a:ea typeface="+mn-ea"/>
                  <a:cs typeface="+mn-cs"/>
                </a:defRPr>
              </a:lvl2pPr>
              <a:lvl3pPr marL="460375" indent="-112713" algn="l" defTabSz="685983" rtl="0" eaLnBrk="1" latinLnBrk="0" hangingPunct="1">
                <a:lnSpc>
                  <a:spcPct val="90000"/>
                </a:lnSpc>
                <a:spcBef>
                  <a:spcPts val="375"/>
                </a:spcBef>
                <a:buClr>
                  <a:srgbClr val="1F94D1"/>
                </a:buClr>
                <a:buSzPct val="60000"/>
                <a:buFont typeface="Arial" panose="020B0604020202020204" pitchFamily="34" charset="0"/>
                <a:buChar char="►"/>
                <a:tabLst/>
                <a:defRPr sz="1500" kern="1200">
                  <a:solidFill>
                    <a:srgbClr val="00467B"/>
                  </a:solidFill>
                  <a:latin typeface="+mn-lt"/>
                  <a:ea typeface="+mn-ea"/>
                  <a:cs typeface="+mn-cs"/>
                </a:defRPr>
              </a:lvl3pPr>
              <a:lvl4pPr marL="573088" indent="-112713" algn="l" defTabSz="685983" rtl="0" eaLnBrk="1" latinLnBrk="0" hangingPunct="1">
                <a:lnSpc>
                  <a:spcPct val="90000"/>
                </a:lnSpc>
                <a:spcBef>
                  <a:spcPts val="375"/>
                </a:spcBef>
                <a:buClr>
                  <a:srgbClr val="1F94D1"/>
                </a:buClr>
                <a:buFont typeface="Wingdings" panose="05000000000000000000" pitchFamily="2" charset="2"/>
                <a:buChar char="§"/>
                <a:tabLst/>
                <a:defRPr sz="1350" kern="1200">
                  <a:solidFill>
                    <a:srgbClr val="00467B"/>
                  </a:solidFill>
                  <a:latin typeface="+mn-lt"/>
                  <a:ea typeface="+mn-ea"/>
                  <a:cs typeface="+mn-cs"/>
                </a:defRPr>
              </a:lvl4pPr>
              <a:lvl5pPr marL="695325" indent="-122238" algn="l" defTabSz="685983" rtl="0" eaLnBrk="1" latinLnBrk="0" hangingPunct="1">
                <a:lnSpc>
                  <a:spcPct val="90000"/>
                </a:lnSpc>
                <a:spcBef>
                  <a:spcPts val="375"/>
                </a:spcBef>
                <a:buClr>
                  <a:srgbClr val="1F94D1"/>
                </a:buClr>
                <a:buSzPct val="80000"/>
                <a:buFont typeface="Courier New" panose="02070309020205020404" pitchFamily="49" charset="0"/>
                <a:buChar char="o"/>
                <a:tabLst/>
                <a:defRPr sz="1350" kern="1200">
                  <a:solidFill>
                    <a:srgbClr val="00467B"/>
                  </a:solidFill>
                  <a:latin typeface="+mn-lt"/>
                  <a:ea typeface="+mn-ea"/>
                  <a:cs typeface="+mn-cs"/>
                </a:defRPr>
              </a:lvl5pPr>
              <a:lvl6pPr marL="1886453" indent="-171496" algn="l" defTabSz="6859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9444" indent="-171496" algn="l" defTabSz="6859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2436" indent="-171496" algn="l" defTabSz="6859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5427" indent="-171496" algn="l" defTabSz="685983"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lnSpc>
                  <a:spcPct val="75000"/>
                </a:lnSpc>
                <a:spcBef>
                  <a:spcPts val="300"/>
                </a:spcBef>
                <a:buNone/>
              </a:pPr>
              <a:r>
                <a:rPr lang="en-US" sz="1000" b="1" dirty="0">
                  <a:solidFill>
                    <a:srgbClr val="FFFFFF"/>
                  </a:solidFill>
                  <a:latin typeface="Arial" panose="020B0604020202020204" pitchFamily="34" charset="0"/>
                  <a:cs typeface="Arial" panose="020B0604020202020204" pitchFamily="34" charset="0"/>
                </a:rPr>
                <a:t>Clustering </a:t>
              </a:r>
            </a:p>
            <a:p>
              <a:pPr marL="0" indent="0" algn="ctr">
                <a:lnSpc>
                  <a:spcPct val="75000"/>
                </a:lnSpc>
                <a:spcBef>
                  <a:spcPts val="300"/>
                </a:spcBef>
                <a:buNone/>
              </a:pPr>
              <a:r>
                <a:rPr lang="en-US" sz="1000" b="1" dirty="0">
                  <a:solidFill>
                    <a:srgbClr val="FFFFFF"/>
                  </a:solidFill>
                  <a:latin typeface="Arial" panose="020B0604020202020204" pitchFamily="34" charset="0"/>
                  <a:cs typeface="Arial" panose="020B0604020202020204" pitchFamily="34" charset="0"/>
                </a:rPr>
                <a:t>Illusion</a:t>
              </a:r>
            </a:p>
            <a:p>
              <a:pPr marL="0" indent="0" algn="ctr">
                <a:lnSpc>
                  <a:spcPct val="75000"/>
                </a:lnSpc>
                <a:spcBef>
                  <a:spcPts val="300"/>
                </a:spcBef>
                <a:buNone/>
              </a:pPr>
              <a:r>
                <a:rPr lang="en-US" sz="800" dirty="0">
                  <a:solidFill>
                    <a:srgbClr val="FFFFFF">
                      <a:alpha val="75000"/>
                    </a:srgbClr>
                  </a:solidFill>
                  <a:latin typeface="Arial" panose="020B0604020202020204" pitchFamily="34" charset="0"/>
                  <a:cs typeface="Arial" panose="020B0604020202020204" pitchFamily="34" charset="0"/>
                </a:rPr>
                <a:t>See patterns in random events</a:t>
              </a:r>
            </a:p>
          </p:txBody>
        </p:sp>
        <p:grpSp>
          <p:nvGrpSpPr>
            <p:cNvPr id="12" name="Group 11">
              <a:extLst>
                <a:ext uri="{FF2B5EF4-FFF2-40B4-BE49-F238E27FC236}">
                  <a16:creationId xmlns:a16="http://schemas.microsoft.com/office/drawing/2014/main" id="{14118A32-A174-422D-8E59-483D4C41EE81}"/>
                </a:ext>
              </a:extLst>
            </p:cNvPr>
            <p:cNvGrpSpPr/>
            <p:nvPr/>
          </p:nvGrpSpPr>
          <p:grpSpPr>
            <a:xfrm>
              <a:off x="3839828" y="2026872"/>
              <a:ext cx="411482" cy="411945"/>
              <a:chOff x="3828580" y="1999189"/>
              <a:chExt cx="411482" cy="411945"/>
            </a:xfrm>
          </p:grpSpPr>
          <p:sp>
            <p:nvSpPr>
              <p:cNvPr id="125" name="Oval 124">
                <a:extLst>
                  <a:ext uri="{FF2B5EF4-FFF2-40B4-BE49-F238E27FC236}">
                    <a16:creationId xmlns:a16="http://schemas.microsoft.com/office/drawing/2014/main" id="{F8D5116D-35A6-42F1-A977-E81031CE0090}"/>
                  </a:ext>
                </a:extLst>
              </p:cNvPr>
              <p:cNvSpPr>
                <a:spLocks noChangeAspect="1"/>
              </p:cNvSpPr>
              <p:nvPr/>
            </p:nvSpPr>
            <p:spPr>
              <a:xfrm>
                <a:off x="3828580" y="1999189"/>
                <a:ext cx="411482" cy="411945"/>
              </a:xfrm>
              <a:prstGeom prst="ellipse">
                <a:avLst/>
              </a:prstGeom>
              <a:solidFill>
                <a:srgbClr val="085E46"/>
              </a:solidFill>
              <a:ln w="25400" cmpd="sng">
                <a:solidFill>
                  <a:srgbClr val="FFFFFF"/>
                </a:solidFill>
                <a:miter lim="800000"/>
                <a:headEnd/>
                <a:tailEnd/>
              </a:ln>
              <a:effectLst/>
            </p:spPr>
            <p:txBody>
              <a:bodyPr lIns="18288" tIns="18288" rIns="18288" bIns="18288" anchor="ctr" anchorCtr="1"/>
              <a:lstStyle/>
              <a:p>
                <a:pPr algn="ctr">
                  <a:lnSpc>
                    <a:spcPct val="80000"/>
                  </a:lnSpc>
                </a:pPr>
                <a:endParaRPr lang="en-US" sz="900" dirty="0">
                  <a:solidFill>
                    <a:srgbClr val="142431"/>
                  </a:solidFill>
                  <a:latin typeface="Arial" panose="020B0604020202020204" pitchFamily="34" charset="0"/>
                  <a:cs typeface="Arial" panose="020B0604020202020204" pitchFamily="34" charset="0"/>
                </a:endParaRPr>
              </a:p>
            </p:txBody>
          </p:sp>
          <p:grpSp>
            <p:nvGrpSpPr>
              <p:cNvPr id="126" name="Group 125">
                <a:extLst>
                  <a:ext uri="{FF2B5EF4-FFF2-40B4-BE49-F238E27FC236}">
                    <a16:creationId xmlns:a16="http://schemas.microsoft.com/office/drawing/2014/main" id="{8CE4EA73-634E-4B0D-BE84-3DDBBEE3AD85}"/>
                  </a:ext>
                </a:extLst>
              </p:cNvPr>
              <p:cNvGrpSpPr>
                <a:grpSpLocks noChangeAspect="1"/>
              </p:cNvGrpSpPr>
              <p:nvPr/>
            </p:nvGrpSpPr>
            <p:grpSpPr>
              <a:xfrm>
                <a:off x="3912097" y="2113286"/>
                <a:ext cx="263182" cy="174620"/>
                <a:chOff x="4783138" y="3627438"/>
                <a:chExt cx="500063" cy="331788"/>
              </a:xfrm>
              <a:solidFill>
                <a:srgbClr val="FFFFFF"/>
              </a:solidFill>
            </p:grpSpPr>
            <p:sp>
              <p:nvSpPr>
                <p:cNvPr id="127" name="Freeform 475">
                  <a:extLst>
                    <a:ext uri="{FF2B5EF4-FFF2-40B4-BE49-F238E27FC236}">
                      <a16:creationId xmlns:a16="http://schemas.microsoft.com/office/drawing/2014/main" id="{AB18F49E-D2B7-4A3B-8E6B-6F32C53842D2}"/>
                    </a:ext>
                  </a:extLst>
                </p:cNvPr>
                <p:cNvSpPr>
                  <a:spLocks noChangeAspect="1" noEditPoints="1"/>
                </p:cNvSpPr>
                <p:nvPr/>
              </p:nvSpPr>
              <p:spPr bwMode="auto">
                <a:xfrm>
                  <a:off x="4822602" y="3816350"/>
                  <a:ext cx="92075" cy="92075"/>
                </a:xfrm>
                <a:custGeom>
                  <a:avLst/>
                  <a:gdLst>
                    <a:gd name="T0" fmla="*/ 60 w 120"/>
                    <a:gd name="T1" fmla="*/ 23 h 120"/>
                    <a:gd name="T2" fmla="*/ 22 w 120"/>
                    <a:gd name="T3" fmla="*/ 61 h 120"/>
                    <a:gd name="T4" fmla="*/ 60 w 120"/>
                    <a:gd name="T5" fmla="*/ 100 h 120"/>
                    <a:gd name="T6" fmla="*/ 99 w 120"/>
                    <a:gd name="T7" fmla="*/ 61 h 120"/>
                    <a:gd name="T8" fmla="*/ 60 w 120"/>
                    <a:gd name="T9" fmla="*/ 23 h 120"/>
                    <a:gd name="T10" fmla="*/ 60 w 120"/>
                    <a:gd name="T11" fmla="*/ 120 h 120"/>
                    <a:gd name="T12" fmla="*/ 0 w 120"/>
                    <a:gd name="T13" fmla="*/ 60 h 120"/>
                    <a:gd name="T14" fmla="*/ 60 w 120"/>
                    <a:gd name="T15" fmla="*/ 0 h 120"/>
                    <a:gd name="T16" fmla="*/ 120 w 120"/>
                    <a:gd name="T17" fmla="*/ 60 h 120"/>
                    <a:gd name="T18" fmla="*/ 60 w 120"/>
                    <a:gd name="T1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120">
                      <a:moveTo>
                        <a:pt x="60" y="23"/>
                      </a:moveTo>
                      <a:cubicBezTo>
                        <a:pt x="40" y="23"/>
                        <a:pt x="22" y="40"/>
                        <a:pt x="22" y="61"/>
                      </a:cubicBezTo>
                      <a:cubicBezTo>
                        <a:pt x="22" y="81"/>
                        <a:pt x="39" y="100"/>
                        <a:pt x="60" y="100"/>
                      </a:cubicBezTo>
                      <a:cubicBezTo>
                        <a:pt x="80" y="100"/>
                        <a:pt x="99" y="83"/>
                        <a:pt x="99" y="61"/>
                      </a:cubicBezTo>
                      <a:cubicBezTo>
                        <a:pt x="99" y="40"/>
                        <a:pt x="82" y="23"/>
                        <a:pt x="60" y="23"/>
                      </a:cubicBezTo>
                      <a:close/>
                      <a:moveTo>
                        <a:pt x="60" y="120"/>
                      </a:moveTo>
                      <a:cubicBezTo>
                        <a:pt x="27" y="120"/>
                        <a:pt x="0" y="93"/>
                        <a:pt x="0" y="60"/>
                      </a:cubicBezTo>
                      <a:cubicBezTo>
                        <a:pt x="0" y="26"/>
                        <a:pt x="27" y="0"/>
                        <a:pt x="60" y="0"/>
                      </a:cubicBezTo>
                      <a:cubicBezTo>
                        <a:pt x="94" y="0"/>
                        <a:pt x="120" y="26"/>
                        <a:pt x="120" y="60"/>
                      </a:cubicBezTo>
                      <a:cubicBezTo>
                        <a:pt x="120" y="93"/>
                        <a:pt x="94" y="120"/>
                        <a:pt x="60"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476">
                  <a:extLst>
                    <a:ext uri="{FF2B5EF4-FFF2-40B4-BE49-F238E27FC236}">
                      <a16:creationId xmlns:a16="http://schemas.microsoft.com/office/drawing/2014/main" id="{B4BF5A83-6C4E-41C4-AEEE-FD3D546BF3EE}"/>
                    </a:ext>
                  </a:extLst>
                </p:cNvPr>
                <p:cNvSpPr>
                  <a:spLocks noChangeAspect="1" noEditPoints="1"/>
                </p:cNvSpPr>
                <p:nvPr/>
              </p:nvSpPr>
              <p:spPr bwMode="auto">
                <a:xfrm>
                  <a:off x="4942094" y="3736975"/>
                  <a:ext cx="92075" cy="92075"/>
                </a:xfrm>
                <a:custGeom>
                  <a:avLst/>
                  <a:gdLst>
                    <a:gd name="T0" fmla="*/ 60 w 120"/>
                    <a:gd name="T1" fmla="*/ 23 h 120"/>
                    <a:gd name="T2" fmla="*/ 22 w 120"/>
                    <a:gd name="T3" fmla="*/ 61 h 120"/>
                    <a:gd name="T4" fmla="*/ 60 w 120"/>
                    <a:gd name="T5" fmla="*/ 100 h 120"/>
                    <a:gd name="T6" fmla="*/ 98 w 120"/>
                    <a:gd name="T7" fmla="*/ 61 h 120"/>
                    <a:gd name="T8" fmla="*/ 60 w 120"/>
                    <a:gd name="T9" fmla="*/ 23 h 120"/>
                    <a:gd name="T10" fmla="*/ 60 w 120"/>
                    <a:gd name="T11" fmla="*/ 120 h 120"/>
                    <a:gd name="T12" fmla="*/ 0 w 120"/>
                    <a:gd name="T13" fmla="*/ 60 h 120"/>
                    <a:gd name="T14" fmla="*/ 60 w 120"/>
                    <a:gd name="T15" fmla="*/ 0 h 120"/>
                    <a:gd name="T16" fmla="*/ 120 w 120"/>
                    <a:gd name="T17" fmla="*/ 60 h 120"/>
                    <a:gd name="T18" fmla="*/ 60 w 120"/>
                    <a:gd name="T1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120">
                      <a:moveTo>
                        <a:pt x="60" y="23"/>
                      </a:moveTo>
                      <a:cubicBezTo>
                        <a:pt x="40" y="23"/>
                        <a:pt x="22" y="40"/>
                        <a:pt x="22" y="61"/>
                      </a:cubicBezTo>
                      <a:cubicBezTo>
                        <a:pt x="22" y="81"/>
                        <a:pt x="38" y="100"/>
                        <a:pt x="60" y="100"/>
                      </a:cubicBezTo>
                      <a:cubicBezTo>
                        <a:pt x="80" y="100"/>
                        <a:pt x="98" y="83"/>
                        <a:pt x="98" y="61"/>
                      </a:cubicBezTo>
                      <a:cubicBezTo>
                        <a:pt x="98" y="40"/>
                        <a:pt x="82" y="23"/>
                        <a:pt x="60" y="23"/>
                      </a:cubicBezTo>
                      <a:close/>
                      <a:moveTo>
                        <a:pt x="60" y="120"/>
                      </a:moveTo>
                      <a:cubicBezTo>
                        <a:pt x="27" y="120"/>
                        <a:pt x="0" y="93"/>
                        <a:pt x="0" y="60"/>
                      </a:cubicBezTo>
                      <a:cubicBezTo>
                        <a:pt x="0" y="26"/>
                        <a:pt x="27" y="0"/>
                        <a:pt x="60" y="0"/>
                      </a:cubicBezTo>
                      <a:cubicBezTo>
                        <a:pt x="93" y="0"/>
                        <a:pt x="120" y="26"/>
                        <a:pt x="120" y="60"/>
                      </a:cubicBezTo>
                      <a:cubicBezTo>
                        <a:pt x="120" y="93"/>
                        <a:pt x="93" y="120"/>
                        <a:pt x="60"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477">
                  <a:extLst>
                    <a:ext uri="{FF2B5EF4-FFF2-40B4-BE49-F238E27FC236}">
                      <a16:creationId xmlns:a16="http://schemas.microsoft.com/office/drawing/2014/main" id="{36FFA96C-01E2-468A-B767-CFD8026839D8}"/>
                    </a:ext>
                  </a:extLst>
                </p:cNvPr>
                <p:cNvSpPr>
                  <a:spLocks noChangeAspect="1" noEditPoints="1"/>
                </p:cNvSpPr>
                <p:nvPr/>
              </p:nvSpPr>
              <p:spPr bwMode="auto">
                <a:xfrm>
                  <a:off x="5086514" y="3785673"/>
                  <a:ext cx="92075" cy="92075"/>
                </a:xfrm>
                <a:custGeom>
                  <a:avLst/>
                  <a:gdLst>
                    <a:gd name="T0" fmla="*/ 60 w 120"/>
                    <a:gd name="T1" fmla="*/ 23 h 120"/>
                    <a:gd name="T2" fmla="*/ 22 w 120"/>
                    <a:gd name="T3" fmla="*/ 61 h 120"/>
                    <a:gd name="T4" fmla="*/ 60 w 120"/>
                    <a:gd name="T5" fmla="*/ 100 h 120"/>
                    <a:gd name="T6" fmla="*/ 99 w 120"/>
                    <a:gd name="T7" fmla="*/ 61 h 120"/>
                    <a:gd name="T8" fmla="*/ 60 w 120"/>
                    <a:gd name="T9" fmla="*/ 23 h 120"/>
                    <a:gd name="T10" fmla="*/ 60 w 120"/>
                    <a:gd name="T11" fmla="*/ 120 h 120"/>
                    <a:gd name="T12" fmla="*/ 0 w 120"/>
                    <a:gd name="T13" fmla="*/ 60 h 120"/>
                    <a:gd name="T14" fmla="*/ 60 w 120"/>
                    <a:gd name="T15" fmla="*/ 0 h 120"/>
                    <a:gd name="T16" fmla="*/ 120 w 120"/>
                    <a:gd name="T17" fmla="*/ 60 h 120"/>
                    <a:gd name="T18" fmla="*/ 60 w 120"/>
                    <a:gd name="T1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120">
                      <a:moveTo>
                        <a:pt x="60" y="23"/>
                      </a:moveTo>
                      <a:cubicBezTo>
                        <a:pt x="40" y="23"/>
                        <a:pt x="22" y="40"/>
                        <a:pt x="22" y="61"/>
                      </a:cubicBezTo>
                      <a:cubicBezTo>
                        <a:pt x="22" y="81"/>
                        <a:pt x="39" y="100"/>
                        <a:pt x="60" y="100"/>
                      </a:cubicBezTo>
                      <a:cubicBezTo>
                        <a:pt x="80" y="100"/>
                        <a:pt x="99" y="83"/>
                        <a:pt x="99" y="61"/>
                      </a:cubicBezTo>
                      <a:cubicBezTo>
                        <a:pt x="99" y="40"/>
                        <a:pt x="82" y="23"/>
                        <a:pt x="60" y="23"/>
                      </a:cubicBezTo>
                      <a:close/>
                      <a:moveTo>
                        <a:pt x="60" y="120"/>
                      </a:moveTo>
                      <a:cubicBezTo>
                        <a:pt x="27" y="120"/>
                        <a:pt x="0" y="93"/>
                        <a:pt x="0" y="60"/>
                      </a:cubicBezTo>
                      <a:cubicBezTo>
                        <a:pt x="0" y="26"/>
                        <a:pt x="27" y="0"/>
                        <a:pt x="60" y="0"/>
                      </a:cubicBezTo>
                      <a:cubicBezTo>
                        <a:pt x="94" y="0"/>
                        <a:pt x="120" y="26"/>
                        <a:pt x="120" y="60"/>
                      </a:cubicBezTo>
                      <a:cubicBezTo>
                        <a:pt x="120" y="93"/>
                        <a:pt x="94" y="120"/>
                        <a:pt x="60"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478">
                  <a:extLst>
                    <a:ext uri="{FF2B5EF4-FFF2-40B4-BE49-F238E27FC236}">
                      <a16:creationId xmlns:a16="http://schemas.microsoft.com/office/drawing/2014/main" id="{90C7D507-C828-4071-972E-5D6501D46A8C}"/>
                    </a:ext>
                  </a:extLst>
                </p:cNvPr>
                <p:cNvSpPr>
                  <a:spLocks noChangeAspect="1" noEditPoints="1"/>
                </p:cNvSpPr>
                <p:nvPr/>
              </p:nvSpPr>
              <p:spPr bwMode="auto">
                <a:xfrm>
                  <a:off x="5173826" y="3651378"/>
                  <a:ext cx="92075" cy="90488"/>
                </a:xfrm>
                <a:custGeom>
                  <a:avLst/>
                  <a:gdLst>
                    <a:gd name="T0" fmla="*/ 60 w 120"/>
                    <a:gd name="T1" fmla="*/ 23 h 120"/>
                    <a:gd name="T2" fmla="*/ 22 w 120"/>
                    <a:gd name="T3" fmla="*/ 62 h 120"/>
                    <a:gd name="T4" fmla="*/ 60 w 120"/>
                    <a:gd name="T5" fmla="*/ 100 h 120"/>
                    <a:gd name="T6" fmla="*/ 99 w 120"/>
                    <a:gd name="T7" fmla="*/ 62 h 120"/>
                    <a:gd name="T8" fmla="*/ 60 w 120"/>
                    <a:gd name="T9" fmla="*/ 23 h 120"/>
                    <a:gd name="T10" fmla="*/ 60 w 120"/>
                    <a:gd name="T11" fmla="*/ 120 h 120"/>
                    <a:gd name="T12" fmla="*/ 0 w 120"/>
                    <a:gd name="T13" fmla="*/ 60 h 120"/>
                    <a:gd name="T14" fmla="*/ 60 w 120"/>
                    <a:gd name="T15" fmla="*/ 0 h 120"/>
                    <a:gd name="T16" fmla="*/ 120 w 120"/>
                    <a:gd name="T17" fmla="*/ 60 h 120"/>
                    <a:gd name="T18" fmla="*/ 60 w 120"/>
                    <a:gd name="T1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120">
                      <a:moveTo>
                        <a:pt x="60" y="23"/>
                      </a:moveTo>
                      <a:cubicBezTo>
                        <a:pt x="40" y="23"/>
                        <a:pt x="22" y="40"/>
                        <a:pt x="22" y="62"/>
                      </a:cubicBezTo>
                      <a:cubicBezTo>
                        <a:pt x="22" y="83"/>
                        <a:pt x="39" y="100"/>
                        <a:pt x="60" y="100"/>
                      </a:cubicBezTo>
                      <a:cubicBezTo>
                        <a:pt x="80" y="100"/>
                        <a:pt x="99" y="83"/>
                        <a:pt x="99" y="62"/>
                      </a:cubicBezTo>
                      <a:cubicBezTo>
                        <a:pt x="99" y="40"/>
                        <a:pt x="82" y="23"/>
                        <a:pt x="60" y="23"/>
                      </a:cubicBezTo>
                      <a:close/>
                      <a:moveTo>
                        <a:pt x="60" y="120"/>
                      </a:moveTo>
                      <a:cubicBezTo>
                        <a:pt x="27" y="120"/>
                        <a:pt x="0" y="93"/>
                        <a:pt x="0" y="60"/>
                      </a:cubicBezTo>
                      <a:cubicBezTo>
                        <a:pt x="0" y="27"/>
                        <a:pt x="27" y="0"/>
                        <a:pt x="60" y="0"/>
                      </a:cubicBezTo>
                      <a:cubicBezTo>
                        <a:pt x="94" y="0"/>
                        <a:pt x="120" y="27"/>
                        <a:pt x="120" y="60"/>
                      </a:cubicBezTo>
                      <a:cubicBezTo>
                        <a:pt x="120" y="93"/>
                        <a:pt x="94" y="120"/>
                        <a:pt x="60"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479">
                  <a:extLst>
                    <a:ext uri="{FF2B5EF4-FFF2-40B4-BE49-F238E27FC236}">
                      <a16:creationId xmlns:a16="http://schemas.microsoft.com/office/drawing/2014/main" id="{68AEAF0F-FBAF-4CE6-8018-48EACC1C02A1}"/>
                    </a:ext>
                  </a:extLst>
                </p:cNvPr>
                <p:cNvSpPr>
                  <a:spLocks noChangeAspect="1"/>
                </p:cNvSpPr>
                <p:nvPr/>
              </p:nvSpPr>
              <p:spPr bwMode="auto">
                <a:xfrm>
                  <a:off x="5145208" y="3721143"/>
                  <a:ext cx="65088" cy="87313"/>
                </a:xfrm>
                <a:custGeom>
                  <a:avLst/>
                  <a:gdLst>
                    <a:gd name="T0" fmla="*/ 14 w 85"/>
                    <a:gd name="T1" fmla="*/ 115 h 115"/>
                    <a:gd name="T2" fmla="*/ 7 w 85"/>
                    <a:gd name="T3" fmla="*/ 114 h 115"/>
                    <a:gd name="T4" fmla="*/ 4 w 85"/>
                    <a:gd name="T5" fmla="*/ 99 h 115"/>
                    <a:gd name="T6" fmla="*/ 64 w 85"/>
                    <a:gd name="T7" fmla="*/ 7 h 115"/>
                    <a:gd name="T8" fmla="*/ 79 w 85"/>
                    <a:gd name="T9" fmla="*/ 4 h 115"/>
                    <a:gd name="T10" fmla="*/ 82 w 85"/>
                    <a:gd name="T11" fmla="*/ 19 h 115"/>
                    <a:gd name="T12" fmla="*/ 22 w 85"/>
                    <a:gd name="T13" fmla="*/ 110 h 115"/>
                    <a:gd name="T14" fmla="*/ 14 w 85"/>
                    <a:gd name="T15" fmla="*/ 115 h 1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115">
                      <a:moveTo>
                        <a:pt x="14" y="115"/>
                      </a:moveTo>
                      <a:cubicBezTo>
                        <a:pt x="12" y="115"/>
                        <a:pt x="10" y="115"/>
                        <a:pt x="7" y="114"/>
                      </a:cubicBezTo>
                      <a:cubicBezTo>
                        <a:pt x="2" y="110"/>
                        <a:pt x="0" y="104"/>
                        <a:pt x="4" y="99"/>
                      </a:cubicBezTo>
                      <a:lnTo>
                        <a:pt x="64" y="7"/>
                      </a:lnTo>
                      <a:cubicBezTo>
                        <a:pt x="67" y="2"/>
                        <a:pt x="74" y="0"/>
                        <a:pt x="79" y="4"/>
                      </a:cubicBezTo>
                      <a:cubicBezTo>
                        <a:pt x="84" y="7"/>
                        <a:pt x="85" y="14"/>
                        <a:pt x="82" y="19"/>
                      </a:cubicBezTo>
                      <a:lnTo>
                        <a:pt x="22" y="110"/>
                      </a:lnTo>
                      <a:cubicBezTo>
                        <a:pt x="20" y="114"/>
                        <a:pt x="17" y="115"/>
                        <a:pt x="14"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480">
                  <a:extLst>
                    <a:ext uri="{FF2B5EF4-FFF2-40B4-BE49-F238E27FC236}">
                      <a16:creationId xmlns:a16="http://schemas.microsoft.com/office/drawing/2014/main" id="{FC1ACBF7-511B-4852-9B42-888FD8E58B64}"/>
                    </a:ext>
                  </a:extLst>
                </p:cNvPr>
                <p:cNvSpPr>
                  <a:spLocks noChangeAspect="1"/>
                </p:cNvSpPr>
                <p:nvPr/>
              </p:nvSpPr>
              <p:spPr bwMode="auto">
                <a:xfrm>
                  <a:off x="5015119" y="3787775"/>
                  <a:ext cx="90488" cy="41275"/>
                </a:xfrm>
                <a:custGeom>
                  <a:avLst/>
                  <a:gdLst>
                    <a:gd name="T0" fmla="*/ 108 w 120"/>
                    <a:gd name="T1" fmla="*/ 55 h 55"/>
                    <a:gd name="T2" fmla="*/ 105 w 120"/>
                    <a:gd name="T3" fmla="*/ 55 h 55"/>
                    <a:gd name="T4" fmla="*/ 8 w 120"/>
                    <a:gd name="T5" fmla="*/ 22 h 55"/>
                    <a:gd name="T6" fmla="*/ 2 w 120"/>
                    <a:gd name="T7" fmla="*/ 9 h 55"/>
                    <a:gd name="T8" fmla="*/ 15 w 120"/>
                    <a:gd name="T9" fmla="*/ 2 h 55"/>
                    <a:gd name="T10" fmla="*/ 112 w 120"/>
                    <a:gd name="T11" fmla="*/ 35 h 55"/>
                    <a:gd name="T12" fmla="*/ 118 w 120"/>
                    <a:gd name="T13" fmla="*/ 49 h 55"/>
                    <a:gd name="T14" fmla="*/ 108 w 120"/>
                    <a:gd name="T15" fmla="*/ 55 h 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55">
                      <a:moveTo>
                        <a:pt x="108" y="55"/>
                      </a:moveTo>
                      <a:lnTo>
                        <a:pt x="105" y="55"/>
                      </a:lnTo>
                      <a:lnTo>
                        <a:pt x="8" y="22"/>
                      </a:lnTo>
                      <a:cubicBezTo>
                        <a:pt x="3" y="20"/>
                        <a:pt x="0" y="14"/>
                        <a:pt x="2" y="9"/>
                      </a:cubicBezTo>
                      <a:cubicBezTo>
                        <a:pt x="3" y="4"/>
                        <a:pt x="10" y="0"/>
                        <a:pt x="15" y="2"/>
                      </a:cubicBezTo>
                      <a:lnTo>
                        <a:pt x="112" y="35"/>
                      </a:lnTo>
                      <a:cubicBezTo>
                        <a:pt x="117" y="37"/>
                        <a:pt x="120" y="44"/>
                        <a:pt x="118" y="49"/>
                      </a:cubicBezTo>
                      <a:cubicBezTo>
                        <a:pt x="117" y="52"/>
                        <a:pt x="113" y="55"/>
                        <a:pt x="108"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481">
                  <a:extLst>
                    <a:ext uri="{FF2B5EF4-FFF2-40B4-BE49-F238E27FC236}">
                      <a16:creationId xmlns:a16="http://schemas.microsoft.com/office/drawing/2014/main" id="{0A1EDCE1-F086-44AD-8E4E-1AC945487D53}"/>
                    </a:ext>
                  </a:extLst>
                </p:cNvPr>
                <p:cNvSpPr>
                  <a:spLocks noChangeAspect="1"/>
                </p:cNvSpPr>
                <p:nvPr/>
              </p:nvSpPr>
              <p:spPr bwMode="auto">
                <a:xfrm>
                  <a:off x="4890864" y="3794125"/>
                  <a:ext cx="73025" cy="55563"/>
                </a:xfrm>
                <a:custGeom>
                  <a:avLst/>
                  <a:gdLst>
                    <a:gd name="T0" fmla="*/ 11 w 96"/>
                    <a:gd name="T1" fmla="*/ 73 h 73"/>
                    <a:gd name="T2" fmla="*/ 3 w 96"/>
                    <a:gd name="T3" fmla="*/ 68 h 73"/>
                    <a:gd name="T4" fmla="*/ 6 w 96"/>
                    <a:gd name="T5" fmla="*/ 53 h 73"/>
                    <a:gd name="T6" fmla="*/ 78 w 96"/>
                    <a:gd name="T7" fmla="*/ 3 h 73"/>
                    <a:gd name="T8" fmla="*/ 93 w 96"/>
                    <a:gd name="T9" fmla="*/ 6 h 73"/>
                    <a:gd name="T10" fmla="*/ 90 w 96"/>
                    <a:gd name="T11" fmla="*/ 21 h 73"/>
                    <a:gd name="T12" fmla="*/ 18 w 96"/>
                    <a:gd name="T13" fmla="*/ 71 h 73"/>
                    <a:gd name="T14" fmla="*/ 11 w 96"/>
                    <a:gd name="T15" fmla="*/ 73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73">
                      <a:moveTo>
                        <a:pt x="11" y="73"/>
                      </a:moveTo>
                      <a:cubicBezTo>
                        <a:pt x="8" y="73"/>
                        <a:pt x="5" y="71"/>
                        <a:pt x="3" y="68"/>
                      </a:cubicBezTo>
                      <a:cubicBezTo>
                        <a:pt x="0" y="63"/>
                        <a:pt x="1" y="56"/>
                        <a:pt x="6" y="53"/>
                      </a:cubicBezTo>
                      <a:lnTo>
                        <a:pt x="78" y="3"/>
                      </a:lnTo>
                      <a:cubicBezTo>
                        <a:pt x="83" y="0"/>
                        <a:pt x="90" y="1"/>
                        <a:pt x="93" y="6"/>
                      </a:cubicBezTo>
                      <a:cubicBezTo>
                        <a:pt x="96" y="11"/>
                        <a:pt x="95" y="18"/>
                        <a:pt x="90" y="21"/>
                      </a:cubicBezTo>
                      <a:lnTo>
                        <a:pt x="18" y="71"/>
                      </a:lnTo>
                      <a:cubicBezTo>
                        <a:pt x="16" y="73"/>
                        <a:pt x="15" y="73"/>
                        <a:pt x="11"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482">
                  <a:extLst>
                    <a:ext uri="{FF2B5EF4-FFF2-40B4-BE49-F238E27FC236}">
                      <a16:creationId xmlns:a16="http://schemas.microsoft.com/office/drawing/2014/main" id="{CCA3F9AF-1E02-4D24-9741-70C532F5A998}"/>
                    </a:ext>
                  </a:extLst>
                </p:cNvPr>
                <p:cNvSpPr>
                  <a:spLocks noChangeAspect="1"/>
                </p:cNvSpPr>
                <p:nvPr/>
              </p:nvSpPr>
              <p:spPr bwMode="auto">
                <a:xfrm>
                  <a:off x="4783138" y="3627438"/>
                  <a:ext cx="500063" cy="331788"/>
                </a:xfrm>
                <a:custGeom>
                  <a:avLst/>
                  <a:gdLst>
                    <a:gd name="T0" fmla="*/ 650 w 658"/>
                    <a:gd name="T1" fmla="*/ 437 h 437"/>
                    <a:gd name="T2" fmla="*/ 10 w 658"/>
                    <a:gd name="T3" fmla="*/ 437 h 437"/>
                    <a:gd name="T4" fmla="*/ 0 w 658"/>
                    <a:gd name="T5" fmla="*/ 425 h 437"/>
                    <a:gd name="T6" fmla="*/ 0 w 658"/>
                    <a:gd name="T7" fmla="*/ 12 h 437"/>
                    <a:gd name="T8" fmla="*/ 10 w 658"/>
                    <a:gd name="T9" fmla="*/ 0 h 437"/>
                    <a:gd name="T10" fmla="*/ 20 w 658"/>
                    <a:gd name="T11" fmla="*/ 12 h 437"/>
                    <a:gd name="T12" fmla="*/ 20 w 658"/>
                    <a:gd name="T13" fmla="*/ 414 h 437"/>
                    <a:gd name="T14" fmla="*/ 648 w 658"/>
                    <a:gd name="T15" fmla="*/ 414 h 437"/>
                    <a:gd name="T16" fmla="*/ 658 w 658"/>
                    <a:gd name="T17" fmla="*/ 425 h 437"/>
                    <a:gd name="T18" fmla="*/ 650 w 658"/>
                    <a:gd name="T19" fmla="*/ 437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8" h="437">
                      <a:moveTo>
                        <a:pt x="650" y="437"/>
                      </a:moveTo>
                      <a:lnTo>
                        <a:pt x="10" y="437"/>
                      </a:lnTo>
                      <a:cubicBezTo>
                        <a:pt x="3" y="437"/>
                        <a:pt x="0" y="432"/>
                        <a:pt x="0" y="425"/>
                      </a:cubicBezTo>
                      <a:lnTo>
                        <a:pt x="0" y="12"/>
                      </a:lnTo>
                      <a:cubicBezTo>
                        <a:pt x="0" y="5"/>
                        <a:pt x="5" y="0"/>
                        <a:pt x="10" y="0"/>
                      </a:cubicBezTo>
                      <a:cubicBezTo>
                        <a:pt x="15" y="0"/>
                        <a:pt x="20" y="5"/>
                        <a:pt x="20" y="12"/>
                      </a:cubicBezTo>
                      <a:lnTo>
                        <a:pt x="20" y="414"/>
                      </a:lnTo>
                      <a:lnTo>
                        <a:pt x="648" y="414"/>
                      </a:lnTo>
                      <a:cubicBezTo>
                        <a:pt x="655" y="414"/>
                        <a:pt x="658" y="419"/>
                        <a:pt x="658" y="425"/>
                      </a:cubicBezTo>
                      <a:cubicBezTo>
                        <a:pt x="658" y="432"/>
                        <a:pt x="655" y="437"/>
                        <a:pt x="650" y="4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3" name="Group 12">
              <a:extLst>
                <a:ext uri="{FF2B5EF4-FFF2-40B4-BE49-F238E27FC236}">
                  <a16:creationId xmlns:a16="http://schemas.microsoft.com/office/drawing/2014/main" id="{5E77C2B7-AB5D-4010-A672-5F5DC2CD1C3C}"/>
                </a:ext>
              </a:extLst>
            </p:cNvPr>
            <p:cNvGrpSpPr/>
            <p:nvPr/>
          </p:nvGrpSpPr>
          <p:grpSpPr>
            <a:xfrm>
              <a:off x="5056544" y="990301"/>
              <a:ext cx="411482" cy="411945"/>
              <a:chOff x="5894824" y="839746"/>
              <a:chExt cx="411482" cy="411945"/>
            </a:xfrm>
          </p:grpSpPr>
          <p:sp>
            <p:nvSpPr>
              <p:cNvPr id="107" name="Oval 106">
                <a:extLst>
                  <a:ext uri="{FF2B5EF4-FFF2-40B4-BE49-F238E27FC236}">
                    <a16:creationId xmlns:a16="http://schemas.microsoft.com/office/drawing/2014/main" id="{077E9596-FFF1-43D2-9026-13464225718A}"/>
                  </a:ext>
                </a:extLst>
              </p:cNvPr>
              <p:cNvSpPr>
                <a:spLocks noChangeAspect="1"/>
              </p:cNvSpPr>
              <p:nvPr/>
            </p:nvSpPr>
            <p:spPr>
              <a:xfrm>
                <a:off x="5894824" y="839746"/>
                <a:ext cx="411482" cy="411945"/>
              </a:xfrm>
              <a:prstGeom prst="ellipse">
                <a:avLst/>
              </a:prstGeom>
              <a:solidFill>
                <a:srgbClr val="0776AB"/>
              </a:solidFill>
              <a:ln w="25400" cmpd="sng">
                <a:solidFill>
                  <a:srgbClr val="FFFFFF"/>
                </a:solidFill>
                <a:miter lim="800000"/>
                <a:headEnd/>
                <a:tailEnd/>
              </a:ln>
              <a:effectLst/>
            </p:spPr>
            <p:txBody>
              <a:bodyPr lIns="18288" tIns="18288" rIns="18288" bIns="18288" anchor="ctr" anchorCtr="1"/>
              <a:lstStyle/>
              <a:p>
                <a:pPr algn="ctr">
                  <a:lnSpc>
                    <a:spcPct val="80000"/>
                  </a:lnSpc>
                </a:pPr>
                <a:endParaRPr lang="en-US" sz="900" dirty="0">
                  <a:solidFill>
                    <a:srgbClr val="142431"/>
                  </a:solidFill>
                  <a:latin typeface="Arial" panose="020B0604020202020204" pitchFamily="34" charset="0"/>
                  <a:cs typeface="Arial" panose="020B0604020202020204" pitchFamily="34" charset="0"/>
                </a:endParaRPr>
              </a:p>
            </p:txBody>
          </p:sp>
          <p:grpSp>
            <p:nvGrpSpPr>
              <p:cNvPr id="108" name="Group 107">
                <a:extLst>
                  <a:ext uri="{FF2B5EF4-FFF2-40B4-BE49-F238E27FC236}">
                    <a16:creationId xmlns:a16="http://schemas.microsoft.com/office/drawing/2014/main" id="{52CF83D5-A353-410B-87B8-D4EE390552CF}"/>
                  </a:ext>
                </a:extLst>
              </p:cNvPr>
              <p:cNvGrpSpPr>
                <a:grpSpLocks noChangeAspect="1"/>
              </p:cNvGrpSpPr>
              <p:nvPr/>
            </p:nvGrpSpPr>
            <p:grpSpPr>
              <a:xfrm>
                <a:off x="5954851" y="968276"/>
                <a:ext cx="295304" cy="154884"/>
                <a:chOff x="7615238" y="4333876"/>
                <a:chExt cx="550863" cy="288925"/>
              </a:xfrm>
              <a:solidFill>
                <a:srgbClr val="FFFFFF"/>
              </a:solidFill>
            </p:grpSpPr>
            <p:sp>
              <p:nvSpPr>
                <p:cNvPr id="109" name="Freeform 1548">
                  <a:extLst>
                    <a:ext uri="{FF2B5EF4-FFF2-40B4-BE49-F238E27FC236}">
                      <a16:creationId xmlns:a16="http://schemas.microsoft.com/office/drawing/2014/main" id="{CCC88D8F-1515-4F00-ACD2-E47A5A74695A}"/>
                    </a:ext>
                  </a:extLst>
                </p:cNvPr>
                <p:cNvSpPr>
                  <a:spLocks noChangeAspect="1"/>
                </p:cNvSpPr>
                <p:nvPr/>
              </p:nvSpPr>
              <p:spPr bwMode="auto">
                <a:xfrm>
                  <a:off x="7881938" y="4341813"/>
                  <a:ext cx="157163" cy="98425"/>
                </a:xfrm>
                <a:custGeom>
                  <a:avLst/>
                  <a:gdLst>
                    <a:gd name="T0" fmla="*/ 11 w 208"/>
                    <a:gd name="T1" fmla="*/ 129 h 129"/>
                    <a:gd name="T2" fmla="*/ 0 w 208"/>
                    <a:gd name="T3" fmla="*/ 117 h 129"/>
                    <a:gd name="T4" fmla="*/ 11 w 208"/>
                    <a:gd name="T5" fmla="*/ 105 h 129"/>
                    <a:gd name="T6" fmla="*/ 188 w 208"/>
                    <a:gd name="T7" fmla="*/ 5 h 129"/>
                    <a:gd name="T8" fmla="*/ 203 w 208"/>
                    <a:gd name="T9" fmla="*/ 4 h 129"/>
                    <a:gd name="T10" fmla="*/ 205 w 208"/>
                    <a:gd name="T11" fmla="*/ 19 h 129"/>
                    <a:gd name="T12" fmla="*/ 11 w 208"/>
                    <a:gd name="T13" fmla="*/ 129 h 129"/>
                  </a:gdLst>
                  <a:ahLst/>
                  <a:cxnLst>
                    <a:cxn ang="0">
                      <a:pos x="T0" y="T1"/>
                    </a:cxn>
                    <a:cxn ang="0">
                      <a:pos x="T2" y="T3"/>
                    </a:cxn>
                    <a:cxn ang="0">
                      <a:pos x="T4" y="T5"/>
                    </a:cxn>
                    <a:cxn ang="0">
                      <a:pos x="T6" y="T7"/>
                    </a:cxn>
                    <a:cxn ang="0">
                      <a:pos x="T8" y="T9"/>
                    </a:cxn>
                    <a:cxn ang="0">
                      <a:pos x="T10" y="T11"/>
                    </a:cxn>
                    <a:cxn ang="0">
                      <a:pos x="T12" y="T13"/>
                    </a:cxn>
                  </a:cxnLst>
                  <a:rect l="0" t="0" r="r" b="b"/>
                  <a:pathLst>
                    <a:path w="208" h="129">
                      <a:moveTo>
                        <a:pt x="11" y="129"/>
                      </a:moveTo>
                      <a:cubicBezTo>
                        <a:pt x="5" y="129"/>
                        <a:pt x="0" y="124"/>
                        <a:pt x="0" y="117"/>
                      </a:cubicBezTo>
                      <a:cubicBezTo>
                        <a:pt x="0" y="110"/>
                        <a:pt x="5" y="105"/>
                        <a:pt x="11" y="105"/>
                      </a:cubicBezTo>
                      <a:cubicBezTo>
                        <a:pt x="93" y="105"/>
                        <a:pt x="136" y="70"/>
                        <a:pt x="188" y="5"/>
                      </a:cubicBezTo>
                      <a:cubicBezTo>
                        <a:pt x="191" y="0"/>
                        <a:pt x="198" y="0"/>
                        <a:pt x="203" y="4"/>
                      </a:cubicBezTo>
                      <a:cubicBezTo>
                        <a:pt x="208" y="7"/>
                        <a:pt x="208" y="14"/>
                        <a:pt x="205" y="19"/>
                      </a:cubicBezTo>
                      <a:cubicBezTo>
                        <a:pt x="151" y="89"/>
                        <a:pt x="103" y="129"/>
                        <a:pt x="11" y="1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1549">
                  <a:extLst>
                    <a:ext uri="{FF2B5EF4-FFF2-40B4-BE49-F238E27FC236}">
                      <a16:creationId xmlns:a16="http://schemas.microsoft.com/office/drawing/2014/main" id="{61F09843-A5BA-44C4-99AE-FBB86908E7C2}"/>
                    </a:ext>
                  </a:extLst>
                </p:cNvPr>
                <p:cNvSpPr>
                  <a:spLocks noChangeAspect="1"/>
                </p:cNvSpPr>
                <p:nvPr/>
              </p:nvSpPr>
              <p:spPr bwMode="auto">
                <a:xfrm>
                  <a:off x="8051320" y="4348163"/>
                  <a:ext cx="111125" cy="179388"/>
                </a:xfrm>
                <a:custGeom>
                  <a:avLst/>
                  <a:gdLst>
                    <a:gd name="T0" fmla="*/ 135 w 147"/>
                    <a:gd name="T1" fmla="*/ 237 h 237"/>
                    <a:gd name="T2" fmla="*/ 14 w 147"/>
                    <a:gd name="T3" fmla="*/ 237 h 237"/>
                    <a:gd name="T4" fmla="*/ 2 w 147"/>
                    <a:gd name="T5" fmla="*/ 225 h 237"/>
                    <a:gd name="T6" fmla="*/ 14 w 147"/>
                    <a:gd name="T7" fmla="*/ 213 h 237"/>
                    <a:gd name="T8" fmla="*/ 117 w 147"/>
                    <a:gd name="T9" fmla="*/ 213 h 237"/>
                    <a:gd name="T10" fmla="*/ 4 w 147"/>
                    <a:gd name="T11" fmla="*/ 18 h 237"/>
                    <a:gd name="T12" fmla="*/ 9 w 147"/>
                    <a:gd name="T13" fmla="*/ 3 h 237"/>
                    <a:gd name="T14" fmla="*/ 24 w 147"/>
                    <a:gd name="T15" fmla="*/ 8 h 237"/>
                    <a:gd name="T16" fmla="*/ 145 w 147"/>
                    <a:gd name="T17" fmla="*/ 218 h 237"/>
                    <a:gd name="T18" fmla="*/ 145 w 147"/>
                    <a:gd name="T19" fmla="*/ 230 h 237"/>
                    <a:gd name="T20" fmla="*/ 135 w 147"/>
                    <a:gd name="T21" fmla="*/ 2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 h="237">
                      <a:moveTo>
                        <a:pt x="135" y="237"/>
                      </a:moveTo>
                      <a:lnTo>
                        <a:pt x="14" y="237"/>
                      </a:lnTo>
                      <a:cubicBezTo>
                        <a:pt x="7" y="237"/>
                        <a:pt x="2" y="232"/>
                        <a:pt x="2" y="225"/>
                      </a:cubicBezTo>
                      <a:cubicBezTo>
                        <a:pt x="2" y="218"/>
                        <a:pt x="7" y="213"/>
                        <a:pt x="14" y="213"/>
                      </a:cubicBezTo>
                      <a:lnTo>
                        <a:pt x="117" y="213"/>
                      </a:lnTo>
                      <a:cubicBezTo>
                        <a:pt x="85" y="160"/>
                        <a:pt x="7" y="25"/>
                        <a:pt x="4" y="18"/>
                      </a:cubicBezTo>
                      <a:cubicBezTo>
                        <a:pt x="0" y="13"/>
                        <a:pt x="4" y="7"/>
                        <a:pt x="9" y="3"/>
                      </a:cubicBezTo>
                      <a:cubicBezTo>
                        <a:pt x="14" y="0"/>
                        <a:pt x="20" y="3"/>
                        <a:pt x="24" y="8"/>
                      </a:cubicBezTo>
                      <a:cubicBezTo>
                        <a:pt x="27" y="15"/>
                        <a:pt x="99" y="137"/>
                        <a:pt x="145" y="218"/>
                      </a:cubicBezTo>
                      <a:cubicBezTo>
                        <a:pt x="147" y="222"/>
                        <a:pt x="147" y="227"/>
                        <a:pt x="145" y="230"/>
                      </a:cubicBezTo>
                      <a:cubicBezTo>
                        <a:pt x="144" y="235"/>
                        <a:pt x="139" y="237"/>
                        <a:pt x="135" y="2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1550">
                  <a:extLst>
                    <a:ext uri="{FF2B5EF4-FFF2-40B4-BE49-F238E27FC236}">
                      <a16:creationId xmlns:a16="http://schemas.microsoft.com/office/drawing/2014/main" id="{F8FBF3D2-6568-48C8-9A3D-F13161ADE140}"/>
                    </a:ext>
                  </a:extLst>
                </p:cNvPr>
                <p:cNvSpPr>
                  <a:spLocks noChangeAspect="1"/>
                </p:cNvSpPr>
                <p:nvPr/>
              </p:nvSpPr>
              <p:spPr bwMode="auto">
                <a:xfrm>
                  <a:off x="7931151" y="4416426"/>
                  <a:ext cx="17463" cy="107950"/>
                </a:xfrm>
                <a:custGeom>
                  <a:avLst/>
                  <a:gdLst>
                    <a:gd name="T0" fmla="*/ 11 w 23"/>
                    <a:gd name="T1" fmla="*/ 143 h 143"/>
                    <a:gd name="T2" fmla="*/ 0 w 23"/>
                    <a:gd name="T3" fmla="*/ 132 h 143"/>
                    <a:gd name="T4" fmla="*/ 0 w 23"/>
                    <a:gd name="T5" fmla="*/ 12 h 143"/>
                    <a:gd name="T6" fmla="*/ 11 w 23"/>
                    <a:gd name="T7" fmla="*/ 0 h 143"/>
                    <a:gd name="T8" fmla="*/ 23 w 23"/>
                    <a:gd name="T9" fmla="*/ 12 h 143"/>
                    <a:gd name="T10" fmla="*/ 23 w 23"/>
                    <a:gd name="T11" fmla="*/ 132 h 143"/>
                    <a:gd name="T12" fmla="*/ 11 w 23"/>
                    <a:gd name="T13" fmla="*/ 143 h 143"/>
                  </a:gdLst>
                  <a:ahLst/>
                  <a:cxnLst>
                    <a:cxn ang="0">
                      <a:pos x="T0" y="T1"/>
                    </a:cxn>
                    <a:cxn ang="0">
                      <a:pos x="T2" y="T3"/>
                    </a:cxn>
                    <a:cxn ang="0">
                      <a:pos x="T4" y="T5"/>
                    </a:cxn>
                    <a:cxn ang="0">
                      <a:pos x="T6" y="T7"/>
                    </a:cxn>
                    <a:cxn ang="0">
                      <a:pos x="T8" y="T9"/>
                    </a:cxn>
                    <a:cxn ang="0">
                      <a:pos x="T10" y="T11"/>
                    </a:cxn>
                    <a:cxn ang="0">
                      <a:pos x="T12" y="T13"/>
                    </a:cxn>
                  </a:cxnLst>
                  <a:rect l="0" t="0" r="r" b="b"/>
                  <a:pathLst>
                    <a:path w="23" h="143">
                      <a:moveTo>
                        <a:pt x="11" y="143"/>
                      </a:moveTo>
                      <a:cubicBezTo>
                        <a:pt x="5" y="143"/>
                        <a:pt x="0" y="138"/>
                        <a:pt x="0" y="132"/>
                      </a:cubicBezTo>
                      <a:lnTo>
                        <a:pt x="0" y="12"/>
                      </a:lnTo>
                      <a:cubicBezTo>
                        <a:pt x="0" y="5"/>
                        <a:pt x="5" y="0"/>
                        <a:pt x="11" y="0"/>
                      </a:cubicBezTo>
                      <a:cubicBezTo>
                        <a:pt x="18" y="0"/>
                        <a:pt x="23" y="5"/>
                        <a:pt x="23" y="12"/>
                      </a:cubicBezTo>
                      <a:lnTo>
                        <a:pt x="23" y="132"/>
                      </a:lnTo>
                      <a:cubicBezTo>
                        <a:pt x="21" y="138"/>
                        <a:pt x="18" y="143"/>
                        <a:pt x="11" y="1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1551">
                  <a:extLst>
                    <a:ext uri="{FF2B5EF4-FFF2-40B4-BE49-F238E27FC236}">
                      <a16:creationId xmlns:a16="http://schemas.microsoft.com/office/drawing/2014/main" id="{F04375B0-56BD-4EC9-BECF-C7D72490C2B1}"/>
                    </a:ext>
                  </a:extLst>
                </p:cNvPr>
                <p:cNvSpPr>
                  <a:spLocks noChangeAspect="1"/>
                </p:cNvSpPr>
                <p:nvPr/>
              </p:nvSpPr>
              <p:spPr bwMode="auto">
                <a:xfrm>
                  <a:off x="7978776" y="4391026"/>
                  <a:ext cx="17463" cy="133350"/>
                </a:xfrm>
                <a:custGeom>
                  <a:avLst/>
                  <a:gdLst>
                    <a:gd name="T0" fmla="*/ 12 w 23"/>
                    <a:gd name="T1" fmla="*/ 176 h 176"/>
                    <a:gd name="T2" fmla="*/ 0 w 23"/>
                    <a:gd name="T3" fmla="*/ 165 h 176"/>
                    <a:gd name="T4" fmla="*/ 0 w 23"/>
                    <a:gd name="T5" fmla="*/ 11 h 176"/>
                    <a:gd name="T6" fmla="*/ 12 w 23"/>
                    <a:gd name="T7" fmla="*/ 0 h 176"/>
                    <a:gd name="T8" fmla="*/ 23 w 23"/>
                    <a:gd name="T9" fmla="*/ 11 h 176"/>
                    <a:gd name="T10" fmla="*/ 23 w 23"/>
                    <a:gd name="T11" fmla="*/ 165 h 176"/>
                    <a:gd name="T12" fmla="*/ 12 w 23"/>
                    <a:gd name="T13" fmla="*/ 176 h 176"/>
                  </a:gdLst>
                  <a:ahLst/>
                  <a:cxnLst>
                    <a:cxn ang="0">
                      <a:pos x="T0" y="T1"/>
                    </a:cxn>
                    <a:cxn ang="0">
                      <a:pos x="T2" y="T3"/>
                    </a:cxn>
                    <a:cxn ang="0">
                      <a:pos x="T4" y="T5"/>
                    </a:cxn>
                    <a:cxn ang="0">
                      <a:pos x="T6" y="T7"/>
                    </a:cxn>
                    <a:cxn ang="0">
                      <a:pos x="T8" y="T9"/>
                    </a:cxn>
                    <a:cxn ang="0">
                      <a:pos x="T10" y="T11"/>
                    </a:cxn>
                    <a:cxn ang="0">
                      <a:pos x="T12" y="T13"/>
                    </a:cxn>
                  </a:cxnLst>
                  <a:rect l="0" t="0" r="r" b="b"/>
                  <a:pathLst>
                    <a:path w="23" h="176">
                      <a:moveTo>
                        <a:pt x="12" y="176"/>
                      </a:moveTo>
                      <a:cubicBezTo>
                        <a:pt x="5" y="176"/>
                        <a:pt x="0" y="171"/>
                        <a:pt x="0" y="165"/>
                      </a:cubicBezTo>
                      <a:lnTo>
                        <a:pt x="0" y="11"/>
                      </a:lnTo>
                      <a:cubicBezTo>
                        <a:pt x="0" y="5"/>
                        <a:pt x="5" y="0"/>
                        <a:pt x="12" y="0"/>
                      </a:cubicBezTo>
                      <a:cubicBezTo>
                        <a:pt x="18" y="0"/>
                        <a:pt x="23" y="5"/>
                        <a:pt x="23" y="11"/>
                      </a:cubicBezTo>
                      <a:lnTo>
                        <a:pt x="23" y="165"/>
                      </a:lnTo>
                      <a:cubicBezTo>
                        <a:pt x="23" y="171"/>
                        <a:pt x="18" y="176"/>
                        <a:pt x="12" y="1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1552">
                  <a:extLst>
                    <a:ext uri="{FF2B5EF4-FFF2-40B4-BE49-F238E27FC236}">
                      <a16:creationId xmlns:a16="http://schemas.microsoft.com/office/drawing/2014/main" id="{5EDD496A-1159-406A-A5A4-1725EFC8C604}"/>
                    </a:ext>
                  </a:extLst>
                </p:cNvPr>
                <p:cNvSpPr>
                  <a:spLocks noChangeAspect="1"/>
                </p:cNvSpPr>
                <p:nvPr/>
              </p:nvSpPr>
              <p:spPr bwMode="auto">
                <a:xfrm>
                  <a:off x="7881938" y="4429126"/>
                  <a:ext cx="17463" cy="98425"/>
                </a:xfrm>
                <a:custGeom>
                  <a:avLst/>
                  <a:gdLst>
                    <a:gd name="T0" fmla="*/ 11 w 23"/>
                    <a:gd name="T1" fmla="*/ 139 h 139"/>
                    <a:gd name="T2" fmla="*/ 0 w 23"/>
                    <a:gd name="T3" fmla="*/ 127 h 139"/>
                    <a:gd name="T4" fmla="*/ 0 w 23"/>
                    <a:gd name="T5" fmla="*/ 12 h 139"/>
                    <a:gd name="T6" fmla="*/ 11 w 23"/>
                    <a:gd name="T7" fmla="*/ 0 h 139"/>
                    <a:gd name="T8" fmla="*/ 23 w 23"/>
                    <a:gd name="T9" fmla="*/ 12 h 139"/>
                    <a:gd name="T10" fmla="*/ 23 w 23"/>
                    <a:gd name="T11" fmla="*/ 127 h 139"/>
                    <a:gd name="T12" fmla="*/ 11 w 23"/>
                    <a:gd name="T13" fmla="*/ 139 h 139"/>
                  </a:gdLst>
                  <a:ahLst/>
                  <a:cxnLst>
                    <a:cxn ang="0">
                      <a:pos x="T0" y="T1"/>
                    </a:cxn>
                    <a:cxn ang="0">
                      <a:pos x="T2" y="T3"/>
                    </a:cxn>
                    <a:cxn ang="0">
                      <a:pos x="T4" y="T5"/>
                    </a:cxn>
                    <a:cxn ang="0">
                      <a:pos x="T6" y="T7"/>
                    </a:cxn>
                    <a:cxn ang="0">
                      <a:pos x="T8" y="T9"/>
                    </a:cxn>
                    <a:cxn ang="0">
                      <a:pos x="T10" y="T11"/>
                    </a:cxn>
                    <a:cxn ang="0">
                      <a:pos x="T12" y="T13"/>
                    </a:cxn>
                  </a:cxnLst>
                  <a:rect l="0" t="0" r="r" b="b"/>
                  <a:pathLst>
                    <a:path w="23" h="139">
                      <a:moveTo>
                        <a:pt x="11" y="139"/>
                      </a:moveTo>
                      <a:cubicBezTo>
                        <a:pt x="5" y="139"/>
                        <a:pt x="0" y="134"/>
                        <a:pt x="0" y="127"/>
                      </a:cubicBezTo>
                      <a:lnTo>
                        <a:pt x="0" y="12"/>
                      </a:lnTo>
                      <a:cubicBezTo>
                        <a:pt x="0" y="5"/>
                        <a:pt x="5" y="0"/>
                        <a:pt x="11" y="0"/>
                      </a:cubicBezTo>
                      <a:cubicBezTo>
                        <a:pt x="18" y="0"/>
                        <a:pt x="23" y="5"/>
                        <a:pt x="23" y="12"/>
                      </a:cubicBezTo>
                      <a:lnTo>
                        <a:pt x="23" y="127"/>
                      </a:lnTo>
                      <a:cubicBezTo>
                        <a:pt x="23" y="134"/>
                        <a:pt x="18" y="139"/>
                        <a:pt x="11" y="1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1553">
                  <a:extLst>
                    <a:ext uri="{FF2B5EF4-FFF2-40B4-BE49-F238E27FC236}">
                      <a16:creationId xmlns:a16="http://schemas.microsoft.com/office/drawing/2014/main" id="{EC1103C9-5DF3-4BF5-A0E6-B3C1730C9F12}"/>
                    </a:ext>
                  </a:extLst>
                </p:cNvPr>
                <p:cNvSpPr>
                  <a:spLocks noChangeAspect="1" noEditPoints="1"/>
                </p:cNvSpPr>
                <p:nvPr/>
              </p:nvSpPr>
              <p:spPr bwMode="auto">
                <a:xfrm>
                  <a:off x="8021638" y="4333876"/>
                  <a:ext cx="47625" cy="288925"/>
                </a:xfrm>
                <a:custGeom>
                  <a:avLst/>
                  <a:gdLst>
                    <a:gd name="T0" fmla="*/ 23 w 61"/>
                    <a:gd name="T1" fmla="*/ 360 h 381"/>
                    <a:gd name="T2" fmla="*/ 40 w 61"/>
                    <a:gd name="T3" fmla="*/ 360 h 381"/>
                    <a:gd name="T4" fmla="*/ 40 w 61"/>
                    <a:gd name="T5" fmla="*/ 23 h 381"/>
                    <a:gd name="T6" fmla="*/ 23 w 61"/>
                    <a:gd name="T7" fmla="*/ 23 h 381"/>
                    <a:gd name="T8" fmla="*/ 23 w 61"/>
                    <a:gd name="T9" fmla="*/ 360 h 381"/>
                    <a:gd name="T10" fmla="*/ 50 w 61"/>
                    <a:gd name="T11" fmla="*/ 381 h 381"/>
                    <a:gd name="T12" fmla="*/ 11 w 61"/>
                    <a:gd name="T13" fmla="*/ 381 h 381"/>
                    <a:gd name="T14" fmla="*/ 0 w 61"/>
                    <a:gd name="T15" fmla="*/ 370 h 381"/>
                    <a:gd name="T16" fmla="*/ 0 w 61"/>
                    <a:gd name="T17" fmla="*/ 11 h 381"/>
                    <a:gd name="T18" fmla="*/ 11 w 61"/>
                    <a:gd name="T19" fmla="*/ 0 h 381"/>
                    <a:gd name="T20" fmla="*/ 50 w 61"/>
                    <a:gd name="T21" fmla="*/ 0 h 381"/>
                    <a:gd name="T22" fmla="*/ 61 w 61"/>
                    <a:gd name="T23" fmla="*/ 11 h 381"/>
                    <a:gd name="T24" fmla="*/ 61 w 61"/>
                    <a:gd name="T25" fmla="*/ 370 h 381"/>
                    <a:gd name="T26" fmla="*/ 50 w 61"/>
                    <a:gd name="T27" fmla="*/ 38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381">
                      <a:moveTo>
                        <a:pt x="23" y="360"/>
                      </a:moveTo>
                      <a:lnTo>
                        <a:pt x="40" y="360"/>
                      </a:lnTo>
                      <a:lnTo>
                        <a:pt x="40" y="23"/>
                      </a:lnTo>
                      <a:lnTo>
                        <a:pt x="23" y="23"/>
                      </a:lnTo>
                      <a:lnTo>
                        <a:pt x="23" y="360"/>
                      </a:lnTo>
                      <a:close/>
                      <a:moveTo>
                        <a:pt x="50" y="381"/>
                      </a:moveTo>
                      <a:lnTo>
                        <a:pt x="11" y="381"/>
                      </a:lnTo>
                      <a:cubicBezTo>
                        <a:pt x="5" y="381"/>
                        <a:pt x="0" y="376"/>
                        <a:pt x="0" y="370"/>
                      </a:cubicBezTo>
                      <a:lnTo>
                        <a:pt x="0" y="11"/>
                      </a:lnTo>
                      <a:cubicBezTo>
                        <a:pt x="0" y="5"/>
                        <a:pt x="5" y="0"/>
                        <a:pt x="11" y="0"/>
                      </a:cubicBezTo>
                      <a:lnTo>
                        <a:pt x="50" y="0"/>
                      </a:lnTo>
                      <a:cubicBezTo>
                        <a:pt x="56" y="0"/>
                        <a:pt x="61" y="5"/>
                        <a:pt x="61" y="11"/>
                      </a:cubicBezTo>
                      <a:lnTo>
                        <a:pt x="61" y="370"/>
                      </a:lnTo>
                      <a:cubicBezTo>
                        <a:pt x="61" y="376"/>
                        <a:pt x="56" y="381"/>
                        <a:pt x="50" y="3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1554">
                  <a:extLst>
                    <a:ext uri="{FF2B5EF4-FFF2-40B4-BE49-F238E27FC236}">
                      <a16:creationId xmlns:a16="http://schemas.microsoft.com/office/drawing/2014/main" id="{E5406017-925B-476C-BA4D-C89768EBA7B7}"/>
                    </a:ext>
                  </a:extLst>
                </p:cNvPr>
                <p:cNvSpPr>
                  <a:spLocks noChangeAspect="1"/>
                </p:cNvSpPr>
                <p:nvPr/>
              </p:nvSpPr>
              <p:spPr bwMode="auto">
                <a:xfrm>
                  <a:off x="7740651" y="4341742"/>
                  <a:ext cx="158750" cy="96838"/>
                </a:xfrm>
                <a:custGeom>
                  <a:avLst/>
                  <a:gdLst>
                    <a:gd name="T0" fmla="*/ 196 w 208"/>
                    <a:gd name="T1" fmla="*/ 127 h 127"/>
                    <a:gd name="T2" fmla="*/ 3 w 208"/>
                    <a:gd name="T3" fmla="*/ 18 h 127"/>
                    <a:gd name="T4" fmla="*/ 5 w 208"/>
                    <a:gd name="T5" fmla="*/ 3 h 127"/>
                    <a:gd name="T6" fmla="*/ 20 w 208"/>
                    <a:gd name="T7" fmla="*/ 5 h 127"/>
                    <a:gd name="T8" fmla="*/ 196 w 208"/>
                    <a:gd name="T9" fmla="*/ 105 h 127"/>
                    <a:gd name="T10" fmla="*/ 208 w 208"/>
                    <a:gd name="T11" fmla="*/ 117 h 127"/>
                    <a:gd name="T12" fmla="*/ 196 w 208"/>
                    <a:gd name="T13" fmla="*/ 127 h 127"/>
                  </a:gdLst>
                  <a:ahLst/>
                  <a:cxnLst>
                    <a:cxn ang="0">
                      <a:pos x="T0" y="T1"/>
                    </a:cxn>
                    <a:cxn ang="0">
                      <a:pos x="T2" y="T3"/>
                    </a:cxn>
                    <a:cxn ang="0">
                      <a:pos x="T4" y="T5"/>
                    </a:cxn>
                    <a:cxn ang="0">
                      <a:pos x="T6" y="T7"/>
                    </a:cxn>
                    <a:cxn ang="0">
                      <a:pos x="T8" y="T9"/>
                    </a:cxn>
                    <a:cxn ang="0">
                      <a:pos x="T10" y="T11"/>
                    </a:cxn>
                    <a:cxn ang="0">
                      <a:pos x="T12" y="T13"/>
                    </a:cxn>
                  </a:cxnLst>
                  <a:rect l="0" t="0" r="r" b="b"/>
                  <a:pathLst>
                    <a:path w="208" h="127">
                      <a:moveTo>
                        <a:pt x="196" y="127"/>
                      </a:moveTo>
                      <a:cubicBezTo>
                        <a:pt x="106" y="127"/>
                        <a:pt x="56" y="87"/>
                        <a:pt x="3" y="18"/>
                      </a:cubicBezTo>
                      <a:cubicBezTo>
                        <a:pt x="0" y="13"/>
                        <a:pt x="0" y="7"/>
                        <a:pt x="5" y="3"/>
                      </a:cubicBezTo>
                      <a:cubicBezTo>
                        <a:pt x="10" y="0"/>
                        <a:pt x="16" y="0"/>
                        <a:pt x="20" y="5"/>
                      </a:cubicBezTo>
                      <a:cubicBezTo>
                        <a:pt x="71" y="70"/>
                        <a:pt x="115" y="105"/>
                        <a:pt x="196" y="105"/>
                      </a:cubicBezTo>
                      <a:cubicBezTo>
                        <a:pt x="203" y="105"/>
                        <a:pt x="208" y="110"/>
                        <a:pt x="208" y="117"/>
                      </a:cubicBezTo>
                      <a:cubicBezTo>
                        <a:pt x="208" y="123"/>
                        <a:pt x="203" y="127"/>
                        <a:pt x="196"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1555">
                  <a:extLst>
                    <a:ext uri="{FF2B5EF4-FFF2-40B4-BE49-F238E27FC236}">
                      <a16:creationId xmlns:a16="http://schemas.microsoft.com/office/drawing/2014/main" id="{F3708F30-B3A2-4BC6-A037-ACC40A3F8A4A}"/>
                    </a:ext>
                  </a:extLst>
                </p:cNvPr>
                <p:cNvSpPr>
                  <a:spLocks noChangeAspect="1"/>
                </p:cNvSpPr>
                <p:nvPr/>
              </p:nvSpPr>
              <p:spPr bwMode="auto">
                <a:xfrm>
                  <a:off x="7620001" y="4349751"/>
                  <a:ext cx="109538" cy="177800"/>
                </a:xfrm>
                <a:custGeom>
                  <a:avLst/>
                  <a:gdLst>
                    <a:gd name="T0" fmla="*/ 133 w 146"/>
                    <a:gd name="T1" fmla="*/ 235 h 235"/>
                    <a:gd name="T2" fmla="*/ 11 w 146"/>
                    <a:gd name="T3" fmla="*/ 235 h 235"/>
                    <a:gd name="T4" fmla="*/ 1 w 146"/>
                    <a:gd name="T5" fmla="*/ 230 h 235"/>
                    <a:gd name="T6" fmla="*/ 1 w 146"/>
                    <a:gd name="T7" fmla="*/ 218 h 235"/>
                    <a:gd name="T8" fmla="*/ 123 w 146"/>
                    <a:gd name="T9" fmla="*/ 8 h 235"/>
                    <a:gd name="T10" fmla="*/ 138 w 146"/>
                    <a:gd name="T11" fmla="*/ 3 h 235"/>
                    <a:gd name="T12" fmla="*/ 143 w 146"/>
                    <a:gd name="T13" fmla="*/ 18 h 235"/>
                    <a:gd name="T14" fmla="*/ 30 w 146"/>
                    <a:gd name="T15" fmla="*/ 213 h 235"/>
                    <a:gd name="T16" fmla="*/ 133 w 146"/>
                    <a:gd name="T17" fmla="*/ 213 h 235"/>
                    <a:gd name="T18" fmla="*/ 145 w 146"/>
                    <a:gd name="T19" fmla="*/ 225 h 235"/>
                    <a:gd name="T20" fmla="*/ 133 w 146"/>
                    <a:gd name="T21" fmla="*/ 23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 h="235">
                      <a:moveTo>
                        <a:pt x="133" y="235"/>
                      </a:moveTo>
                      <a:lnTo>
                        <a:pt x="11" y="235"/>
                      </a:lnTo>
                      <a:cubicBezTo>
                        <a:pt x="8" y="235"/>
                        <a:pt x="5" y="233"/>
                        <a:pt x="1" y="230"/>
                      </a:cubicBezTo>
                      <a:cubicBezTo>
                        <a:pt x="0" y="226"/>
                        <a:pt x="0" y="221"/>
                        <a:pt x="1" y="218"/>
                      </a:cubicBezTo>
                      <a:cubicBezTo>
                        <a:pt x="48" y="138"/>
                        <a:pt x="120" y="16"/>
                        <a:pt x="123" y="8"/>
                      </a:cubicBezTo>
                      <a:cubicBezTo>
                        <a:pt x="126" y="3"/>
                        <a:pt x="131" y="0"/>
                        <a:pt x="138" y="3"/>
                      </a:cubicBezTo>
                      <a:cubicBezTo>
                        <a:pt x="143" y="6"/>
                        <a:pt x="146" y="11"/>
                        <a:pt x="143" y="18"/>
                      </a:cubicBezTo>
                      <a:cubicBezTo>
                        <a:pt x="140" y="25"/>
                        <a:pt x="61" y="160"/>
                        <a:pt x="30" y="213"/>
                      </a:cubicBezTo>
                      <a:lnTo>
                        <a:pt x="133" y="213"/>
                      </a:lnTo>
                      <a:cubicBezTo>
                        <a:pt x="140" y="213"/>
                        <a:pt x="145" y="218"/>
                        <a:pt x="145" y="225"/>
                      </a:cubicBezTo>
                      <a:cubicBezTo>
                        <a:pt x="145" y="231"/>
                        <a:pt x="140" y="235"/>
                        <a:pt x="133" y="2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1556">
                  <a:extLst>
                    <a:ext uri="{FF2B5EF4-FFF2-40B4-BE49-F238E27FC236}">
                      <a16:creationId xmlns:a16="http://schemas.microsoft.com/office/drawing/2014/main" id="{4EEC4184-E6C5-46E3-8FD2-037D7EBB6B07}"/>
                    </a:ext>
                  </a:extLst>
                </p:cNvPr>
                <p:cNvSpPr>
                  <a:spLocks noChangeAspect="1"/>
                </p:cNvSpPr>
                <p:nvPr/>
              </p:nvSpPr>
              <p:spPr bwMode="auto">
                <a:xfrm>
                  <a:off x="7741758" y="4510088"/>
                  <a:ext cx="297343" cy="17463"/>
                </a:xfrm>
                <a:custGeom>
                  <a:avLst/>
                  <a:gdLst>
                    <a:gd name="T0" fmla="*/ 381 w 393"/>
                    <a:gd name="T1" fmla="*/ 24 h 24"/>
                    <a:gd name="T2" fmla="*/ 11 w 393"/>
                    <a:gd name="T3" fmla="*/ 24 h 24"/>
                    <a:gd name="T4" fmla="*/ 0 w 393"/>
                    <a:gd name="T5" fmla="*/ 12 h 24"/>
                    <a:gd name="T6" fmla="*/ 11 w 393"/>
                    <a:gd name="T7" fmla="*/ 0 h 24"/>
                    <a:gd name="T8" fmla="*/ 381 w 393"/>
                    <a:gd name="T9" fmla="*/ 0 h 24"/>
                    <a:gd name="T10" fmla="*/ 393 w 393"/>
                    <a:gd name="T11" fmla="*/ 12 h 24"/>
                    <a:gd name="T12" fmla="*/ 381 w 393"/>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393" h="24">
                      <a:moveTo>
                        <a:pt x="381" y="24"/>
                      </a:moveTo>
                      <a:lnTo>
                        <a:pt x="11" y="24"/>
                      </a:lnTo>
                      <a:cubicBezTo>
                        <a:pt x="5" y="24"/>
                        <a:pt x="0" y="19"/>
                        <a:pt x="0" y="12"/>
                      </a:cubicBezTo>
                      <a:cubicBezTo>
                        <a:pt x="0" y="5"/>
                        <a:pt x="5" y="0"/>
                        <a:pt x="11" y="0"/>
                      </a:cubicBezTo>
                      <a:lnTo>
                        <a:pt x="381" y="0"/>
                      </a:lnTo>
                      <a:cubicBezTo>
                        <a:pt x="388" y="0"/>
                        <a:pt x="393" y="5"/>
                        <a:pt x="393" y="12"/>
                      </a:cubicBezTo>
                      <a:cubicBezTo>
                        <a:pt x="393" y="19"/>
                        <a:pt x="388" y="24"/>
                        <a:pt x="381"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1557">
                  <a:extLst>
                    <a:ext uri="{FF2B5EF4-FFF2-40B4-BE49-F238E27FC236}">
                      <a16:creationId xmlns:a16="http://schemas.microsoft.com/office/drawing/2014/main" id="{0F3F8863-2279-4BE1-B9B3-7B3F57184F50}"/>
                    </a:ext>
                  </a:extLst>
                </p:cNvPr>
                <p:cNvSpPr>
                  <a:spLocks noChangeAspect="1"/>
                </p:cNvSpPr>
                <p:nvPr/>
              </p:nvSpPr>
              <p:spPr bwMode="auto">
                <a:xfrm>
                  <a:off x="7832726" y="4416426"/>
                  <a:ext cx="19050" cy="107950"/>
                </a:xfrm>
                <a:custGeom>
                  <a:avLst/>
                  <a:gdLst>
                    <a:gd name="T0" fmla="*/ 12 w 24"/>
                    <a:gd name="T1" fmla="*/ 143 h 143"/>
                    <a:gd name="T2" fmla="*/ 0 w 24"/>
                    <a:gd name="T3" fmla="*/ 132 h 143"/>
                    <a:gd name="T4" fmla="*/ 0 w 24"/>
                    <a:gd name="T5" fmla="*/ 12 h 143"/>
                    <a:gd name="T6" fmla="*/ 12 w 24"/>
                    <a:gd name="T7" fmla="*/ 0 h 143"/>
                    <a:gd name="T8" fmla="*/ 24 w 24"/>
                    <a:gd name="T9" fmla="*/ 12 h 143"/>
                    <a:gd name="T10" fmla="*/ 24 w 24"/>
                    <a:gd name="T11" fmla="*/ 132 h 143"/>
                    <a:gd name="T12" fmla="*/ 12 w 24"/>
                    <a:gd name="T13" fmla="*/ 143 h 143"/>
                  </a:gdLst>
                  <a:ahLst/>
                  <a:cxnLst>
                    <a:cxn ang="0">
                      <a:pos x="T0" y="T1"/>
                    </a:cxn>
                    <a:cxn ang="0">
                      <a:pos x="T2" y="T3"/>
                    </a:cxn>
                    <a:cxn ang="0">
                      <a:pos x="T4" y="T5"/>
                    </a:cxn>
                    <a:cxn ang="0">
                      <a:pos x="T6" y="T7"/>
                    </a:cxn>
                    <a:cxn ang="0">
                      <a:pos x="T8" y="T9"/>
                    </a:cxn>
                    <a:cxn ang="0">
                      <a:pos x="T10" y="T11"/>
                    </a:cxn>
                    <a:cxn ang="0">
                      <a:pos x="T12" y="T13"/>
                    </a:cxn>
                  </a:cxnLst>
                  <a:rect l="0" t="0" r="r" b="b"/>
                  <a:pathLst>
                    <a:path w="24" h="143">
                      <a:moveTo>
                        <a:pt x="12" y="143"/>
                      </a:moveTo>
                      <a:cubicBezTo>
                        <a:pt x="5" y="143"/>
                        <a:pt x="0" y="138"/>
                        <a:pt x="0" y="132"/>
                      </a:cubicBezTo>
                      <a:lnTo>
                        <a:pt x="0" y="12"/>
                      </a:lnTo>
                      <a:cubicBezTo>
                        <a:pt x="0" y="5"/>
                        <a:pt x="5" y="0"/>
                        <a:pt x="12" y="0"/>
                      </a:cubicBezTo>
                      <a:cubicBezTo>
                        <a:pt x="19" y="0"/>
                        <a:pt x="24" y="5"/>
                        <a:pt x="24" y="12"/>
                      </a:cubicBezTo>
                      <a:lnTo>
                        <a:pt x="24" y="132"/>
                      </a:lnTo>
                      <a:cubicBezTo>
                        <a:pt x="22" y="138"/>
                        <a:pt x="17" y="143"/>
                        <a:pt x="12" y="1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1558">
                  <a:extLst>
                    <a:ext uri="{FF2B5EF4-FFF2-40B4-BE49-F238E27FC236}">
                      <a16:creationId xmlns:a16="http://schemas.microsoft.com/office/drawing/2014/main" id="{4ED879FC-3AED-4A79-9088-A062BCAF80A9}"/>
                    </a:ext>
                  </a:extLst>
                </p:cNvPr>
                <p:cNvSpPr>
                  <a:spLocks noChangeAspect="1"/>
                </p:cNvSpPr>
                <p:nvPr/>
              </p:nvSpPr>
              <p:spPr bwMode="auto">
                <a:xfrm>
                  <a:off x="7783513" y="4391026"/>
                  <a:ext cx="17463" cy="133350"/>
                </a:xfrm>
                <a:custGeom>
                  <a:avLst/>
                  <a:gdLst>
                    <a:gd name="T0" fmla="*/ 12 w 24"/>
                    <a:gd name="T1" fmla="*/ 176 h 176"/>
                    <a:gd name="T2" fmla="*/ 0 w 24"/>
                    <a:gd name="T3" fmla="*/ 165 h 176"/>
                    <a:gd name="T4" fmla="*/ 0 w 24"/>
                    <a:gd name="T5" fmla="*/ 11 h 176"/>
                    <a:gd name="T6" fmla="*/ 12 w 24"/>
                    <a:gd name="T7" fmla="*/ 0 h 176"/>
                    <a:gd name="T8" fmla="*/ 24 w 24"/>
                    <a:gd name="T9" fmla="*/ 11 h 176"/>
                    <a:gd name="T10" fmla="*/ 24 w 24"/>
                    <a:gd name="T11" fmla="*/ 165 h 176"/>
                    <a:gd name="T12" fmla="*/ 12 w 24"/>
                    <a:gd name="T13" fmla="*/ 176 h 176"/>
                  </a:gdLst>
                  <a:ahLst/>
                  <a:cxnLst>
                    <a:cxn ang="0">
                      <a:pos x="T0" y="T1"/>
                    </a:cxn>
                    <a:cxn ang="0">
                      <a:pos x="T2" y="T3"/>
                    </a:cxn>
                    <a:cxn ang="0">
                      <a:pos x="T4" y="T5"/>
                    </a:cxn>
                    <a:cxn ang="0">
                      <a:pos x="T6" y="T7"/>
                    </a:cxn>
                    <a:cxn ang="0">
                      <a:pos x="T8" y="T9"/>
                    </a:cxn>
                    <a:cxn ang="0">
                      <a:pos x="T10" y="T11"/>
                    </a:cxn>
                    <a:cxn ang="0">
                      <a:pos x="T12" y="T13"/>
                    </a:cxn>
                  </a:cxnLst>
                  <a:rect l="0" t="0" r="r" b="b"/>
                  <a:pathLst>
                    <a:path w="24" h="176">
                      <a:moveTo>
                        <a:pt x="12" y="176"/>
                      </a:moveTo>
                      <a:cubicBezTo>
                        <a:pt x="5" y="176"/>
                        <a:pt x="0" y="171"/>
                        <a:pt x="0" y="165"/>
                      </a:cubicBezTo>
                      <a:lnTo>
                        <a:pt x="0" y="11"/>
                      </a:lnTo>
                      <a:cubicBezTo>
                        <a:pt x="0" y="5"/>
                        <a:pt x="5" y="0"/>
                        <a:pt x="12" y="0"/>
                      </a:cubicBezTo>
                      <a:cubicBezTo>
                        <a:pt x="19" y="0"/>
                        <a:pt x="24" y="5"/>
                        <a:pt x="24" y="11"/>
                      </a:cubicBezTo>
                      <a:lnTo>
                        <a:pt x="24" y="165"/>
                      </a:lnTo>
                      <a:cubicBezTo>
                        <a:pt x="24" y="171"/>
                        <a:pt x="19" y="176"/>
                        <a:pt x="12" y="1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1559">
                  <a:extLst>
                    <a:ext uri="{FF2B5EF4-FFF2-40B4-BE49-F238E27FC236}">
                      <a16:creationId xmlns:a16="http://schemas.microsoft.com/office/drawing/2014/main" id="{B199C580-B11A-4002-B0A4-BBEA02C406FD}"/>
                    </a:ext>
                  </a:extLst>
                </p:cNvPr>
                <p:cNvSpPr>
                  <a:spLocks noChangeAspect="1" noEditPoints="1"/>
                </p:cNvSpPr>
                <p:nvPr/>
              </p:nvSpPr>
              <p:spPr bwMode="auto">
                <a:xfrm>
                  <a:off x="7710488" y="4333876"/>
                  <a:ext cx="47625" cy="288925"/>
                </a:xfrm>
                <a:custGeom>
                  <a:avLst/>
                  <a:gdLst>
                    <a:gd name="T0" fmla="*/ 24 w 62"/>
                    <a:gd name="T1" fmla="*/ 360 h 381"/>
                    <a:gd name="T2" fmla="*/ 40 w 62"/>
                    <a:gd name="T3" fmla="*/ 360 h 381"/>
                    <a:gd name="T4" fmla="*/ 40 w 62"/>
                    <a:gd name="T5" fmla="*/ 23 h 381"/>
                    <a:gd name="T6" fmla="*/ 24 w 62"/>
                    <a:gd name="T7" fmla="*/ 23 h 381"/>
                    <a:gd name="T8" fmla="*/ 24 w 62"/>
                    <a:gd name="T9" fmla="*/ 360 h 381"/>
                    <a:gd name="T10" fmla="*/ 50 w 62"/>
                    <a:gd name="T11" fmla="*/ 381 h 381"/>
                    <a:gd name="T12" fmla="*/ 12 w 62"/>
                    <a:gd name="T13" fmla="*/ 381 h 381"/>
                    <a:gd name="T14" fmla="*/ 0 w 62"/>
                    <a:gd name="T15" fmla="*/ 370 h 381"/>
                    <a:gd name="T16" fmla="*/ 0 w 62"/>
                    <a:gd name="T17" fmla="*/ 11 h 381"/>
                    <a:gd name="T18" fmla="*/ 12 w 62"/>
                    <a:gd name="T19" fmla="*/ 0 h 381"/>
                    <a:gd name="T20" fmla="*/ 50 w 62"/>
                    <a:gd name="T21" fmla="*/ 0 h 381"/>
                    <a:gd name="T22" fmla="*/ 62 w 62"/>
                    <a:gd name="T23" fmla="*/ 11 h 381"/>
                    <a:gd name="T24" fmla="*/ 62 w 62"/>
                    <a:gd name="T25" fmla="*/ 370 h 381"/>
                    <a:gd name="T26" fmla="*/ 50 w 62"/>
                    <a:gd name="T27" fmla="*/ 38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 h="381">
                      <a:moveTo>
                        <a:pt x="24" y="360"/>
                      </a:moveTo>
                      <a:lnTo>
                        <a:pt x="40" y="360"/>
                      </a:lnTo>
                      <a:lnTo>
                        <a:pt x="40" y="23"/>
                      </a:lnTo>
                      <a:lnTo>
                        <a:pt x="24" y="23"/>
                      </a:lnTo>
                      <a:lnTo>
                        <a:pt x="24" y="360"/>
                      </a:lnTo>
                      <a:close/>
                      <a:moveTo>
                        <a:pt x="50" y="381"/>
                      </a:moveTo>
                      <a:lnTo>
                        <a:pt x="12" y="381"/>
                      </a:lnTo>
                      <a:cubicBezTo>
                        <a:pt x="5" y="381"/>
                        <a:pt x="0" y="376"/>
                        <a:pt x="0" y="370"/>
                      </a:cubicBezTo>
                      <a:lnTo>
                        <a:pt x="0" y="11"/>
                      </a:lnTo>
                      <a:cubicBezTo>
                        <a:pt x="0" y="5"/>
                        <a:pt x="5" y="0"/>
                        <a:pt x="12" y="0"/>
                      </a:cubicBezTo>
                      <a:lnTo>
                        <a:pt x="50" y="0"/>
                      </a:lnTo>
                      <a:cubicBezTo>
                        <a:pt x="57" y="0"/>
                        <a:pt x="62" y="5"/>
                        <a:pt x="62" y="11"/>
                      </a:cubicBezTo>
                      <a:lnTo>
                        <a:pt x="62" y="370"/>
                      </a:lnTo>
                      <a:cubicBezTo>
                        <a:pt x="62" y="376"/>
                        <a:pt x="57" y="381"/>
                        <a:pt x="50" y="3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1560">
                  <a:extLst>
                    <a:ext uri="{FF2B5EF4-FFF2-40B4-BE49-F238E27FC236}">
                      <a16:creationId xmlns:a16="http://schemas.microsoft.com/office/drawing/2014/main" id="{840C0967-32EA-447D-8556-C1530404EBE0}"/>
                    </a:ext>
                  </a:extLst>
                </p:cNvPr>
                <p:cNvSpPr>
                  <a:spLocks noChangeAspect="1"/>
                </p:cNvSpPr>
                <p:nvPr/>
              </p:nvSpPr>
              <p:spPr bwMode="auto">
                <a:xfrm>
                  <a:off x="8052979" y="4508501"/>
                  <a:ext cx="111125" cy="46038"/>
                </a:xfrm>
                <a:custGeom>
                  <a:avLst/>
                  <a:gdLst>
                    <a:gd name="T0" fmla="*/ 133 w 145"/>
                    <a:gd name="T1" fmla="*/ 60 h 60"/>
                    <a:gd name="T2" fmla="*/ 12 w 145"/>
                    <a:gd name="T3" fmla="*/ 60 h 60"/>
                    <a:gd name="T4" fmla="*/ 0 w 145"/>
                    <a:gd name="T5" fmla="*/ 48 h 60"/>
                    <a:gd name="T6" fmla="*/ 12 w 145"/>
                    <a:gd name="T7" fmla="*/ 36 h 60"/>
                    <a:gd name="T8" fmla="*/ 123 w 145"/>
                    <a:gd name="T9" fmla="*/ 36 h 60"/>
                    <a:gd name="T10" fmla="*/ 123 w 145"/>
                    <a:gd name="T11" fmla="*/ 23 h 60"/>
                    <a:gd name="T12" fmla="*/ 12 w 145"/>
                    <a:gd name="T13" fmla="*/ 23 h 60"/>
                    <a:gd name="T14" fmla="*/ 0 w 145"/>
                    <a:gd name="T15" fmla="*/ 11 h 60"/>
                    <a:gd name="T16" fmla="*/ 12 w 145"/>
                    <a:gd name="T17" fmla="*/ 0 h 60"/>
                    <a:gd name="T18" fmla="*/ 133 w 145"/>
                    <a:gd name="T19" fmla="*/ 0 h 60"/>
                    <a:gd name="T20" fmla="*/ 145 w 145"/>
                    <a:gd name="T21" fmla="*/ 11 h 60"/>
                    <a:gd name="T22" fmla="*/ 145 w 145"/>
                    <a:gd name="T23" fmla="*/ 46 h 60"/>
                    <a:gd name="T24" fmla="*/ 133 w 145"/>
                    <a:gd name="T2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 h="60">
                      <a:moveTo>
                        <a:pt x="133" y="60"/>
                      </a:moveTo>
                      <a:lnTo>
                        <a:pt x="12" y="60"/>
                      </a:lnTo>
                      <a:cubicBezTo>
                        <a:pt x="5" y="60"/>
                        <a:pt x="0" y="55"/>
                        <a:pt x="0" y="48"/>
                      </a:cubicBezTo>
                      <a:cubicBezTo>
                        <a:pt x="0" y="41"/>
                        <a:pt x="5" y="36"/>
                        <a:pt x="12" y="36"/>
                      </a:cubicBezTo>
                      <a:lnTo>
                        <a:pt x="123" y="36"/>
                      </a:lnTo>
                      <a:lnTo>
                        <a:pt x="123" y="23"/>
                      </a:lnTo>
                      <a:lnTo>
                        <a:pt x="12" y="23"/>
                      </a:lnTo>
                      <a:cubicBezTo>
                        <a:pt x="5" y="23"/>
                        <a:pt x="0" y="18"/>
                        <a:pt x="0" y="11"/>
                      </a:cubicBezTo>
                      <a:cubicBezTo>
                        <a:pt x="0" y="5"/>
                        <a:pt x="5" y="0"/>
                        <a:pt x="12" y="0"/>
                      </a:cubicBezTo>
                      <a:lnTo>
                        <a:pt x="133" y="0"/>
                      </a:lnTo>
                      <a:cubicBezTo>
                        <a:pt x="140" y="0"/>
                        <a:pt x="145" y="5"/>
                        <a:pt x="145" y="11"/>
                      </a:cubicBezTo>
                      <a:lnTo>
                        <a:pt x="145" y="46"/>
                      </a:lnTo>
                      <a:cubicBezTo>
                        <a:pt x="145" y="55"/>
                        <a:pt x="140" y="60"/>
                        <a:pt x="133"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1561">
                  <a:extLst>
                    <a:ext uri="{FF2B5EF4-FFF2-40B4-BE49-F238E27FC236}">
                      <a16:creationId xmlns:a16="http://schemas.microsoft.com/office/drawing/2014/main" id="{E574E9EE-5971-4CB7-8415-9A0899E4E5FF}"/>
                    </a:ext>
                  </a:extLst>
                </p:cNvPr>
                <p:cNvSpPr>
                  <a:spLocks noChangeAspect="1"/>
                </p:cNvSpPr>
                <p:nvPr/>
              </p:nvSpPr>
              <p:spPr bwMode="auto">
                <a:xfrm>
                  <a:off x="7617236" y="4510088"/>
                  <a:ext cx="109538" cy="44450"/>
                </a:xfrm>
                <a:custGeom>
                  <a:avLst/>
                  <a:gdLst>
                    <a:gd name="T0" fmla="*/ 133 w 145"/>
                    <a:gd name="T1" fmla="*/ 59 h 59"/>
                    <a:gd name="T2" fmla="*/ 11 w 145"/>
                    <a:gd name="T3" fmla="*/ 59 h 59"/>
                    <a:gd name="T4" fmla="*/ 0 w 145"/>
                    <a:gd name="T5" fmla="*/ 47 h 59"/>
                    <a:gd name="T6" fmla="*/ 0 w 145"/>
                    <a:gd name="T7" fmla="*/ 12 h 59"/>
                    <a:gd name="T8" fmla="*/ 11 w 145"/>
                    <a:gd name="T9" fmla="*/ 0 h 59"/>
                    <a:gd name="T10" fmla="*/ 133 w 145"/>
                    <a:gd name="T11" fmla="*/ 0 h 59"/>
                    <a:gd name="T12" fmla="*/ 145 w 145"/>
                    <a:gd name="T13" fmla="*/ 12 h 59"/>
                    <a:gd name="T14" fmla="*/ 133 w 145"/>
                    <a:gd name="T15" fmla="*/ 24 h 59"/>
                    <a:gd name="T16" fmla="*/ 21 w 145"/>
                    <a:gd name="T17" fmla="*/ 24 h 59"/>
                    <a:gd name="T18" fmla="*/ 21 w 145"/>
                    <a:gd name="T19" fmla="*/ 37 h 59"/>
                    <a:gd name="T20" fmla="*/ 133 w 145"/>
                    <a:gd name="T21" fmla="*/ 37 h 59"/>
                    <a:gd name="T22" fmla="*/ 145 w 145"/>
                    <a:gd name="T23" fmla="*/ 49 h 59"/>
                    <a:gd name="T24" fmla="*/ 133 w 145"/>
                    <a:gd name="T25"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 h="59">
                      <a:moveTo>
                        <a:pt x="133" y="59"/>
                      </a:moveTo>
                      <a:lnTo>
                        <a:pt x="11" y="59"/>
                      </a:lnTo>
                      <a:cubicBezTo>
                        <a:pt x="5" y="59"/>
                        <a:pt x="0" y="54"/>
                        <a:pt x="0" y="47"/>
                      </a:cubicBezTo>
                      <a:lnTo>
                        <a:pt x="0" y="12"/>
                      </a:lnTo>
                      <a:cubicBezTo>
                        <a:pt x="0" y="5"/>
                        <a:pt x="5" y="0"/>
                        <a:pt x="11" y="0"/>
                      </a:cubicBezTo>
                      <a:lnTo>
                        <a:pt x="133" y="0"/>
                      </a:lnTo>
                      <a:cubicBezTo>
                        <a:pt x="140" y="0"/>
                        <a:pt x="145" y="5"/>
                        <a:pt x="145" y="12"/>
                      </a:cubicBezTo>
                      <a:cubicBezTo>
                        <a:pt x="145" y="19"/>
                        <a:pt x="140" y="24"/>
                        <a:pt x="133" y="24"/>
                      </a:cubicBezTo>
                      <a:lnTo>
                        <a:pt x="21" y="24"/>
                      </a:lnTo>
                      <a:lnTo>
                        <a:pt x="21" y="37"/>
                      </a:lnTo>
                      <a:lnTo>
                        <a:pt x="133" y="37"/>
                      </a:lnTo>
                      <a:cubicBezTo>
                        <a:pt x="140" y="37"/>
                        <a:pt x="145" y="42"/>
                        <a:pt x="145" y="49"/>
                      </a:cubicBezTo>
                      <a:cubicBezTo>
                        <a:pt x="145" y="55"/>
                        <a:pt x="140" y="59"/>
                        <a:pt x="133"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1562">
                  <a:extLst>
                    <a:ext uri="{FF2B5EF4-FFF2-40B4-BE49-F238E27FC236}">
                      <a16:creationId xmlns:a16="http://schemas.microsoft.com/office/drawing/2014/main" id="{ED80A36E-124E-49A6-B6E7-3283F39F9E36}"/>
                    </a:ext>
                  </a:extLst>
                </p:cNvPr>
                <p:cNvSpPr>
                  <a:spLocks noChangeAspect="1"/>
                </p:cNvSpPr>
                <p:nvPr/>
              </p:nvSpPr>
              <p:spPr bwMode="auto">
                <a:xfrm>
                  <a:off x="7741758" y="4535488"/>
                  <a:ext cx="297343" cy="19050"/>
                </a:xfrm>
                <a:custGeom>
                  <a:avLst/>
                  <a:gdLst>
                    <a:gd name="T0" fmla="*/ 381 w 393"/>
                    <a:gd name="T1" fmla="*/ 24 h 24"/>
                    <a:gd name="T2" fmla="*/ 11 w 393"/>
                    <a:gd name="T3" fmla="*/ 24 h 24"/>
                    <a:gd name="T4" fmla="*/ 0 w 393"/>
                    <a:gd name="T5" fmla="*/ 12 h 24"/>
                    <a:gd name="T6" fmla="*/ 11 w 393"/>
                    <a:gd name="T7" fmla="*/ 0 h 24"/>
                    <a:gd name="T8" fmla="*/ 381 w 393"/>
                    <a:gd name="T9" fmla="*/ 0 h 24"/>
                    <a:gd name="T10" fmla="*/ 393 w 393"/>
                    <a:gd name="T11" fmla="*/ 12 h 24"/>
                    <a:gd name="T12" fmla="*/ 381 w 393"/>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393" h="24">
                      <a:moveTo>
                        <a:pt x="381" y="24"/>
                      </a:moveTo>
                      <a:lnTo>
                        <a:pt x="11" y="24"/>
                      </a:lnTo>
                      <a:cubicBezTo>
                        <a:pt x="5" y="24"/>
                        <a:pt x="0" y="19"/>
                        <a:pt x="0" y="12"/>
                      </a:cubicBezTo>
                      <a:cubicBezTo>
                        <a:pt x="0" y="5"/>
                        <a:pt x="5" y="0"/>
                        <a:pt x="11" y="0"/>
                      </a:cubicBezTo>
                      <a:lnTo>
                        <a:pt x="381" y="0"/>
                      </a:lnTo>
                      <a:cubicBezTo>
                        <a:pt x="388" y="0"/>
                        <a:pt x="393" y="5"/>
                        <a:pt x="393" y="12"/>
                      </a:cubicBezTo>
                      <a:cubicBezTo>
                        <a:pt x="393" y="19"/>
                        <a:pt x="388" y="24"/>
                        <a:pt x="381"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1563">
                  <a:extLst>
                    <a:ext uri="{FF2B5EF4-FFF2-40B4-BE49-F238E27FC236}">
                      <a16:creationId xmlns:a16="http://schemas.microsoft.com/office/drawing/2014/main" id="{463C215B-B1CF-4AA0-A564-020179FB1A0D}"/>
                    </a:ext>
                  </a:extLst>
                </p:cNvPr>
                <p:cNvSpPr>
                  <a:spLocks noChangeAspect="1"/>
                </p:cNvSpPr>
                <p:nvPr/>
              </p:nvSpPr>
              <p:spPr bwMode="auto">
                <a:xfrm>
                  <a:off x="7615238" y="4605338"/>
                  <a:ext cx="550863" cy="17463"/>
                </a:xfrm>
                <a:custGeom>
                  <a:avLst/>
                  <a:gdLst>
                    <a:gd name="T0" fmla="*/ 713 w 725"/>
                    <a:gd name="T1" fmla="*/ 23 h 23"/>
                    <a:gd name="T2" fmla="*/ 11 w 725"/>
                    <a:gd name="T3" fmla="*/ 23 h 23"/>
                    <a:gd name="T4" fmla="*/ 0 w 725"/>
                    <a:gd name="T5" fmla="*/ 12 h 23"/>
                    <a:gd name="T6" fmla="*/ 11 w 725"/>
                    <a:gd name="T7" fmla="*/ 0 h 23"/>
                    <a:gd name="T8" fmla="*/ 713 w 725"/>
                    <a:gd name="T9" fmla="*/ 0 h 23"/>
                    <a:gd name="T10" fmla="*/ 725 w 725"/>
                    <a:gd name="T11" fmla="*/ 12 h 23"/>
                    <a:gd name="T12" fmla="*/ 713 w 725"/>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725" h="23">
                      <a:moveTo>
                        <a:pt x="713" y="23"/>
                      </a:moveTo>
                      <a:lnTo>
                        <a:pt x="11" y="23"/>
                      </a:lnTo>
                      <a:cubicBezTo>
                        <a:pt x="5" y="23"/>
                        <a:pt x="0" y="18"/>
                        <a:pt x="0" y="12"/>
                      </a:cubicBezTo>
                      <a:cubicBezTo>
                        <a:pt x="0" y="5"/>
                        <a:pt x="5" y="0"/>
                        <a:pt x="11" y="0"/>
                      </a:cubicBezTo>
                      <a:lnTo>
                        <a:pt x="713" y="0"/>
                      </a:lnTo>
                      <a:cubicBezTo>
                        <a:pt x="720" y="0"/>
                        <a:pt x="725" y="5"/>
                        <a:pt x="725" y="12"/>
                      </a:cubicBezTo>
                      <a:cubicBezTo>
                        <a:pt x="725" y="18"/>
                        <a:pt x="718" y="23"/>
                        <a:pt x="71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4" name="Group 13">
              <a:extLst>
                <a:ext uri="{FF2B5EF4-FFF2-40B4-BE49-F238E27FC236}">
                  <a16:creationId xmlns:a16="http://schemas.microsoft.com/office/drawing/2014/main" id="{71ADD401-3804-4F5A-A21B-F85921F656F3}"/>
                </a:ext>
              </a:extLst>
            </p:cNvPr>
            <p:cNvGrpSpPr/>
            <p:nvPr/>
          </p:nvGrpSpPr>
          <p:grpSpPr>
            <a:xfrm>
              <a:off x="7967525" y="2026872"/>
              <a:ext cx="411482" cy="411945"/>
              <a:chOff x="8158552" y="2479136"/>
              <a:chExt cx="411482" cy="411945"/>
            </a:xfrm>
          </p:grpSpPr>
          <p:sp>
            <p:nvSpPr>
              <p:cNvPr id="96" name="Oval 95">
                <a:extLst>
                  <a:ext uri="{FF2B5EF4-FFF2-40B4-BE49-F238E27FC236}">
                    <a16:creationId xmlns:a16="http://schemas.microsoft.com/office/drawing/2014/main" id="{5C8ACD10-F93B-4C63-8CAD-4EDE6C9F8927}"/>
                  </a:ext>
                </a:extLst>
              </p:cNvPr>
              <p:cNvSpPr>
                <a:spLocks noChangeAspect="1"/>
              </p:cNvSpPr>
              <p:nvPr/>
            </p:nvSpPr>
            <p:spPr>
              <a:xfrm>
                <a:off x="8158552" y="2479136"/>
                <a:ext cx="411482" cy="411945"/>
              </a:xfrm>
              <a:prstGeom prst="ellipse">
                <a:avLst/>
              </a:prstGeom>
              <a:solidFill>
                <a:srgbClr val="AD9430"/>
              </a:solidFill>
              <a:ln w="25400" cmpd="sng">
                <a:solidFill>
                  <a:srgbClr val="FFFFFF"/>
                </a:solidFill>
                <a:miter lim="800000"/>
                <a:headEnd/>
                <a:tailEnd/>
              </a:ln>
              <a:effectLst/>
            </p:spPr>
            <p:txBody>
              <a:bodyPr lIns="18288" tIns="18288" rIns="18288" bIns="18288" anchor="ctr" anchorCtr="1"/>
              <a:lstStyle/>
              <a:p>
                <a:pPr algn="ctr">
                  <a:lnSpc>
                    <a:spcPct val="80000"/>
                  </a:lnSpc>
                </a:pPr>
                <a:endParaRPr lang="en-US" sz="900" dirty="0">
                  <a:solidFill>
                    <a:srgbClr val="142431"/>
                  </a:solidFill>
                  <a:latin typeface="Arial" panose="020B0604020202020204" pitchFamily="34" charset="0"/>
                  <a:cs typeface="Arial" panose="020B0604020202020204" pitchFamily="34" charset="0"/>
                </a:endParaRPr>
              </a:p>
            </p:txBody>
          </p:sp>
          <p:grpSp>
            <p:nvGrpSpPr>
              <p:cNvPr id="97" name="Group 96">
                <a:extLst>
                  <a:ext uri="{FF2B5EF4-FFF2-40B4-BE49-F238E27FC236}">
                    <a16:creationId xmlns:a16="http://schemas.microsoft.com/office/drawing/2014/main" id="{3049D33F-3655-4CD8-8603-4C63B17D1B2E}"/>
                  </a:ext>
                </a:extLst>
              </p:cNvPr>
              <p:cNvGrpSpPr>
                <a:grpSpLocks noChangeAspect="1"/>
              </p:cNvGrpSpPr>
              <p:nvPr/>
            </p:nvGrpSpPr>
            <p:grpSpPr>
              <a:xfrm>
                <a:off x="8282188" y="2562654"/>
                <a:ext cx="164210" cy="244908"/>
                <a:chOff x="3421063" y="3497263"/>
                <a:chExt cx="371476" cy="554037"/>
              </a:xfrm>
              <a:solidFill>
                <a:srgbClr val="FFFFFF"/>
              </a:solidFill>
            </p:grpSpPr>
            <p:sp>
              <p:nvSpPr>
                <p:cNvPr id="98" name="Freeform 350">
                  <a:extLst>
                    <a:ext uri="{FF2B5EF4-FFF2-40B4-BE49-F238E27FC236}">
                      <a16:creationId xmlns:a16="http://schemas.microsoft.com/office/drawing/2014/main" id="{85CA715D-C771-4CA4-A7AE-DBFB5DE72ED8}"/>
                    </a:ext>
                  </a:extLst>
                </p:cNvPr>
                <p:cNvSpPr>
                  <a:spLocks/>
                </p:cNvSpPr>
                <p:nvPr/>
              </p:nvSpPr>
              <p:spPr bwMode="auto">
                <a:xfrm>
                  <a:off x="3540126" y="3562350"/>
                  <a:ext cx="134938" cy="112713"/>
                </a:xfrm>
                <a:custGeom>
                  <a:avLst/>
                  <a:gdLst>
                    <a:gd name="T0" fmla="*/ 88 w 177"/>
                    <a:gd name="T1" fmla="*/ 150 h 150"/>
                    <a:gd name="T2" fmla="*/ 0 w 177"/>
                    <a:gd name="T3" fmla="*/ 82 h 150"/>
                    <a:gd name="T4" fmla="*/ 94 w 177"/>
                    <a:gd name="T5" fmla="*/ 0 h 150"/>
                    <a:gd name="T6" fmla="*/ 102 w 177"/>
                    <a:gd name="T7" fmla="*/ 3 h 150"/>
                    <a:gd name="T8" fmla="*/ 105 w 177"/>
                    <a:gd name="T9" fmla="*/ 11 h 150"/>
                    <a:gd name="T10" fmla="*/ 105 w 177"/>
                    <a:gd name="T11" fmla="*/ 45 h 150"/>
                    <a:gd name="T12" fmla="*/ 94 w 177"/>
                    <a:gd name="T13" fmla="*/ 56 h 150"/>
                    <a:gd name="T14" fmla="*/ 83 w 177"/>
                    <a:gd name="T15" fmla="*/ 45 h 150"/>
                    <a:gd name="T16" fmla="*/ 83 w 177"/>
                    <a:gd name="T17" fmla="*/ 22 h 150"/>
                    <a:gd name="T18" fmla="*/ 21 w 177"/>
                    <a:gd name="T19" fmla="*/ 82 h 150"/>
                    <a:gd name="T20" fmla="*/ 88 w 177"/>
                    <a:gd name="T21" fmla="*/ 128 h 150"/>
                    <a:gd name="T22" fmla="*/ 155 w 177"/>
                    <a:gd name="T23" fmla="*/ 82 h 150"/>
                    <a:gd name="T24" fmla="*/ 166 w 177"/>
                    <a:gd name="T25" fmla="*/ 72 h 150"/>
                    <a:gd name="T26" fmla="*/ 177 w 177"/>
                    <a:gd name="T27" fmla="*/ 82 h 150"/>
                    <a:gd name="T28" fmla="*/ 88 w 177"/>
                    <a:gd name="T29"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150">
                      <a:moveTo>
                        <a:pt x="88" y="150"/>
                      </a:moveTo>
                      <a:cubicBezTo>
                        <a:pt x="39" y="150"/>
                        <a:pt x="0" y="120"/>
                        <a:pt x="0" y="82"/>
                      </a:cubicBezTo>
                      <a:cubicBezTo>
                        <a:pt x="0" y="32"/>
                        <a:pt x="36" y="0"/>
                        <a:pt x="94" y="0"/>
                      </a:cubicBezTo>
                      <a:cubicBezTo>
                        <a:pt x="97" y="0"/>
                        <a:pt x="99" y="1"/>
                        <a:pt x="102" y="3"/>
                      </a:cubicBezTo>
                      <a:cubicBezTo>
                        <a:pt x="104" y="5"/>
                        <a:pt x="105" y="8"/>
                        <a:pt x="105" y="11"/>
                      </a:cubicBezTo>
                      <a:lnTo>
                        <a:pt x="105" y="45"/>
                      </a:lnTo>
                      <a:cubicBezTo>
                        <a:pt x="105" y="51"/>
                        <a:pt x="100" y="56"/>
                        <a:pt x="94" y="56"/>
                      </a:cubicBezTo>
                      <a:cubicBezTo>
                        <a:pt x="88" y="56"/>
                        <a:pt x="83" y="51"/>
                        <a:pt x="83" y="45"/>
                      </a:cubicBezTo>
                      <a:lnTo>
                        <a:pt x="83" y="22"/>
                      </a:lnTo>
                      <a:cubicBezTo>
                        <a:pt x="59" y="25"/>
                        <a:pt x="21" y="36"/>
                        <a:pt x="21" y="82"/>
                      </a:cubicBezTo>
                      <a:cubicBezTo>
                        <a:pt x="21" y="108"/>
                        <a:pt x="51" y="128"/>
                        <a:pt x="88" y="128"/>
                      </a:cubicBezTo>
                      <a:cubicBezTo>
                        <a:pt x="125" y="128"/>
                        <a:pt x="155" y="108"/>
                        <a:pt x="155" y="82"/>
                      </a:cubicBezTo>
                      <a:cubicBezTo>
                        <a:pt x="155" y="76"/>
                        <a:pt x="160" y="72"/>
                        <a:pt x="166" y="72"/>
                      </a:cubicBezTo>
                      <a:cubicBezTo>
                        <a:pt x="172" y="72"/>
                        <a:pt x="177" y="76"/>
                        <a:pt x="177" y="82"/>
                      </a:cubicBezTo>
                      <a:cubicBezTo>
                        <a:pt x="177" y="120"/>
                        <a:pt x="137" y="150"/>
                        <a:pt x="88"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351">
                  <a:extLst>
                    <a:ext uri="{FF2B5EF4-FFF2-40B4-BE49-F238E27FC236}">
                      <a16:creationId xmlns:a16="http://schemas.microsoft.com/office/drawing/2014/main" id="{9B76D6D4-224F-43DB-95A0-1235A719D6ED}"/>
                    </a:ext>
                  </a:extLst>
                </p:cNvPr>
                <p:cNvSpPr>
                  <a:spLocks/>
                </p:cNvSpPr>
                <p:nvPr/>
              </p:nvSpPr>
              <p:spPr bwMode="auto">
                <a:xfrm>
                  <a:off x="3540126" y="3616325"/>
                  <a:ext cx="134938" cy="434975"/>
                </a:xfrm>
                <a:custGeom>
                  <a:avLst/>
                  <a:gdLst>
                    <a:gd name="T0" fmla="*/ 88 w 177"/>
                    <a:gd name="T1" fmla="*/ 573 h 573"/>
                    <a:gd name="T2" fmla="*/ 88 w 177"/>
                    <a:gd name="T3" fmla="*/ 573 h 573"/>
                    <a:gd name="T4" fmla="*/ 27 w 177"/>
                    <a:gd name="T5" fmla="*/ 554 h 573"/>
                    <a:gd name="T6" fmla="*/ 0 w 177"/>
                    <a:gd name="T7" fmla="*/ 505 h 573"/>
                    <a:gd name="T8" fmla="*/ 0 w 177"/>
                    <a:gd name="T9" fmla="*/ 10 h 573"/>
                    <a:gd name="T10" fmla="*/ 10 w 177"/>
                    <a:gd name="T11" fmla="*/ 0 h 573"/>
                    <a:gd name="T12" fmla="*/ 21 w 177"/>
                    <a:gd name="T13" fmla="*/ 10 h 573"/>
                    <a:gd name="T14" fmla="*/ 21 w 177"/>
                    <a:gd name="T15" fmla="*/ 505 h 573"/>
                    <a:gd name="T16" fmla="*/ 40 w 177"/>
                    <a:gd name="T17" fmla="*/ 537 h 573"/>
                    <a:gd name="T18" fmla="*/ 88 w 177"/>
                    <a:gd name="T19" fmla="*/ 551 h 573"/>
                    <a:gd name="T20" fmla="*/ 88 w 177"/>
                    <a:gd name="T21" fmla="*/ 551 h 573"/>
                    <a:gd name="T22" fmla="*/ 137 w 177"/>
                    <a:gd name="T23" fmla="*/ 537 h 573"/>
                    <a:gd name="T24" fmla="*/ 155 w 177"/>
                    <a:gd name="T25" fmla="*/ 505 h 573"/>
                    <a:gd name="T26" fmla="*/ 155 w 177"/>
                    <a:gd name="T27" fmla="*/ 10 h 573"/>
                    <a:gd name="T28" fmla="*/ 166 w 177"/>
                    <a:gd name="T29" fmla="*/ 0 h 573"/>
                    <a:gd name="T30" fmla="*/ 177 w 177"/>
                    <a:gd name="T31" fmla="*/ 10 h 573"/>
                    <a:gd name="T32" fmla="*/ 177 w 177"/>
                    <a:gd name="T33" fmla="*/ 505 h 573"/>
                    <a:gd name="T34" fmla="*/ 150 w 177"/>
                    <a:gd name="T35" fmla="*/ 554 h 573"/>
                    <a:gd name="T36" fmla="*/ 88 w 177"/>
                    <a:gd name="T37" fmla="*/ 573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7" h="573">
                      <a:moveTo>
                        <a:pt x="88" y="573"/>
                      </a:moveTo>
                      <a:cubicBezTo>
                        <a:pt x="88" y="573"/>
                        <a:pt x="88" y="573"/>
                        <a:pt x="88" y="573"/>
                      </a:cubicBezTo>
                      <a:cubicBezTo>
                        <a:pt x="65" y="573"/>
                        <a:pt x="43" y="566"/>
                        <a:pt x="27" y="554"/>
                      </a:cubicBezTo>
                      <a:cubicBezTo>
                        <a:pt x="9" y="542"/>
                        <a:pt x="0" y="524"/>
                        <a:pt x="0" y="505"/>
                      </a:cubicBezTo>
                      <a:lnTo>
                        <a:pt x="0" y="10"/>
                      </a:lnTo>
                      <a:cubicBezTo>
                        <a:pt x="0" y="4"/>
                        <a:pt x="4" y="0"/>
                        <a:pt x="10" y="0"/>
                      </a:cubicBezTo>
                      <a:cubicBezTo>
                        <a:pt x="16" y="0"/>
                        <a:pt x="21" y="4"/>
                        <a:pt x="21" y="10"/>
                      </a:cubicBezTo>
                      <a:lnTo>
                        <a:pt x="21" y="505"/>
                      </a:lnTo>
                      <a:cubicBezTo>
                        <a:pt x="21" y="517"/>
                        <a:pt x="28" y="528"/>
                        <a:pt x="40" y="537"/>
                      </a:cubicBezTo>
                      <a:cubicBezTo>
                        <a:pt x="52" y="546"/>
                        <a:pt x="70" y="551"/>
                        <a:pt x="88" y="551"/>
                      </a:cubicBezTo>
                      <a:cubicBezTo>
                        <a:pt x="88" y="551"/>
                        <a:pt x="88" y="551"/>
                        <a:pt x="88" y="551"/>
                      </a:cubicBezTo>
                      <a:cubicBezTo>
                        <a:pt x="107" y="551"/>
                        <a:pt x="124" y="546"/>
                        <a:pt x="137" y="537"/>
                      </a:cubicBezTo>
                      <a:cubicBezTo>
                        <a:pt x="149" y="528"/>
                        <a:pt x="155" y="517"/>
                        <a:pt x="155" y="505"/>
                      </a:cubicBezTo>
                      <a:lnTo>
                        <a:pt x="155" y="10"/>
                      </a:lnTo>
                      <a:cubicBezTo>
                        <a:pt x="155" y="4"/>
                        <a:pt x="160" y="0"/>
                        <a:pt x="166" y="0"/>
                      </a:cubicBezTo>
                      <a:cubicBezTo>
                        <a:pt x="172" y="0"/>
                        <a:pt x="177" y="4"/>
                        <a:pt x="177" y="10"/>
                      </a:cubicBezTo>
                      <a:lnTo>
                        <a:pt x="177" y="505"/>
                      </a:lnTo>
                      <a:cubicBezTo>
                        <a:pt x="177" y="524"/>
                        <a:pt x="167" y="542"/>
                        <a:pt x="150" y="554"/>
                      </a:cubicBezTo>
                      <a:cubicBezTo>
                        <a:pt x="133" y="566"/>
                        <a:pt x="111" y="573"/>
                        <a:pt x="88" y="5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352">
                  <a:extLst>
                    <a:ext uri="{FF2B5EF4-FFF2-40B4-BE49-F238E27FC236}">
                      <a16:creationId xmlns:a16="http://schemas.microsoft.com/office/drawing/2014/main" id="{CE0E6DFC-4EF8-497B-8D2D-1C5011A9F3F3}"/>
                    </a:ext>
                  </a:extLst>
                </p:cNvPr>
                <p:cNvSpPr>
                  <a:spLocks/>
                </p:cNvSpPr>
                <p:nvPr/>
              </p:nvSpPr>
              <p:spPr bwMode="auto">
                <a:xfrm>
                  <a:off x="3562351" y="3587750"/>
                  <a:ext cx="112713" cy="82550"/>
                </a:xfrm>
                <a:custGeom>
                  <a:avLst/>
                  <a:gdLst>
                    <a:gd name="T0" fmla="*/ 98 w 148"/>
                    <a:gd name="T1" fmla="*/ 108 h 108"/>
                    <a:gd name="T2" fmla="*/ 88 w 148"/>
                    <a:gd name="T3" fmla="*/ 97 h 108"/>
                    <a:gd name="T4" fmla="*/ 88 w 148"/>
                    <a:gd name="T5" fmla="*/ 69 h 108"/>
                    <a:gd name="T6" fmla="*/ 63 w 148"/>
                    <a:gd name="T7" fmla="*/ 74 h 108"/>
                    <a:gd name="T8" fmla="*/ 9 w 148"/>
                    <a:gd name="T9" fmla="*/ 61 h 108"/>
                    <a:gd name="T10" fmla="*/ 0 w 148"/>
                    <a:gd name="T11" fmla="*/ 41 h 108"/>
                    <a:gd name="T12" fmla="*/ 73 w 148"/>
                    <a:gd name="T13" fmla="*/ 0 h 108"/>
                    <a:gd name="T14" fmla="*/ 148 w 148"/>
                    <a:gd name="T15" fmla="*/ 50 h 108"/>
                    <a:gd name="T16" fmla="*/ 137 w 148"/>
                    <a:gd name="T17" fmla="*/ 61 h 108"/>
                    <a:gd name="T18" fmla="*/ 126 w 148"/>
                    <a:gd name="T19" fmla="*/ 50 h 108"/>
                    <a:gd name="T20" fmla="*/ 73 w 148"/>
                    <a:gd name="T21" fmla="*/ 21 h 108"/>
                    <a:gd name="T22" fmla="*/ 22 w 148"/>
                    <a:gd name="T23" fmla="*/ 41 h 108"/>
                    <a:gd name="T24" fmla="*/ 24 w 148"/>
                    <a:gd name="T25" fmla="*/ 45 h 108"/>
                    <a:gd name="T26" fmla="*/ 62 w 148"/>
                    <a:gd name="T27" fmla="*/ 53 h 108"/>
                    <a:gd name="T28" fmla="*/ 93 w 148"/>
                    <a:gd name="T29" fmla="*/ 44 h 108"/>
                    <a:gd name="T30" fmla="*/ 104 w 148"/>
                    <a:gd name="T31" fmla="*/ 44 h 108"/>
                    <a:gd name="T32" fmla="*/ 109 w 148"/>
                    <a:gd name="T33" fmla="*/ 53 h 108"/>
                    <a:gd name="T34" fmla="*/ 109 w 148"/>
                    <a:gd name="T35" fmla="*/ 97 h 108"/>
                    <a:gd name="T36" fmla="*/ 98 w 148"/>
                    <a:gd name="T3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08">
                      <a:moveTo>
                        <a:pt x="98" y="108"/>
                      </a:moveTo>
                      <a:cubicBezTo>
                        <a:pt x="92" y="108"/>
                        <a:pt x="88" y="103"/>
                        <a:pt x="88" y="97"/>
                      </a:cubicBezTo>
                      <a:lnTo>
                        <a:pt x="88" y="69"/>
                      </a:lnTo>
                      <a:cubicBezTo>
                        <a:pt x="81" y="72"/>
                        <a:pt x="73" y="74"/>
                        <a:pt x="63" y="74"/>
                      </a:cubicBezTo>
                      <a:cubicBezTo>
                        <a:pt x="50" y="75"/>
                        <a:pt x="23" y="74"/>
                        <a:pt x="9" y="61"/>
                      </a:cubicBezTo>
                      <a:cubicBezTo>
                        <a:pt x="3" y="56"/>
                        <a:pt x="0" y="49"/>
                        <a:pt x="0" y="41"/>
                      </a:cubicBezTo>
                      <a:cubicBezTo>
                        <a:pt x="0" y="15"/>
                        <a:pt x="28" y="0"/>
                        <a:pt x="73" y="0"/>
                      </a:cubicBezTo>
                      <a:cubicBezTo>
                        <a:pt x="122" y="0"/>
                        <a:pt x="148" y="25"/>
                        <a:pt x="148" y="50"/>
                      </a:cubicBezTo>
                      <a:cubicBezTo>
                        <a:pt x="148" y="56"/>
                        <a:pt x="143" y="61"/>
                        <a:pt x="137" y="61"/>
                      </a:cubicBezTo>
                      <a:cubicBezTo>
                        <a:pt x="131" y="61"/>
                        <a:pt x="126" y="56"/>
                        <a:pt x="126" y="50"/>
                      </a:cubicBezTo>
                      <a:cubicBezTo>
                        <a:pt x="126" y="40"/>
                        <a:pt x="113" y="21"/>
                        <a:pt x="73" y="21"/>
                      </a:cubicBezTo>
                      <a:cubicBezTo>
                        <a:pt x="48" y="21"/>
                        <a:pt x="22" y="28"/>
                        <a:pt x="22" y="41"/>
                      </a:cubicBezTo>
                      <a:cubicBezTo>
                        <a:pt x="22" y="43"/>
                        <a:pt x="22" y="44"/>
                        <a:pt x="24" y="45"/>
                      </a:cubicBezTo>
                      <a:cubicBezTo>
                        <a:pt x="30" y="51"/>
                        <a:pt x="48" y="54"/>
                        <a:pt x="62" y="53"/>
                      </a:cubicBezTo>
                      <a:cubicBezTo>
                        <a:pt x="80" y="51"/>
                        <a:pt x="93" y="44"/>
                        <a:pt x="93" y="44"/>
                      </a:cubicBezTo>
                      <a:cubicBezTo>
                        <a:pt x="96" y="42"/>
                        <a:pt x="101" y="42"/>
                        <a:pt x="104" y="44"/>
                      </a:cubicBezTo>
                      <a:cubicBezTo>
                        <a:pt x="107" y="46"/>
                        <a:pt x="109" y="49"/>
                        <a:pt x="109" y="53"/>
                      </a:cubicBezTo>
                      <a:lnTo>
                        <a:pt x="109" y="97"/>
                      </a:lnTo>
                      <a:cubicBezTo>
                        <a:pt x="109" y="103"/>
                        <a:pt x="104" y="108"/>
                        <a:pt x="98"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353">
                  <a:extLst>
                    <a:ext uri="{FF2B5EF4-FFF2-40B4-BE49-F238E27FC236}">
                      <a16:creationId xmlns:a16="http://schemas.microsoft.com/office/drawing/2014/main" id="{0A552B2F-68AE-4AE4-824C-20A19B3AABB0}"/>
                    </a:ext>
                  </a:extLst>
                </p:cNvPr>
                <p:cNvSpPr>
                  <a:spLocks/>
                </p:cNvSpPr>
                <p:nvPr/>
              </p:nvSpPr>
              <p:spPr bwMode="auto">
                <a:xfrm>
                  <a:off x="3657601" y="3497263"/>
                  <a:ext cx="134938" cy="114300"/>
                </a:xfrm>
                <a:custGeom>
                  <a:avLst/>
                  <a:gdLst>
                    <a:gd name="T0" fmla="*/ 89 w 177"/>
                    <a:gd name="T1" fmla="*/ 150 h 150"/>
                    <a:gd name="T2" fmla="*/ 0 w 177"/>
                    <a:gd name="T3" fmla="*/ 82 h 150"/>
                    <a:gd name="T4" fmla="*/ 94 w 177"/>
                    <a:gd name="T5" fmla="*/ 0 h 150"/>
                    <a:gd name="T6" fmla="*/ 102 w 177"/>
                    <a:gd name="T7" fmla="*/ 3 h 150"/>
                    <a:gd name="T8" fmla="*/ 105 w 177"/>
                    <a:gd name="T9" fmla="*/ 11 h 150"/>
                    <a:gd name="T10" fmla="*/ 105 w 177"/>
                    <a:gd name="T11" fmla="*/ 45 h 150"/>
                    <a:gd name="T12" fmla="*/ 94 w 177"/>
                    <a:gd name="T13" fmla="*/ 56 h 150"/>
                    <a:gd name="T14" fmla="*/ 84 w 177"/>
                    <a:gd name="T15" fmla="*/ 45 h 150"/>
                    <a:gd name="T16" fmla="*/ 84 w 177"/>
                    <a:gd name="T17" fmla="*/ 22 h 150"/>
                    <a:gd name="T18" fmla="*/ 22 w 177"/>
                    <a:gd name="T19" fmla="*/ 82 h 150"/>
                    <a:gd name="T20" fmla="*/ 89 w 177"/>
                    <a:gd name="T21" fmla="*/ 128 h 150"/>
                    <a:gd name="T22" fmla="*/ 156 w 177"/>
                    <a:gd name="T23" fmla="*/ 82 h 150"/>
                    <a:gd name="T24" fmla="*/ 167 w 177"/>
                    <a:gd name="T25" fmla="*/ 72 h 150"/>
                    <a:gd name="T26" fmla="*/ 177 w 177"/>
                    <a:gd name="T27" fmla="*/ 82 h 150"/>
                    <a:gd name="T28" fmla="*/ 89 w 177"/>
                    <a:gd name="T29"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150">
                      <a:moveTo>
                        <a:pt x="89" y="150"/>
                      </a:moveTo>
                      <a:cubicBezTo>
                        <a:pt x="40" y="150"/>
                        <a:pt x="0" y="120"/>
                        <a:pt x="0" y="82"/>
                      </a:cubicBezTo>
                      <a:cubicBezTo>
                        <a:pt x="0" y="32"/>
                        <a:pt x="36" y="0"/>
                        <a:pt x="94" y="0"/>
                      </a:cubicBezTo>
                      <a:cubicBezTo>
                        <a:pt x="97" y="0"/>
                        <a:pt x="100" y="1"/>
                        <a:pt x="102" y="3"/>
                      </a:cubicBezTo>
                      <a:cubicBezTo>
                        <a:pt x="104" y="5"/>
                        <a:pt x="105" y="8"/>
                        <a:pt x="105" y="11"/>
                      </a:cubicBezTo>
                      <a:lnTo>
                        <a:pt x="105" y="45"/>
                      </a:lnTo>
                      <a:cubicBezTo>
                        <a:pt x="105" y="51"/>
                        <a:pt x="100" y="56"/>
                        <a:pt x="94" y="56"/>
                      </a:cubicBezTo>
                      <a:cubicBezTo>
                        <a:pt x="88" y="56"/>
                        <a:pt x="84" y="51"/>
                        <a:pt x="84" y="45"/>
                      </a:cubicBezTo>
                      <a:lnTo>
                        <a:pt x="84" y="22"/>
                      </a:lnTo>
                      <a:cubicBezTo>
                        <a:pt x="59" y="25"/>
                        <a:pt x="22" y="36"/>
                        <a:pt x="22" y="82"/>
                      </a:cubicBezTo>
                      <a:cubicBezTo>
                        <a:pt x="22" y="108"/>
                        <a:pt x="52" y="128"/>
                        <a:pt x="89" y="128"/>
                      </a:cubicBezTo>
                      <a:cubicBezTo>
                        <a:pt x="126" y="128"/>
                        <a:pt x="156" y="108"/>
                        <a:pt x="156" y="82"/>
                      </a:cubicBezTo>
                      <a:cubicBezTo>
                        <a:pt x="156" y="76"/>
                        <a:pt x="161" y="72"/>
                        <a:pt x="167" y="72"/>
                      </a:cubicBezTo>
                      <a:cubicBezTo>
                        <a:pt x="173" y="72"/>
                        <a:pt x="177" y="76"/>
                        <a:pt x="177" y="82"/>
                      </a:cubicBezTo>
                      <a:cubicBezTo>
                        <a:pt x="177" y="120"/>
                        <a:pt x="138" y="150"/>
                        <a:pt x="89"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354">
                  <a:extLst>
                    <a:ext uri="{FF2B5EF4-FFF2-40B4-BE49-F238E27FC236}">
                      <a16:creationId xmlns:a16="http://schemas.microsoft.com/office/drawing/2014/main" id="{8F354482-F729-4538-9AC6-9E8A9093197E}"/>
                    </a:ext>
                  </a:extLst>
                </p:cNvPr>
                <p:cNvSpPr>
                  <a:spLocks/>
                </p:cNvSpPr>
                <p:nvPr/>
              </p:nvSpPr>
              <p:spPr bwMode="auto">
                <a:xfrm>
                  <a:off x="3657601" y="3551238"/>
                  <a:ext cx="134938" cy="436563"/>
                </a:xfrm>
                <a:custGeom>
                  <a:avLst/>
                  <a:gdLst>
                    <a:gd name="T0" fmla="*/ 89 w 177"/>
                    <a:gd name="T1" fmla="*/ 573 h 573"/>
                    <a:gd name="T2" fmla="*/ 89 w 177"/>
                    <a:gd name="T3" fmla="*/ 573 h 573"/>
                    <a:gd name="T4" fmla="*/ 27 w 177"/>
                    <a:gd name="T5" fmla="*/ 554 h 573"/>
                    <a:gd name="T6" fmla="*/ 0 w 177"/>
                    <a:gd name="T7" fmla="*/ 505 h 573"/>
                    <a:gd name="T8" fmla="*/ 0 w 177"/>
                    <a:gd name="T9" fmla="*/ 10 h 573"/>
                    <a:gd name="T10" fmla="*/ 11 w 177"/>
                    <a:gd name="T11" fmla="*/ 0 h 573"/>
                    <a:gd name="T12" fmla="*/ 22 w 177"/>
                    <a:gd name="T13" fmla="*/ 10 h 573"/>
                    <a:gd name="T14" fmla="*/ 22 w 177"/>
                    <a:gd name="T15" fmla="*/ 505 h 573"/>
                    <a:gd name="T16" fmla="*/ 40 w 177"/>
                    <a:gd name="T17" fmla="*/ 537 h 573"/>
                    <a:gd name="T18" fmla="*/ 89 w 177"/>
                    <a:gd name="T19" fmla="*/ 551 h 573"/>
                    <a:gd name="T20" fmla="*/ 89 w 177"/>
                    <a:gd name="T21" fmla="*/ 551 h 573"/>
                    <a:gd name="T22" fmla="*/ 137 w 177"/>
                    <a:gd name="T23" fmla="*/ 537 h 573"/>
                    <a:gd name="T24" fmla="*/ 156 w 177"/>
                    <a:gd name="T25" fmla="*/ 505 h 573"/>
                    <a:gd name="T26" fmla="*/ 156 w 177"/>
                    <a:gd name="T27" fmla="*/ 10 h 573"/>
                    <a:gd name="T28" fmla="*/ 167 w 177"/>
                    <a:gd name="T29" fmla="*/ 0 h 573"/>
                    <a:gd name="T30" fmla="*/ 177 w 177"/>
                    <a:gd name="T31" fmla="*/ 10 h 573"/>
                    <a:gd name="T32" fmla="*/ 177 w 177"/>
                    <a:gd name="T33" fmla="*/ 505 h 573"/>
                    <a:gd name="T34" fmla="*/ 150 w 177"/>
                    <a:gd name="T35" fmla="*/ 554 h 573"/>
                    <a:gd name="T36" fmla="*/ 89 w 177"/>
                    <a:gd name="T37" fmla="*/ 573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7" h="573">
                      <a:moveTo>
                        <a:pt x="89" y="573"/>
                      </a:moveTo>
                      <a:cubicBezTo>
                        <a:pt x="89" y="573"/>
                        <a:pt x="89" y="573"/>
                        <a:pt x="89" y="573"/>
                      </a:cubicBezTo>
                      <a:cubicBezTo>
                        <a:pt x="66" y="573"/>
                        <a:pt x="44" y="566"/>
                        <a:pt x="27" y="554"/>
                      </a:cubicBezTo>
                      <a:cubicBezTo>
                        <a:pt x="10" y="542"/>
                        <a:pt x="0" y="524"/>
                        <a:pt x="0" y="505"/>
                      </a:cubicBezTo>
                      <a:lnTo>
                        <a:pt x="0" y="10"/>
                      </a:lnTo>
                      <a:cubicBezTo>
                        <a:pt x="0" y="4"/>
                        <a:pt x="5" y="0"/>
                        <a:pt x="11" y="0"/>
                      </a:cubicBezTo>
                      <a:cubicBezTo>
                        <a:pt x="17" y="0"/>
                        <a:pt x="22" y="4"/>
                        <a:pt x="22" y="10"/>
                      </a:cubicBezTo>
                      <a:lnTo>
                        <a:pt x="22" y="505"/>
                      </a:lnTo>
                      <a:cubicBezTo>
                        <a:pt x="22" y="517"/>
                        <a:pt x="28" y="528"/>
                        <a:pt x="40" y="537"/>
                      </a:cubicBezTo>
                      <a:cubicBezTo>
                        <a:pt x="53" y="546"/>
                        <a:pt x="70" y="551"/>
                        <a:pt x="89" y="551"/>
                      </a:cubicBezTo>
                      <a:cubicBezTo>
                        <a:pt x="89" y="551"/>
                        <a:pt x="89" y="551"/>
                        <a:pt x="89" y="551"/>
                      </a:cubicBezTo>
                      <a:cubicBezTo>
                        <a:pt x="107" y="551"/>
                        <a:pt x="125" y="546"/>
                        <a:pt x="137" y="537"/>
                      </a:cubicBezTo>
                      <a:cubicBezTo>
                        <a:pt x="149" y="528"/>
                        <a:pt x="156" y="517"/>
                        <a:pt x="156" y="505"/>
                      </a:cubicBezTo>
                      <a:lnTo>
                        <a:pt x="156" y="10"/>
                      </a:lnTo>
                      <a:cubicBezTo>
                        <a:pt x="156" y="4"/>
                        <a:pt x="161" y="0"/>
                        <a:pt x="167" y="0"/>
                      </a:cubicBezTo>
                      <a:cubicBezTo>
                        <a:pt x="173" y="0"/>
                        <a:pt x="177" y="4"/>
                        <a:pt x="177" y="10"/>
                      </a:cubicBezTo>
                      <a:lnTo>
                        <a:pt x="177" y="505"/>
                      </a:lnTo>
                      <a:cubicBezTo>
                        <a:pt x="177" y="524"/>
                        <a:pt x="168" y="542"/>
                        <a:pt x="150" y="554"/>
                      </a:cubicBezTo>
                      <a:cubicBezTo>
                        <a:pt x="134" y="566"/>
                        <a:pt x="112" y="573"/>
                        <a:pt x="89" y="5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355">
                  <a:extLst>
                    <a:ext uri="{FF2B5EF4-FFF2-40B4-BE49-F238E27FC236}">
                      <a16:creationId xmlns:a16="http://schemas.microsoft.com/office/drawing/2014/main" id="{84D5904F-341D-4C6F-ABBE-9478A695AA7A}"/>
                    </a:ext>
                  </a:extLst>
                </p:cNvPr>
                <p:cNvSpPr>
                  <a:spLocks/>
                </p:cNvSpPr>
                <p:nvPr/>
              </p:nvSpPr>
              <p:spPr bwMode="auto">
                <a:xfrm>
                  <a:off x="3681413" y="3522663"/>
                  <a:ext cx="111125" cy="82550"/>
                </a:xfrm>
                <a:custGeom>
                  <a:avLst/>
                  <a:gdLst>
                    <a:gd name="T0" fmla="*/ 98 w 147"/>
                    <a:gd name="T1" fmla="*/ 108 h 108"/>
                    <a:gd name="T2" fmla="*/ 87 w 147"/>
                    <a:gd name="T3" fmla="*/ 98 h 108"/>
                    <a:gd name="T4" fmla="*/ 87 w 147"/>
                    <a:gd name="T5" fmla="*/ 69 h 108"/>
                    <a:gd name="T6" fmla="*/ 63 w 147"/>
                    <a:gd name="T7" fmla="*/ 74 h 108"/>
                    <a:gd name="T8" fmla="*/ 9 w 147"/>
                    <a:gd name="T9" fmla="*/ 61 h 108"/>
                    <a:gd name="T10" fmla="*/ 0 w 147"/>
                    <a:gd name="T11" fmla="*/ 41 h 108"/>
                    <a:gd name="T12" fmla="*/ 73 w 147"/>
                    <a:gd name="T13" fmla="*/ 0 h 108"/>
                    <a:gd name="T14" fmla="*/ 147 w 147"/>
                    <a:gd name="T15" fmla="*/ 50 h 108"/>
                    <a:gd name="T16" fmla="*/ 137 w 147"/>
                    <a:gd name="T17" fmla="*/ 61 h 108"/>
                    <a:gd name="T18" fmla="*/ 126 w 147"/>
                    <a:gd name="T19" fmla="*/ 50 h 108"/>
                    <a:gd name="T20" fmla="*/ 73 w 147"/>
                    <a:gd name="T21" fmla="*/ 21 h 108"/>
                    <a:gd name="T22" fmla="*/ 21 w 147"/>
                    <a:gd name="T23" fmla="*/ 41 h 108"/>
                    <a:gd name="T24" fmla="*/ 23 w 147"/>
                    <a:gd name="T25" fmla="*/ 45 h 108"/>
                    <a:gd name="T26" fmla="*/ 61 w 147"/>
                    <a:gd name="T27" fmla="*/ 53 h 108"/>
                    <a:gd name="T28" fmla="*/ 93 w 147"/>
                    <a:gd name="T29" fmla="*/ 44 h 108"/>
                    <a:gd name="T30" fmla="*/ 103 w 147"/>
                    <a:gd name="T31" fmla="*/ 44 h 108"/>
                    <a:gd name="T32" fmla="*/ 109 w 147"/>
                    <a:gd name="T33" fmla="*/ 53 h 108"/>
                    <a:gd name="T34" fmla="*/ 109 w 147"/>
                    <a:gd name="T35" fmla="*/ 98 h 108"/>
                    <a:gd name="T36" fmla="*/ 98 w 147"/>
                    <a:gd name="T3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7" h="108">
                      <a:moveTo>
                        <a:pt x="98" y="108"/>
                      </a:moveTo>
                      <a:cubicBezTo>
                        <a:pt x="92" y="108"/>
                        <a:pt x="87" y="103"/>
                        <a:pt x="87" y="98"/>
                      </a:cubicBezTo>
                      <a:lnTo>
                        <a:pt x="87" y="69"/>
                      </a:lnTo>
                      <a:cubicBezTo>
                        <a:pt x="81" y="72"/>
                        <a:pt x="72" y="74"/>
                        <a:pt x="63" y="74"/>
                      </a:cubicBezTo>
                      <a:cubicBezTo>
                        <a:pt x="49" y="75"/>
                        <a:pt x="22" y="74"/>
                        <a:pt x="9" y="61"/>
                      </a:cubicBezTo>
                      <a:cubicBezTo>
                        <a:pt x="3" y="56"/>
                        <a:pt x="0" y="49"/>
                        <a:pt x="0" y="41"/>
                      </a:cubicBezTo>
                      <a:cubicBezTo>
                        <a:pt x="0" y="15"/>
                        <a:pt x="27" y="0"/>
                        <a:pt x="73" y="0"/>
                      </a:cubicBezTo>
                      <a:cubicBezTo>
                        <a:pt x="121" y="0"/>
                        <a:pt x="147" y="25"/>
                        <a:pt x="147" y="50"/>
                      </a:cubicBezTo>
                      <a:cubicBezTo>
                        <a:pt x="147" y="56"/>
                        <a:pt x="143" y="61"/>
                        <a:pt x="137" y="61"/>
                      </a:cubicBezTo>
                      <a:cubicBezTo>
                        <a:pt x="131" y="61"/>
                        <a:pt x="126" y="56"/>
                        <a:pt x="126" y="50"/>
                      </a:cubicBezTo>
                      <a:cubicBezTo>
                        <a:pt x="126" y="40"/>
                        <a:pt x="113" y="21"/>
                        <a:pt x="73" y="21"/>
                      </a:cubicBezTo>
                      <a:cubicBezTo>
                        <a:pt x="47" y="21"/>
                        <a:pt x="21" y="28"/>
                        <a:pt x="21" y="41"/>
                      </a:cubicBezTo>
                      <a:cubicBezTo>
                        <a:pt x="21" y="43"/>
                        <a:pt x="22" y="44"/>
                        <a:pt x="23" y="45"/>
                      </a:cubicBezTo>
                      <a:cubicBezTo>
                        <a:pt x="30" y="51"/>
                        <a:pt x="48" y="54"/>
                        <a:pt x="61" y="53"/>
                      </a:cubicBezTo>
                      <a:cubicBezTo>
                        <a:pt x="79" y="51"/>
                        <a:pt x="92" y="44"/>
                        <a:pt x="93" y="44"/>
                      </a:cubicBezTo>
                      <a:cubicBezTo>
                        <a:pt x="96" y="42"/>
                        <a:pt x="100" y="42"/>
                        <a:pt x="103" y="44"/>
                      </a:cubicBezTo>
                      <a:cubicBezTo>
                        <a:pt x="107" y="46"/>
                        <a:pt x="109" y="49"/>
                        <a:pt x="109" y="53"/>
                      </a:cubicBezTo>
                      <a:lnTo>
                        <a:pt x="109" y="98"/>
                      </a:lnTo>
                      <a:cubicBezTo>
                        <a:pt x="109" y="103"/>
                        <a:pt x="104" y="108"/>
                        <a:pt x="98"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356">
                  <a:extLst>
                    <a:ext uri="{FF2B5EF4-FFF2-40B4-BE49-F238E27FC236}">
                      <a16:creationId xmlns:a16="http://schemas.microsoft.com/office/drawing/2014/main" id="{29BA0EFC-CA43-4780-902E-B3FD37EDE9E1}"/>
                    </a:ext>
                  </a:extLst>
                </p:cNvPr>
                <p:cNvSpPr>
                  <a:spLocks/>
                </p:cNvSpPr>
                <p:nvPr/>
              </p:nvSpPr>
              <p:spPr bwMode="auto">
                <a:xfrm>
                  <a:off x="3421063" y="3497263"/>
                  <a:ext cx="134938" cy="114300"/>
                </a:xfrm>
                <a:custGeom>
                  <a:avLst/>
                  <a:gdLst>
                    <a:gd name="T0" fmla="*/ 89 w 177"/>
                    <a:gd name="T1" fmla="*/ 150 h 150"/>
                    <a:gd name="T2" fmla="*/ 0 w 177"/>
                    <a:gd name="T3" fmla="*/ 82 h 150"/>
                    <a:gd name="T4" fmla="*/ 94 w 177"/>
                    <a:gd name="T5" fmla="*/ 0 h 150"/>
                    <a:gd name="T6" fmla="*/ 102 w 177"/>
                    <a:gd name="T7" fmla="*/ 3 h 150"/>
                    <a:gd name="T8" fmla="*/ 105 w 177"/>
                    <a:gd name="T9" fmla="*/ 11 h 150"/>
                    <a:gd name="T10" fmla="*/ 105 w 177"/>
                    <a:gd name="T11" fmla="*/ 45 h 150"/>
                    <a:gd name="T12" fmla="*/ 94 w 177"/>
                    <a:gd name="T13" fmla="*/ 56 h 150"/>
                    <a:gd name="T14" fmla="*/ 83 w 177"/>
                    <a:gd name="T15" fmla="*/ 45 h 150"/>
                    <a:gd name="T16" fmla="*/ 83 w 177"/>
                    <a:gd name="T17" fmla="*/ 22 h 150"/>
                    <a:gd name="T18" fmla="*/ 22 w 177"/>
                    <a:gd name="T19" fmla="*/ 82 h 150"/>
                    <a:gd name="T20" fmla="*/ 89 w 177"/>
                    <a:gd name="T21" fmla="*/ 128 h 150"/>
                    <a:gd name="T22" fmla="*/ 156 w 177"/>
                    <a:gd name="T23" fmla="*/ 82 h 150"/>
                    <a:gd name="T24" fmla="*/ 166 w 177"/>
                    <a:gd name="T25" fmla="*/ 72 h 150"/>
                    <a:gd name="T26" fmla="*/ 177 w 177"/>
                    <a:gd name="T27" fmla="*/ 82 h 150"/>
                    <a:gd name="T28" fmla="*/ 89 w 177"/>
                    <a:gd name="T29"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150">
                      <a:moveTo>
                        <a:pt x="89" y="150"/>
                      </a:moveTo>
                      <a:cubicBezTo>
                        <a:pt x="40" y="150"/>
                        <a:pt x="0" y="120"/>
                        <a:pt x="0" y="82"/>
                      </a:cubicBezTo>
                      <a:cubicBezTo>
                        <a:pt x="0" y="32"/>
                        <a:pt x="36" y="0"/>
                        <a:pt x="94" y="0"/>
                      </a:cubicBezTo>
                      <a:cubicBezTo>
                        <a:pt x="97" y="0"/>
                        <a:pt x="100" y="1"/>
                        <a:pt x="102" y="3"/>
                      </a:cubicBezTo>
                      <a:cubicBezTo>
                        <a:pt x="104" y="5"/>
                        <a:pt x="105" y="8"/>
                        <a:pt x="105" y="11"/>
                      </a:cubicBezTo>
                      <a:lnTo>
                        <a:pt x="105" y="45"/>
                      </a:lnTo>
                      <a:cubicBezTo>
                        <a:pt x="105" y="51"/>
                        <a:pt x="100" y="56"/>
                        <a:pt x="94" y="56"/>
                      </a:cubicBezTo>
                      <a:cubicBezTo>
                        <a:pt x="88" y="56"/>
                        <a:pt x="83" y="51"/>
                        <a:pt x="83" y="45"/>
                      </a:cubicBezTo>
                      <a:lnTo>
                        <a:pt x="83" y="22"/>
                      </a:lnTo>
                      <a:cubicBezTo>
                        <a:pt x="59" y="25"/>
                        <a:pt x="22" y="36"/>
                        <a:pt x="22" y="82"/>
                      </a:cubicBezTo>
                      <a:cubicBezTo>
                        <a:pt x="22" y="108"/>
                        <a:pt x="52" y="128"/>
                        <a:pt x="89" y="128"/>
                      </a:cubicBezTo>
                      <a:cubicBezTo>
                        <a:pt x="126" y="128"/>
                        <a:pt x="156" y="108"/>
                        <a:pt x="156" y="82"/>
                      </a:cubicBezTo>
                      <a:cubicBezTo>
                        <a:pt x="156" y="76"/>
                        <a:pt x="160" y="72"/>
                        <a:pt x="166" y="72"/>
                      </a:cubicBezTo>
                      <a:cubicBezTo>
                        <a:pt x="172" y="72"/>
                        <a:pt x="177" y="76"/>
                        <a:pt x="177" y="82"/>
                      </a:cubicBezTo>
                      <a:cubicBezTo>
                        <a:pt x="177" y="120"/>
                        <a:pt x="138" y="150"/>
                        <a:pt x="89"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357">
                  <a:extLst>
                    <a:ext uri="{FF2B5EF4-FFF2-40B4-BE49-F238E27FC236}">
                      <a16:creationId xmlns:a16="http://schemas.microsoft.com/office/drawing/2014/main" id="{59DB3C7F-E956-4D26-B458-366CB9D70214}"/>
                    </a:ext>
                  </a:extLst>
                </p:cNvPr>
                <p:cNvSpPr>
                  <a:spLocks/>
                </p:cNvSpPr>
                <p:nvPr/>
              </p:nvSpPr>
              <p:spPr bwMode="auto">
                <a:xfrm>
                  <a:off x="3421063" y="3551238"/>
                  <a:ext cx="134938" cy="436563"/>
                </a:xfrm>
                <a:custGeom>
                  <a:avLst/>
                  <a:gdLst>
                    <a:gd name="T0" fmla="*/ 89 w 177"/>
                    <a:gd name="T1" fmla="*/ 573 h 573"/>
                    <a:gd name="T2" fmla="*/ 89 w 177"/>
                    <a:gd name="T3" fmla="*/ 573 h 573"/>
                    <a:gd name="T4" fmla="*/ 27 w 177"/>
                    <a:gd name="T5" fmla="*/ 554 h 573"/>
                    <a:gd name="T6" fmla="*/ 0 w 177"/>
                    <a:gd name="T7" fmla="*/ 505 h 573"/>
                    <a:gd name="T8" fmla="*/ 0 w 177"/>
                    <a:gd name="T9" fmla="*/ 10 h 573"/>
                    <a:gd name="T10" fmla="*/ 11 w 177"/>
                    <a:gd name="T11" fmla="*/ 0 h 573"/>
                    <a:gd name="T12" fmla="*/ 22 w 177"/>
                    <a:gd name="T13" fmla="*/ 10 h 573"/>
                    <a:gd name="T14" fmla="*/ 22 w 177"/>
                    <a:gd name="T15" fmla="*/ 505 h 573"/>
                    <a:gd name="T16" fmla="*/ 40 w 177"/>
                    <a:gd name="T17" fmla="*/ 537 h 573"/>
                    <a:gd name="T18" fmla="*/ 89 w 177"/>
                    <a:gd name="T19" fmla="*/ 551 h 573"/>
                    <a:gd name="T20" fmla="*/ 89 w 177"/>
                    <a:gd name="T21" fmla="*/ 551 h 573"/>
                    <a:gd name="T22" fmla="*/ 137 w 177"/>
                    <a:gd name="T23" fmla="*/ 537 h 573"/>
                    <a:gd name="T24" fmla="*/ 156 w 177"/>
                    <a:gd name="T25" fmla="*/ 505 h 573"/>
                    <a:gd name="T26" fmla="*/ 156 w 177"/>
                    <a:gd name="T27" fmla="*/ 10 h 573"/>
                    <a:gd name="T28" fmla="*/ 166 w 177"/>
                    <a:gd name="T29" fmla="*/ 0 h 573"/>
                    <a:gd name="T30" fmla="*/ 177 w 177"/>
                    <a:gd name="T31" fmla="*/ 10 h 573"/>
                    <a:gd name="T32" fmla="*/ 177 w 177"/>
                    <a:gd name="T33" fmla="*/ 505 h 573"/>
                    <a:gd name="T34" fmla="*/ 150 w 177"/>
                    <a:gd name="T35" fmla="*/ 554 h 573"/>
                    <a:gd name="T36" fmla="*/ 89 w 177"/>
                    <a:gd name="T37" fmla="*/ 573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7" h="573">
                      <a:moveTo>
                        <a:pt x="89" y="573"/>
                      </a:moveTo>
                      <a:cubicBezTo>
                        <a:pt x="89" y="573"/>
                        <a:pt x="89" y="573"/>
                        <a:pt x="89" y="573"/>
                      </a:cubicBezTo>
                      <a:cubicBezTo>
                        <a:pt x="66" y="573"/>
                        <a:pt x="44" y="566"/>
                        <a:pt x="27" y="554"/>
                      </a:cubicBezTo>
                      <a:cubicBezTo>
                        <a:pt x="10" y="542"/>
                        <a:pt x="0" y="524"/>
                        <a:pt x="0" y="505"/>
                      </a:cubicBezTo>
                      <a:lnTo>
                        <a:pt x="0" y="10"/>
                      </a:lnTo>
                      <a:cubicBezTo>
                        <a:pt x="0" y="4"/>
                        <a:pt x="5" y="0"/>
                        <a:pt x="11" y="0"/>
                      </a:cubicBezTo>
                      <a:cubicBezTo>
                        <a:pt x="17" y="0"/>
                        <a:pt x="22" y="4"/>
                        <a:pt x="22" y="10"/>
                      </a:cubicBezTo>
                      <a:lnTo>
                        <a:pt x="22" y="505"/>
                      </a:lnTo>
                      <a:cubicBezTo>
                        <a:pt x="22" y="517"/>
                        <a:pt x="28" y="528"/>
                        <a:pt x="40" y="537"/>
                      </a:cubicBezTo>
                      <a:cubicBezTo>
                        <a:pt x="53" y="546"/>
                        <a:pt x="70" y="551"/>
                        <a:pt x="89" y="551"/>
                      </a:cubicBezTo>
                      <a:cubicBezTo>
                        <a:pt x="89" y="551"/>
                        <a:pt x="89" y="551"/>
                        <a:pt x="89" y="551"/>
                      </a:cubicBezTo>
                      <a:cubicBezTo>
                        <a:pt x="107" y="551"/>
                        <a:pt x="124" y="546"/>
                        <a:pt x="137" y="537"/>
                      </a:cubicBezTo>
                      <a:cubicBezTo>
                        <a:pt x="149" y="528"/>
                        <a:pt x="156" y="517"/>
                        <a:pt x="156" y="505"/>
                      </a:cubicBezTo>
                      <a:lnTo>
                        <a:pt x="156" y="10"/>
                      </a:lnTo>
                      <a:cubicBezTo>
                        <a:pt x="156" y="4"/>
                        <a:pt x="160" y="0"/>
                        <a:pt x="166" y="0"/>
                      </a:cubicBezTo>
                      <a:cubicBezTo>
                        <a:pt x="172" y="0"/>
                        <a:pt x="177" y="4"/>
                        <a:pt x="177" y="10"/>
                      </a:cubicBezTo>
                      <a:lnTo>
                        <a:pt x="177" y="505"/>
                      </a:lnTo>
                      <a:cubicBezTo>
                        <a:pt x="177" y="524"/>
                        <a:pt x="168" y="542"/>
                        <a:pt x="150" y="554"/>
                      </a:cubicBezTo>
                      <a:cubicBezTo>
                        <a:pt x="134" y="566"/>
                        <a:pt x="112" y="573"/>
                        <a:pt x="89" y="5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358">
                  <a:extLst>
                    <a:ext uri="{FF2B5EF4-FFF2-40B4-BE49-F238E27FC236}">
                      <a16:creationId xmlns:a16="http://schemas.microsoft.com/office/drawing/2014/main" id="{C2B4EADA-BDC9-4F72-ADD9-896DE085DBCA}"/>
                    </a:ext>
                  </a:extLst>
                </p:cNvPr>
                <p:cNvSpPr>
                  <a:spLocks/>
                </p:cNvSpPr>
                <p:nvPr/>
              </p:nvSpPr>
              <p:spPr bwMode="auto">
                <a:xfrm>
                  <a:off x="3444876" y="3522663"/>
                  <a:ext cx="111125" cy="82550"/>
                </a:xfrm>
                <a:custGeom>
                  <a:avLst/>
                  <a:gdLst>
                    <a:gd name="T0" fmla="*/ 98 w 147"/>
                    <a:gd name="T1" fmla="*/ 108 h 108"/>
                    <a:gd name="T2" fmla="*/ 87 w 147"/>
                    <a:gd name="T3" fmla="*/ 98 h 108"/>
                    <a:gd name="T4" fmla="*/ 87 w 147"/>
                    <a:gd name="T5" fmla="*/ 69 h 108"/>
                    <a:gd name="T6" fmla="*/ 63 w 147"/>
                    <a:gd name="T7" fmla="*/ 74 h 108"/>
                    <a:gd name="T8" fmla="*/ 9 w 147"/>
                    <a:gd name="T9" fmla="*/ 61 h 108"/>
                    <a:gd name="T10" fmla="*/ 0 w 147"/>
                    <a:gd name="T11" fmla="*/ 41 h 108"/>
                    <a:gd name="T12" fmla="*/ 73 w 147"/>
                    <a:gd name="T13" fmla="*/ 0 h 108"/>
                    <a:gd name="T14" fmla="*/ 147 w 147"/>
                    <a:gd name="T15" fmla="*/ 50 h 108"/>
                    <a:gd name="T16" fmla="*/ 136 w 147"/>
                    <a:gd name="T17" fmla="*/ 61 h 108"/>
                    <a:gd name="T18" fmla="*/ 126 w 147"/>
                    <a:gd name="T19" fmla="*/ 50 h 108"/>
                    <a:gd name="T20" fmla="*/ 73 w 147"/>
                    <a:gd name="T21" fmla="*/ 21 h 108"/>
                    <a:gd name="T22" fmla="*/ 21 w 147"/>
                    <a:gd name="T23" fmla="*/ 41 h 108"/>
                    <a:gd name="T24" fmla="*/ 23 w 147"/>
                    <a:gd name="T25" fmla="*/ 45 h 108"/>
                    <a:gd name="T26" fmla="*/ 61 w 147"/>
                    <a:gd name="T27" fmla="*/ 53 h 108"/>
                    <a:gd name="T28" fmla="*/ 93 w 147"/>
                    <a:gd name="T29" fmla="*/ 44 h 108"/>
                    <a:gd name="T30" fmla="*/ 103 w 147"/>
                    <a:gd name="T31" fmla="*/ 44 h 108"/>
                    <a:gd name="T32" fmla="*/ 109 w 147"/>
                    <a:gd name="T33" fmla="*/ 53 h 108"/>
                    <a:gd name="T34" fmla="*/ 109 w 147"/>
                    <a:gd name="T35" fmla="*/ 98 h 108"/>
                    <a:gd name="T36" fmla="*/ 98 w 147"/>
                    <a:gd name="T3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7" h="108">
                      <a:moveTo>
                        <a:pt x="98" y="108"/>
                      </a:moveTo>
                      <a:cubicBezTo>
                        <a:pt x="92" y="108"/>
                        <a:pt x="87" y="103"/>
                        <a:pt x="87" y="98"/>
                      </a:cubicBezTo>
                      <a:lnTo>
                        <a:pt x="87" y="69"/>
                      </a:lnTo>
                      <a:cubicBezTo>
                        <a:pt x="80" y="72"/>
                        <a:pt x="72" y="74"/>
                        <a:pt x="63" y="74"/>
                      </a:cubicBezTo>
                      <a:cubicBezTo>
                        <a:pt x="49" y="75"/>
                        <a:pt x="22" y="74"/>
                        <a:pt x="9" y="61"/>
                      </a:cubicBezTo>
                      <a:cubicBezTo>
                        <a:pt x="3" y="56"/>
                        <a:pt x="0" y="49"/>
                        <a:pt x="0" y="41"/>
                      </a:cubicBezTo>
                      <a:cubicBezTo>
                        <a:pt x="0" y="15"/>
                        <a:pt x="27" y="0"/>
                        <a:pt x="73" y="0"/>
                      </a:cubicBezTo>
                      <a:cubicBezTo>
                        <a:pt x="121" y="0"/>
                        <a:pt x="147" y="25"/>
                        <a:pt x="147" y="50"/>
                      </a:cubicBezTo>
                      <a:cubicBezTo>
                        <a:pt x="147" y="56"/>
                        <a:pt x="142" y="61"/>
                        <a:pt x="136" y="61"/>
                      </a:cubicBezTo>
                      <a:cubicBezTo>
                        <a:pt x="130" y="61"/>
                        <a:pt x="126" y="56"/>
                        <a:pt x="126" y="50"/>
                      </a:cubicBezTo>
                      <a:cubicBezTo>
                        <a:pt x="126" y="40"/>
                        <a:pt x="113" y="21"/>
                        <a:pt x="73" y="21"/>
                      </a:cubicBezTo>
                      <a:cubicBezTo>
                        <a:pt x="47" y="21"/>
                        <a:pt x="21" y="28"/>
                        <a:pt x="21" y="41"/>
                      </a:cubicBezTo>
                      <a:cubicBezTo>
                        <a:pt x="21" y="43"/>
                        <a:pt x="22" y="44"/>
                        <a:pt x="23" y="45"/>
                      </a:cubicBezTo>
                      <a:cubicBezTo>
                        <a:pt x="30" y="51"/>
                        <a:pt x="48" y="54"/>
                        <a:pt x="61" y="53"/>
                      </a:cubicBezTo>
                      <a:cubicBezTo>
                        <a:pt x="79" y="51"/>
                        <a:pt x="92" y="44"/>
                        <a:pt x="93" y="44"/>
                      </a:cubicBezTo>
                      <a:cubicBezTo>
                        <a:pt x="96" y="42"/>
                        <a:pt x="100" y="42"/>
                        <a:pt x="103" y="44"/>
                      </a:cubicBezTo>
                      <a:cubicBezTo>
                        <a:pt x="107" y="46"/>
                        <a:pt x="109" y="49"/>
                        <a:pt x="109" y="53"/>
                      </a:cubicBezTo>
                      <a:lnTo>
                        <a:pt x="109" y="98"/>
                      </a:lnTo>
                      <a:cubicBezTo>
                        <a:pt x="109" y="103"/>
                        <a:pt x="104" y="108"/>
                        <a:pt x="98"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5" name="Group 14">
              <a:extLst>
                <a:ext uri="{FF2B5EF4-FFF2-40B4-BE49-F238E27FC236}">
                  <a16:creationId xmlns:a16="http://schemas.microsoft.com/office/drawing/2014/main" id="{B37050CE-C5F6-40E2-8D82-B896F4C0CB40}"/>
                </a:ext>
              </a:extLst>
            </p:cNvPr>
            <p:cNvGrpSpPr/>
            <p:nvPr/>
          </p:nvGrpSpPr>
          <p:grpSpPr>
            <a:xfrm>
              <a:off x="8231339" y="3622736"/>
              <a:ext cx="411482" cy="411945"/>
              <a:chOff x="8158552" y="3911696"/>
              <a:chExt cx="411482" cy="411945"/>
            </a:xfrm>
          </p:grpSpPr>
          <p:sp>
            <p:nvSpPr>
              <p:cNvPr id="89" name="Oval 88">
                <a:extLst>
                  <a:ext uri="{FF2B5EF4-FFF2-40B4-BE49-F238E27FC236}">
                    <a16:creationId xmlns:a16="http://schemas.microsoft.com/office/drawing/2014/main" id="{F7F72FA8-5808-4137-BC3C-A74FFEFBE5CC}"/>
                  </a:ext>
                </a:extLst>
              </p:cNvPr>
              <p:cNvSpPr>
                <a:spLocks noChangeAspect="1"/>
              </p:cNvSpPr>
              <p:nvPr/>
            </p:nvSpPr>
            <p:spPr>
              <a:xfrm>
                <a:off x="8158552" y="3911696"/>
                <a:ext cx="411482" cy="411945"/>
              </a:xfrm>
              <a:prstGeom prst="ellipse">
                <a:avLst/>
              </a:prstGeom>
              <a:solidFill>
                <a:srgbClr val="A73822"/>
              </a:solidFill>
              <a:ln w="25400" cmpd="sng">
                <a:solidFill>
                  <a:srgbClr val="FFFFFF"/>
                </a:solidFill>
                <a:miter lim="800000"/>
                <a:headEnd/>
                <a:tailEnd/>
              </a:ln>
              <a:effectLst/>
            </p:spPr>
            <p:txBody>
              <a:bodyPr lIns="18288" tIns="18288" rIns="18288" bIns="18288" anchor="ctr" anchorCtr="1"/>
              <a:lstStyle/>
              <a:p>
                <a:pPr algn="ctr">
                  <a:lnSpc>
                    <a:spcPct val="80000"/>
                  </a:lnSpc>
                </a:pPr>
                <a:endParaRPr lang="en-US" sz="900" dirty="0">
                  <a:solidFill>
                    <a:srgbClr val="142431"/>
                  </a:solidFill>
                  <a:latin typeface="Arial" panose="020B0604020202020204" pitchFamily="34" charset="0"/>
                  <a:cs typeface="Arial" panose="020B0604020202020204" pitchFamily="34" charset="0"/>
                </a:endParaRPr>
              </a:p>
            </p:txBody>
          </p:sp>
          <p:grpSp>
            <p:nvGrpSpPr>
              <p:cNvPr id="90" name="Group 89">
                <a:extLst>
                  <a:ext uri="{FF2B5EF4-FFF2-40B4-BE49-F238E27FC236}">
                    <a16:creationId xmlns:a16="http://schemas.microsoft.com/office/drawing/2014/main" id="{7D1E2C8E-92BD-4A4D-9337-3176A3368938}"/>
                  </a:ext>
                </a:extLst>
              </p:cNvPr>
              <p:cNvGrpSpPr>
                <a:grpSpLocks noChangeAspect="1"/>
              </p:cNvGrpSpPr>
              <p:nvPr/>
            </p:nvGrpSpPr>
            <p:grpSpPr>
              <a:xfrm>
                <a:off x="8229083" y="4037017"/>
                <a:ext cx="285660" cy="176542"/>
                <a:chOff x="9029701" y="2943225"/>
                <a:chExt cx="511175" cy="315913"/>
              </a:xfrm>
              <a:solidFill>
                <a:srgbClr val="FFFFFF"/>
              </a:solidFill>
            </p:grpSpPr>
            <p:sp>
              <p:nvSpPr>
                <p:cNvPr id="91" name="Freeform 345">
                  <a:extLst>
                    <a:ext uri="{FF2B5EF4-FFF2-40B4-BE49-F238E27FC236}">
                      <a16:creationId xmlns:a16="http://schemas.microsoft.com/office/drawing/2014/main" id="{FD2BEFE7-99A8-47F7-ACC4-1BDB70B99272}"/>
                    </a:ext>
                  </a:extLst>
                </p:cNvPr>
                <p:cNvSpPr>
                  <a:spLocks noEditPoints="1"/>
                </p:cNvSpPr>
                <p:nvPr/>
              </p:nvSpPr>
              <p:spPr bwMode="auto">
                <a:xfrm>
                  <a:off x="9029701" y="2943225"/>
                  <a:ext cx="377825" cy="315913"/>
                </a:xfrm>
                <a:custGeom>
                  <a:avLst/>
                  <a:gdLst>
                    <a:gd name="T0" fmla="*/ 207 w 498"/>
                    <a:gd name="T1" fmla="*/ 21 h 415"/>
                    <a:gd name="T2" fmla="*/ 76 w 498"/>
                    <a:gd name="T3" fmla="*/ 76 h 415"/>
                    <a:gd name="T4" fmla="*/ 22 w 498"/>
                    <a:gd name="T5" fmla="*/ 207 h 415"/>
                    <a:gd name="T6" fmla="*/ 76 w 498"/>
                    <a:gd name="T7" fmla="*/ 338 h 415"/>
                    <a:gd name="T8" fmla="*/ 207 w 498"/>
                    <a:gd name="T9" fmla="*/ 393 h 415"/>
                    <a:gd name="T10" fmla="*/ 339 w 498"/>
                    <a:gd name="T11" fmla="*/ 338 h 415"/>
                    <a:gd name="T12" fmla="*/ 341 w 498"/>
                    <a:gd name="T13" fmla="*/ 337 h 415"/>
                    <a:gd name="T14" fmla="*/ 471 w 498"/>
                    <a:gd name="T15" fmla="*/ 207 h 415"/>
                    <a:gd name="T16" fmla="*/ 341 w 498"/>
                    <a:gd name="T17" fmla="*/ 78 h 415"/>
                    <a:gd name="T18" fmla="*/ 339 w 498"/>
                    <a:gd name="T19" fmla="*/ 76 h 415"/>
                    <a:gd name="T20" fmla="*/ 207 w 498"/>
                    <a:gd name="T21" fmla="*/ 21 h 415"/>
                    <a:gd name="T22" fmla="*/ 207 w 498"/>
                    <a:gd name="T23" fmla="*/ 415 h 415"/>
                    <a:gd name="T24" fmla="*/ 61 w 498"/>
                    <a:gd name="T25" fmla="*/ 354 h 415"/>
                    <a:gd name="T26" fmla="*/ 0 w 498"/>
                    <a:gd name="T27" fmla="*/ 207 h 415"/>
                    <a:gd name="T28" fmla="*/ 61 w 498"/>
                    <a:gd name="T29" fmla="*/ 60 h 415"/>
                    <a:gd name="T30" fmla="*/ 207 w 498"/>
                    <a:gd name="T31" fmla="*/ 0 h 415"/>
                    <a:gd name="T32" fmla="*/ 352 w 498"/>
                    <a:gd name="T33" fmla="*/ 58 h 415"/>
                    <a:gd name="T34" fmla="*/ 354 w 498"/>
                    <a:gd name="T35" fmla="*/ 60 h 415"/>
                    <a:gd name="T36" fmla="*/ 494 w 498"/>
                    <a:gd name="T37" fmla="*/ 199 h 415"/>
                    <a:gd name="T38" fmla="*/ 494 w 498"/>
                    <a:gd name="T39" fmla="*/ 215 h 415"/>
                    <a:gd name="T40" fmla="*/ 354 w 498"/>
                    <a:gd name="T41" fmla="*/ 354 h 415"/>
                    <a:gd name="T42" fmla="*/ 352 w 498"/>
                    <a:gd name="T43" fmla="*/ 356 h 415"/>
                    <a:gd name="T44" fmla="*/ 207 w 498"/>
                    <a:gd name="T45" fmla="*/ 415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8" h="415">
                      <a:moveTo>
                        <a:pt x="207" y="21"/>
                      </a:moveTo>
                      <a:cubicBezTo>
                        <a:pt x="158" y="21"/>
                        <a:pt x="111" y="41"/>
                        <a:pt x="76" y="76"/>
                      </a:cubicBezTo>
                      <a:cubicBezTo>
                        <a:pt x="41" y="111"/>
                        <a:pt x="22" y="157"/>
                        <a:pt x="22" y="207"/>
                      </a:cubicBezTo>
                      <a:cubicBezTo>
                        <a:pt x="22" y="257"/>
                        <a:pt x="41" y="303"/>
                        <a:pt x="76" y="338"/>
                      </a:cubicBezTo>
                      <a:cubicBezTo>
                        <a:pt x="111" y="374"/>
                        <a:pt x="158" y="393"/>
                        <a:pt x="207" y="393"/>
                      </a:cubicBezTo>
                      <a:cubicBezTo>
                        <a:pt x="257" y="393"/>
                        <a:pt x="304" y="374"/>
                        <a:pt x="339" y="338"/>
                      </a:cubicBezTo>
                      <a:cubicBezTo>
                        <a:pt x="339" y="338"/>
                        <a:pt x="340" y="337"/>
                        <a:pt x="341" y="337"/>
                      </a:cubicBezTo>
                      <a:lnTo>
                        <a:pt x="471" y="207"/>
                      </a:lnTo>
                      <a:lnTo>
                        <a:pt x="341" y="78"/>
                      </a:lnTo>
                      <a:cubicBezTo>
                        <a:pt x="340" y="77"/>
                        <a:pt x="340" y="77"/>
                        <a:pt x="339" y="76"/>
                      </a:cubicBezTo>
                      <a:cubicBezTo>
                        <a:pt x="304" y="41"/>
                        <a:pt x="257" y="21"/>
                        <a:pt x="207" y="21"/>
                      </a:cubicBezTo>
                      <a:close/>
                      <a:moveTo>
                        <a:pt x="207" y="415"/>
                      </a:moveTo>
                      <a:cubicBezTo>
                        <a:pt x="152" y="415"/>
                        <a:pt x="100" y="393"/>
                        <a:pt x="61" y="354"/>
                      </a:cubicBezTo>
                      <a:cubicBezTo>
                        <a:pt x="22" y="315"/>
                        <a:pt x="0" y="262"/>
                        <a:pt x="0" y="207"/>
                      </a:cubicBezTo>
                      <a:cubicBezTo>
                        <a:pt x="0" y="152"/>
                        <a:pt x="22" y="100"/>
                        <a:pt x="61" y="60"/>
                      </a:cubicBezTo>
                      <a:cubicBezTo>
                        <a:pt x="100" y="21"/>
                        <a:pt x="152" y="0"/>
                        <a:pt x="207" y="0"/>
                      </a:cubicBezTo>
                      <a:cubicBezTo>
                        <a:pt x="262" y="0"/>
                        <a:pt x="313" y="20"/>
                        <a:pt x="352" y="58"/>
                      </a:cubicBezTo>
                      <a:cubicBezTo>
                        <a:pt x="353" y="59"/>
                        <a:pt x="354" y="59"/>
                        <a:pt x="354" y="60"/>
                      </a:cubicBezTo>
                      <a:lnTo>
                        <a:pt x="494" y="199"/>
                      </a:lnTo>
                      <a:cubicBezTo>
                        <a:pt x="498" y="204"/>
                        <a:pt x="498" y="211"/>
                        <a:pt x="494" y="215"/>
                      </a:cubicBezTo>
                      <a:lnTo>
                        <a:pt x="354" y="354"/>
                      </a:lnTo>
                      <a:cubicBezTo>
                        <a:pt x="354" y="355"/>
                        <a:pt x="353" y="355"/>
                        <a:pt x="352" y="356"/>
                      </a:cubicBezTo>
                      <a:cubicBezTo>
                        <a:pt x="313" y="394"/>
                        <a:pt x="262" y="415"/>
                        <a:pt x="207" y="4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346">
                  <a:extLst>
                    <a:ext uri="{FF2B5EF4-FFF2-40B4-BE49-F238E27FC236}">
                      <a16:creationId xmlns:a16="http://schemas.microsoft.com/office/drawing/2014/main" id="{7652A71C-92F1-4D3B-981E-8A4629A7835A}"/>
                    </a:ext>
                  </a:extLst>
                </p:cNvPr>
                <p:cNvSpPr>
                  <a:spLocks noEditPoints="1"/>
                </p:cNvSpPr>
                <p:nvPr/>
              </p:nvSpPr>
              <p:spPr bwMode="auto">
                <a:xfrm>
                  <a:off x="9304338" y="2984500"/>
                  <a:ext cx="96838" cy="96838"/>
                </a:xfrm>
                <a:custGeom>
                  <a:avLst/>
                  <a:gdLst>
                    <a:gd name="T0" fmla="*/ 27 w 129"/>
                    <a:gd name="T1" fmla="*/ 40 h 128"/>
                    <a:gd name="T2" fmla="*/ 89 w 129"/>
                    <a:gd name="T3" fmla="*/ 102 h 128"/>
                    <a:gd name="T4" fmla="*/ 103 w 129"/>
                    <a:gd name="T5" fmla="*/ 89 h 128"/>
                    <a:gd name="T6" fmla="*/ 41 w 129"/>
                    <a:gd name="T7" fmla="*/ 27 h 128"/>
                    <a:gd name="T8" fmla="*/ 27 w 129"/>
                    <a:gd name="T9" fmla="*/ 40 h 128"/>
                    <a:gd name="T10" fmla="*/ 89 w 129"/>
                    <a:gd name="T11" fmla="*/ 128 h 128"/>
                    <a:gd name="T12" fmla="*/ 82 w 129"/>
                    <a:gd name="T13" fmla="*/ 125 h 128"/>
                    <a:gd name="T14" fmla="*/ 4 w 129"/>
                    <a:gd name="T15" fmla="*/ 48 h 128"/>
                    <a:gd name="T16" fmla="*/ 4 w 129"/>
                    <a:gd name="T17" fmla="*/ 33 h 128"/>
                    <a:gd name="T18" fmla="*/ 33 w 129"/>
                    <a:gd name="T19" fmla="*/ 4 h 128"/>
                    <a:gd name="T20" fmla="*/ 48 w 129"/>
                    <a:gd name="T21" fmla="*/ 4 h 128"/>
                    <a:gd name="T22" fmla="*/ 126 w 129"/>
                    <a:gd name="T23" fmla="*/ 81 h 128"/>
                    <a:gd name="T24" fmla="*/ 129 w 129"/>
                    <a:gd name="T25" fmla="*/ 89 h 128"/>
                    <a:gd name="T26" fmla="*/ 126 w 129"/>
                    <a:gd name="T27" fmla="*/ 97 h 128"/>
                    <a:gd name="T28" fmla="*/ 97 w 129"/>
                    <a:gd name="T29" fmla="*/ 125 h 128"/>
                    <a:gd name="T30" fmla="*/ 89 w 129"/>
                    <a:gd name="T31"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9" h="128">
                      <a:moveTo>
                        <a:pt x="27" y="40"/>
                      </a:moveTo>
                      <a:lnTo>
                        <a:pt x="89" y="102"/>
                      </a:lnTo>
                      <a:lnTo>
                        <a:pt x="103" y="89"/>
                      </a:lnTo>
                      <a:lnTo>
                        <a:pt x="41" y="27"/>
                      </a:lnTo>
                      <a:lnTo>
                        <a:pt x="27" y="40"/>
                      </a:lnTo>
                      <a:close/>
                      <a:moveTo>
                        <a:pt x="89" y="128"/>
                      </a:moveTo>
                      <a:cubicBezTo>
                        <a:pt x="87" y="128"/>
                        <a:pt x="84" y="127"/>
                        <a:pt x="82" y="125"/>
                      </a:cubicBezTo>
                      <a:lnTo>
                        <a:pt x="4" y="48"/>
                      </a:lnTo>
                      <a:cubicBezTo>
                        <a:pt x="0" y="44"/>
                        <a:pt x="0" y="37"/>
                        <a:pt x="4" y="33"/>
                      </a:cubicBezTo>
                      <a:lnTo>
                        <a:pt x="33" y="4"/>
                      </a:lnTo>
                      <a:cubicBezTo>
                        <a:pt x="37" y="0"/>
                        <a:pt x="44" y="0"/>
                        <a:pt x="48" y="4"/>
                      </a:cubicBezTo>
                      <a:lnTo>
                        <a:pt x="126" y="81"/>
                      </a:lnTo>
                      <a:cubicBezTo>
                        <a:pt x="128" y="83"/>
                        <a:pt x="129" y="86"/>
                        <a:pt x="129" y="89"/>
                      </a:cubicBezTo>
                      <a:cubicBezTo>
                        <a:pt x="129" y="92"/>
                        <a:pt x="128" y="95"/>
                        <a:pt x="126" y="97"/>
                      </a:cubicBezTo>
                      <a:lnTo>
                        <a:pt x="97" y="125"/>
                      </a:lnTo>
                      <a:cubicBezTo>
                        <a:pt x="95" y="127"/>
                        <a:pt x="92" y="128"/>
                        <a:pt x="89" y="1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347">
                  <a:extLst>
                    <a:ext uri="{FF2B5EF4-FFF2-40B4-BE49-F238E27FC236}">
                      <a16:creationId xmlns:a16="http://schemas.microsoft.com/office/drawing/2014/main" id="{A399880A-D75F-498A-8EB2-60D27B58DB9F}"/>
                    </a:ext>
                  </a:extLst>
                </p:cNvPr>
                <p:cNvSpPr>
                  <a:spLocks/>
                </p:cNvSpPr>
                <p:nvPr/>
              </p:nvSpPr>
              <p:spPr bwMode="auto">
                <a:xfrm>
                  <a:off x="9380538" y="2959100"/>
                  <a:ext cx="160338" cy="141288"/>
                </a:xfrm>
                <a:custGeom>
                  <a:avLst/>
                  <a:gdLst>
                    <a:gd name="T0" fmla="*/ 12 w 211"/>
                    <a:gd name="T1" fmla="*/ 185 h 185"/>
                    <a:gd name="T2" fmla="*/ 4 w 211"/>
                    <a:gd name="T3" fmla="*/ 182 h 185"/>
                    <a:gd name="T4" fmla="*/ 4 w 211"/>
                    <a:gd name="T5" fmla="*/ 166 h 185"/>
                    <a:gd name="T6" fmla="*/ 166 w 211"/>
                    <a:gd name="T7" fmla="*/ 5 h 185"/>
                    <a:gd name="T8" fmla="*/ 181 w 211"/>
                    <a:gd name="T9" fmla="*/ 5 h 185"/>
                    <a:gd name="T10" fmla="*/ 207 w 211"/>
                    <a:gd name="T11" fmla="*/ 30 h 185"/>
                    <a:gd name="T12" fmla="*/ 207 w 211"/>
                    <a:gd name="T13" fmla="*/ 45 h 185"/>
                    <a:gd name="T14" fmla="*/ 191 w 211"/>
                    <a:gd name="T15" fmla="*/ 45 h 185"/>
                    <a:gd name="T16" fmla="*/ 173 w 211"/>
                    <a:gd name="T17" fmla="*/ 28 h 185"/>
                    <a:gd name="T18" fmla="*/ 19 w 211"/>
                    <a:gd name="T19" fmla="*/ 182 h 185"/>
                    <a:gd name="T20" fmla="*/ 12 w 211"/>
                    <a:gd name="T21"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 h="185">
                      <a:moveTo>
                        <a:pt x="12" y="185"/>
                      </a:moveTo>
                      <a:cubicBezTo>
                        <a:pt x="9" y="185"/>
                        <a:pt x="6" y="184"/>
                        <a:pt x="4" y="182"/>
                      </a:cubicBezTo>
                      <a:cubicBezTo>
                        <a:pt x="0" y="177"/>
                        <a:pt x="0" y="170"/>
                        <a:pt x="4" y="166"/>
                      </a:cubicBezTo>
                      <a:lnTo>
                        <a:pt x="166" y="5"/>
                      </a:lnTo>
                      <a:cubicBezTo>
                        <a:pt x="170" y="0"/>
                        <a:pt x="177" y="0"/>
                        <a:pt x="181" y="5"/>
                      </a:cubicBezTo>
                      <a:lnTo>
                        <a:pt x="207" y="30"/>
                      </a:lnTo>
                      <a:cubicBezTo>
                        <a:pt x="211" y="34"/>
                        <a:pt x="211" y="41"/>
                        <a:pt x="207" y="45"/>
                      </a:cubicBezTo>
                      <a:cubicBezTo>
                        <a:pt x="202" y="50"/>
                        <a:pt x="195" y="50"/>
                        <a:pt x="191" y="45"/>
                      </a:cubicBezTo>
                      <a:lnTo>
                        <a:pt x="173" y="28"/>
                      </a:lnTo>
                      <a:lnTo>
                        <a:pt x="19" y="182"/>
                      </a:lnTo>
                      <a:cubicBezTo>
                        <a:pt x="17" y="184"/>
                        <a:pt x="15" y="185"/>
                        <a:pt x="12"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348">
                  <a:extLst>
                    <a:ext uri="{FF2B5EF4-FFF2-40B4-BE49-F238E27FC236}">
                      <a16:creationId xmlns:a16="http://schemas.microsoft.com/office/drawing/2014/main" id="{4223B86E-DDD3-4C73-8454-564954C0679E}"/>
                    </a:ext>
                  </a:extLst>
                </p:cNvPr>
                <p:cNvSpPr>
                  <a:spLocks/>
                </p:cNvSpPr>
                <p:nvPr/>
              </p:nvSpPr>
              <p:spPr bwMode="auto">
                <a:xfrm>
                  <a:off x="9077326" y="2989263"/>
                  <a:ext cx="219075" cy="209550"/>
                </a:xfrm>
                <a:custGeom>
                  <a:avLst/>
                  <a:gdLst>
                    <a:gd name="T0" fmla="*/ 145 w 287"/>
                    <a:gd name="T1" fmla="*/ 276 h 276"/>
                    <a:gd name="T2" fmla="*/ 52 w 287"/>
                    <a:gd name="T3" fmla="*/ 237 h 276"/>
                    <a:gd name="T4" fmla="*/ 52 w 287"/>
                    <a:gd name="T5" fmla="*/ 51 h 276"/>
                    <a:gd name="T6" fmla="*/ 238 w 287"/>
                    <a:gd name="T7" fmla="*/ 51 h 276"/>
                    <a:gd name="T8" fmla="*/ 264 w 287"/>
                    <a:gd name="T9" fmla="*/ 199 h 276"/>
                    <a:gd name="T10" fmla="*/ 250 w 287"/>
                    <a:gd name="T11" fmla="*/ 204 h 276"/>
                    <a:gd name="T12" fmla="*/ 245 w 287"/>
                    <a:gd name="T13" fmla="*/ 190 h 276"/>
                    <a:gd name="T14" fmla="*/ 222 w 287"/>
                    <a:gd name="T15" fmla="*/ 66 h 276"/>
                    <a:gd name="T16" fmla="*/ 67 w 287"/>
                    <a:gd name="T17" fmla="*/ 66 h 276"/>
                    <a:gd name="T18" fmla="*/ 67 w 287"/>
                    <a:gd name="T19" fmla="*/ 222 h 276"/>
                    <a:gd name="T20" fmla="*/ 190 w 287"/>
                    <a:gd name="T21" fmla="*/ 244 h 276"/>
                    <a:gd name="T22" fmla="*/ 204 w 287"/>
                    <a:gd name="T23" fmla="*/ 250 h 276"/>
                    <a:gd name="T24" fmla="*/ 199 w 287"/>
                    <a:gd name="T25" fmla="*/ 264 h 276"/>
                    <a:gd name="T26" fmla="*/ 145 w 287"/>
                    <a:gd name="T27" fmla="*/ 276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7" h="276">
                      <a:moveTo>
                        <a:pt x="145" y="276"/>
                      </a:moveTo>
                      <a:cubicBezTo>
                        <a:pt x="111" y="276"/>
                        <a:pt x="77" y="262"/>
                        <a:pt x="52" y="237"/>
                      </a:cubicBezTo>
                      <a:cubicBezTo>
                        <a:pt x="0" y="186"/>
                        <a:pt x="0" y="102"/>
                        <a:pt x="52" y="51"/>
                      </a:cubicBezTo>
                      <a:cubicBezTo>
                        <a:pt x="103" y="0"/>
                        <a:pt x="186" y="0"/>
                        <a:pt x="238" y="51"/>
                      </a:cubicBezTo>
                      <a:cubicBezTo>
                        <a:pt x="276" y="90"/>
                        <a:pt x="287" y="149"/>
                        <a:pt x="264" y="199"/>
                      </a:cubicBezTo>
                      <a:cubicBezTo>
                        <a:pt x="262" y="204"/>
                        <a:pt x="256" y="206"/>
                        <a:pt x="250" y="204"/>
                      </a:cubicBezTo>
                      <a:cubicBezTo>
                        <a:pt x="245" y="201"/>
                        <a:pt x="242" y="195"/>
                        <a:pt x="245" y="190"/>
                      </a:cubicBezTo>
                      <a:cubicBezTo>
                        <a:pt x="264" y="148"/>
                        <a:pt x="255" y="99"/>
                        <a:pt x="222" y="66"/>
                      </a:cubicBezTo>
                      <a:cubicBezTo>
                        <a:pt x="179" y="24"/>
                        <a:pt x="110" y="23"/>
                        <a:pt x="67" y="66"/>
                      </a:cubicBezTo>
                      <a:cubicBezTo>
                        <a:pt x="24" y="109"/>
                        <a:pt x="24" y="179"/>
                        <a:pt x="67" y="222"/>
                      </a:cubicBezTo>
                      <a:cubicBezTo>
                        <a:pt x="99" y="254"/>
                        <a:pt x="149" y="263"/>
                        <a:pt x="190" y="244"/>
                      </a:cubicBezTo>
                      <a:cubicBezTo>
                        <a:pt x="196" y="242"/>
                        <a:pt x="202" y="244"/>
                        <a:pt x="204" y="250"/>
                      </a:cubicBezTo>
                      <a:cubicBezTo>
                        <a:pt x="207" y="255"/>
                        <a:pt x="205" y="261"/>
                        <a:pt x="199" y="264"/>
                      </a:cubicBezTo>
                      <a:cubicBezTo>
                        <a:pt x="182" y="272"/>
                        <a:pt x="163" y="276"/>
                        <a:pt x="145" y="2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349">
                  <a:extLst>
                    <a:ext uri="{FF2B5EF4-FFF2-40B4-BE49-F238E27FC236}">
                      <a16:creationId xmlns:a16="http://schemas.microsoft.com/office/drawing/2014/main" id="{16796109-9AB6-44E6-8D13-4E1087D90629}"/>
                    </a:ext>
                  </a:extLst>
                </p:cNvPr>
                <p:cNvSpPr>
                  <a:spLocks noEditPoints="1"/>
                </p:cNvSpPr>
                <p:nvPr/>
              </p:nvSpPr>
              <p:spPr bwMode="auto">
                <a:xfrm>
                  <a:off x="9143507" y="3054350"/>
                  <a:ext cx="151306" cy="149731"/>
                </a:xfrm>
                <a:custGeom>
                  <a:avLst/>
                  <a:gdLst>
                    <a:gd name="T0" fmla="*/ 26 w 199"/>
                    <a:gd name="T1" fmla="*/ 72 h 198"/>
                    <a:gd name="T2" fmla="*/ 127 w 199"/>
                    <a:gd name="T3" fmla="*/ 172 h 198"/>
                    <a:gd name="T4" fmla="*/ 172 w 199"/>
                    <a:gd name="T5" fmla="*/ 127 h 198"/>
                    <a:gd name="T6" fmla="*/ 71 w 199"/>
                    <a:gd name="T7" fmla="*/ 27 h 198"/>
                    <a:gd name="T8" fmla="*/ 26 w 199"/>
                    <a:gd name="T9" fmla="*/ 72 h 198"/>
                    <a:gd name="T10" fmla="*/ 127 w 199"/>
                    <a:gd name="T11" fmla="*/ 198 h 198"/>
                    <a:gd name="T12" fmla="*/ 119 w 199"/>
                    <a:gd name="T13" fmla="*/ 195 h 198"/>
                    <a:gd name="T14" fmla="*/ 3 w 199"/>
                    <a:gd name="T15" fmla="*/ 79 h 198"/>
                    <a:gd name="T16" fmla="*/ 0 w 199"/>
                    <a:gd name="T17" fmla="*/ 72 h 198"/>
                    <a:gd name="T18" fmla="*/ 3 w 199"/>
                    <a:gd name="T19" fmla="*/ 64 h 198"/>
                    <a:gd name="T20" fmla="*/ 63 w 199"/>
                    <a:gd name="T21" fmla="*/ 4 h 198"/>
                    <a:gd name="T22" fmla="*/ 79 w 199"/>
                    <a:gd name="T23" fmla="*/ 4 h 198"/>
                    <a:gd name="T24" fmla="*/ 195 w 199"/>
                    <a:gd name="T25" fmla="*/ 120 h 198"/>
                    <a:gd name="T26" fmla="*/ 195 w 199"/>
                    <a:gd name="T27" fmla="*/ 135 h 198"/>
                    <a:gd name="T28" fmla="*/ 135 w 199"/>
                    <a:gd name="T29" fmla="*/ 195 h 198"/>
                    <a:gd name="T30" fmla="*/ 127 w 199"/>
                    <a:gd name="T31"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9" h="198">
                      <a:moveTo>
                        <a:pt x="26" y="72"/>
                      </a:moveTo>
                      <a:lnTo>
                        <a:pt x="127" y="172"/>
                      </a:lnTo>
                      <a:lnTo>
                        <a:pt x="172" y="127"/>
                      </a:lnTo>
                      <a:lnTo>
                        <a:pt x="71" y="27"/>
                      </a:lnTo>
                      <a:lnTo>
                        <a:pt x="26" y="72"/>
                      </a:lnTo>
                      <a:close/>
                      <a:moveTo>
                        <a:pt x="127" y="198"/>
                      </a:moveTo>
                      <a:cubicBezTo>
                        <a:pt x="124" y="198"/>
                        <a:pt x="121" y="197"/>
                        <a:pt x="119" y="195"/>
                      </a:cubicBezTo>
                      <a:lnTo>
                        <a:pt x="3" y="79"/>
                      </a:lnTo>
                      <a:cubicBezTo>
                        <a:pt x="1" y="77"/>
                        <a:pt x="0" y="74"/>
                        <a:pt x="0" y="72"/>
                      </a:cubicBezTo>
                      <a:cubicBezTo>
                        <a:pt x="0" y="69"/>
                        <a:pt x="1" y="66"/>
                        <a:pt x="3" y="64"/>
                      </a:cubicBezTo>
                      <a:lnTo>
                        <a:pt x="63" y="4"/>
                      </a:lnTo>
                      <a:cubicBezTo>
                        <a:pt x="68" y="0"/>
                        <a:pt x="74" y="0"/>
                        <a:pt x="79" y="4"/>
                      </a:cubicBezTo>
                      <a:lnTo>
                        <a:pt x="195" y="120"/>
                      </a:lnTo>
                      <a:cubicBezTo>
                        <a:pt x="199" y="124"/>
                        <a:pt x="199" y="131"/>
                        <a:pt x="195" y="135"/>
                      </a:cubicBezTo>
                      <a:lnTo>
                        <a:pt x="135" y="195"/>
                      </a:lnTo>
                      <a:cubicBezTo>
                        <a:pt x="133" y="197"/>
                        <a:pt x="130" y="198"/>
                        <a:pt x="127"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6" name="Group 15">
              <a:extLst>
                <a:ext uri="{FF2B5EF4-FFF2-40B4-BE49-F238E27FC236}">
                  <a16:creationId xmlns:a16="http://schemas.microsoft.com/office/drawing/2014/main" id="{32D58828-F3C4-4CE1-BFB0-3E81FAE67F8D}"/>
                </a:ext>
              </a:extLst>
            </p:cNvPr>
            <p:cNvGrpSpPr/>
            <p:nvPr/>
          </p:nvGrpSpPr>
          <p:grpSpPr>
            <a:xfrm>
              <a:off x="3536673" y="3622736"/>
              <a:ext cx="411482" cy="411945"/>
              <a:chOff x="3609412" y="3911696"/>
              <a:chExt cx="411482" cy="411945"/>
            </a:xfrm>
          </p:grpSpPr>
          <p:sp>
            <p:nvSpPr>
              <p:cNvPr id="80" name="Oval 79">
                <a:extLst>
                  <a:ext uri="{FF2B5EF4-FFF2-40B4-BE49-F238E27FC236}">
                    <a16:creationId xmlns:a16="http://schemas.microsoft.com/office/drawing/2014/main" id="{787C3E75-4F24-416F-B849-0CF338034289}"/>
                  </a:ext>
                </a:extLst>
              </p:cNvPr>
              <p:cNvSpPr>
                <a:spLocks noChangeAspect="1"/>
              </p:cNvSpPr>
              <p:nvPr/>
            </p:nvSpPr>
            <p:spPr>
              <a:xfrm>
                <a:off x="3609412" y="3911696"/>
                <a:ext cx="411482" cy="411945"/>
              </a:xfrm>
              <a:prstGeom prst="ellipse">
                <a:avLst/>
              </a:prstGeom>
              <a:solidFill>
                <a:srgbClr val="8B897D"/>
              </a:solidFill>
              <a:ln w="25400" cmpd="sng">
                <a:solidFill>
                  <a:srgbClr val="FFFFFF"/>
                </a:solidFill>
                <a:miter lim="800000"/>
                <a:headEnd/>
                <a:tailEnd/>
              </a:ln>
              <a:effectLst/>
            </p:spPr>
            <p:txBody>
              <a:bodyPr lIns="18288" tIns="18288" rIns="18288" bIns="18288" anchor="ctr" anchorCtr="1"/>
              <a:lstStyle/>
              <a:p>
                <a:pPr algn="ctr">
                  <a:lnSpc>
                    <a:spcPct val="80000"/>
                  </a:lnSpc>
                </a:pPr>
                <a:endParaRPr lang="en-US" sz="900" dirty="0">
                  <a:solidFill>
                    <a:srgbClr val="142431"/>
                  </a:solidFill>
                  <a:latin typeface="Arial" panose="020B0604020202020204" pitchFamily="34" charset="0"/>
                  <a:cs typeface="Arial" panose="020B0604020202020204" pitchFamily="34" charset="0"/>
                </a:endParaRPr>
              </a:p>
            </p:txBody>
          </p:sp>
          <p:grpSp>
            <p:nvGrpSpPr>
              <p:cNvPr id="81" name="Group 80">
                <a:extLst>
                  <a:ext uri="{FF2B5EF4-FFF2-40B4-BE49-F238E27FC236}">
                    <a16:creationId xmlns:a16="http://schemas.microsoft.com/office/drawing/2014/main" id="{225ECE49-3157-4FC5-913F-9196E7A6F4B0}"/>
                  </a:ext>
                </a:extLst>
              </p:cNvPr>
              <p:cNvGrpSpPr>
                <a:grpSpLocks noChangeAspect="1"/>
              </p:cNvGrpSpPr>
              <p:nvPr/>
            </p:nvGrpSpPr>
            <p:grpSpPr>
              <a:xfrm>
                <a:off x="3672928" y="3977280"/>
                <a:ext cx="269210" cy="236456"/>
                <a:chOff x="2649538" y="4236997"/>
                <a:chExt cx="547688" cy="481054"/>
              </a:xfrm>
              <a:solidFill>
                <a:srgbClr val="FFFFFF"/>
              </a:solidFill>
            </p:grpSpPr>
            <p:sp>
              <p:nvSpPr>
                <p:cNvPr id="82" name="Freeform 1342">
                  <a:extLst>
                    <a:ext uri="{FF2B5EF4-FFF2-40B4-BE49-F238E27FC236}">
                      <a16:creationId xmlns:a16="http://schemas.microsoft.com/office/drawing/2014/main" id="{BB734AF6-0F13-4C36-8E7A-5EFFE973F44E}"/>
                    </a:ext>
                  </a:extLst>
                </p:cNvPr>
                <p:cNvSpPr>
                  <a:spLocks noChangeAspect="1" noEditPoints="1"/>
                </p:cNvSpPr>
                <p:nvPr/>
              </p:nvSpPr>
              <p:spPr bwMode="auto">
                <a:xfrm>
                  <a:off x="2952751" y="4413251"/>
                  <a:ext cx="158750" cy="304800"/>
                </a:xfrm>
                <a:custGeom>
                  <a:avLst/>
                  <a:gdLst>
                    <a:gd name="T0" fmla="*/ 26 w 210"/>
                    <a:gd name="T1" fmla="*/ 380 h 401"/>
                    <a:gd name="T2" fmla="*/ 186 w 210"/>
                    <a:gd name="T3" fmla="*/ 380 h 401"/>
                    <a:gd name="T4" fmla="*/ 155 w 210"/>
                    <a:gd name="T5" fmla="*/ 198 h 401"/>
                    <a:gd name="T6" fmla="*/ 143 w 210"/>
                    <a:gd name="T7" fmla="*/ 21 h 401"/>
                    <a:gd name="T8" fmla="*/ 71 w 210"/>
                    <a:gd name="T9" fmla="*/ 21 h 401"/>
                    <a:gd name="T10" fmla="*/ 60 w 210"/>
                    <a:gd name="T11" fmla="*/ 198 h 401"/>
                    <a:gd name="T12" fmla="*/ 26 w 210"/>
                    <a:gd name="T13" fmla="*/ 380 h 401"/>
                    <a:gd name="T14" fmla="*/ 200 w 210"/>
                    <a:gd name="T15" fmla="*/ 401 h 401"/>
                    <a:gd name="T16" fmla="*/ 11 w 210"/>
                    <a:gd name="T17" fmla="*/ 401 h 401"/>
                    <a:gd name="T18" fmla="*/ 3 w 210"/>
                    <a:gd name="T19" fmla="*/ 396 h 401"/>
                    <a:gd name="T20" fmla="*/ 1 w 210"/>
                    <a:gd name="T21" fmla="*/ 386 h 401"/>
                    <a:gd name="T22" fmla="*/ 36 w 210"/>
                    <a:gd name="T23" fmla="*/ 195 h 401"/>
                    <a:gd name="T24" fmla="*/ 48 w 210"/>
                    <a:gd name="T25" fmla="*/ 10 h 401"/>
                    <a:gd name="T26" fmla="*/ 58 w 210"/>
                    <a:gd name="T27" fmla="*/ 0 h 401"/>
                    <a:gd name="T28" fmla="*/ 151 w 210"/>
                    <a:gd name="T29" fmla="*/ 0 h 401"/>
                    <a:gd name="T30" fmla="*/ 161 w 210"/>
                    <a:gd name="T31" fmla="*/ 10 h 401"/>
                    <a:gd name="T32" fmla="*/ 173 w 210"/>
                    <a:gd name="T33" fmla="*/ 195 h 401"/>
                    <a:gd name="T34" fmla="*/ 208 w 210"/>
                    <a:gd name="T35" fmla="*/ 386 h 401"/>
                    <a:gd name="T36" fmla="*/ 206 w 210"/>
                    <a:gd name="T37" fmla="*/ 396 h 401"/>
                    <a:gd name="T38" fmla="*/ 200 w 210"/>
                    <a:gd name="T39" fmla="*/ 40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0" h="401">
                      <a:moveTo>
                        <a:pt x="26" y="380"/>
                      </a:moveTo>
                      <a:lnTo>
                        <a:pt x="186" y="380"/>
                      </a:lnTo>
                      <a:cubicBezTo>
                        <a:pt x="180" y="351"/>
                        <a:pt x="163" y="280"/>
                        <a:pt x="155" y="198"/>
                      </a:cubicBezTo>
                      <a:cubicBezTo>
                        <a:pt x="146" y="118"/>
                        <a:pt x="143" y="51"/>
                        <a:pt x="143" y="21"/>
                      </a:cubicBezTo>
                      <a:lnTo>
                        <a:pt x="71" y="21"/>
                      </a:lnTo>
                      <a:cubicBezTo>
                        <a:pt x="70" y="51"/>
                        <a:pt x="66" y="118"/>
                        <a:pt x="60" y="198"/>
                      </a:cubicBezTo>
                      <a:cubicBezTo>
                        <a:pt x="50" y="280"/>
                        <a:pt x="33" y="351"/>
                        <a:pt x="26" y="380"/>
                      </a:cubicBezTo>
                      <a:close/>
                      <a:moveTo>
                        <a:pt x="200" y="401"/>
                      </a:moveTo>
                      <a:lnTo>
                        <a:pt x="11" y="401"/>
                      </a:lnTo>
                      <a:cubicBezTo>
                        <a:pt x="8" y="401"/>
                        <a:pt x="5" y="400"/>
                        <a:pt x="3" y="396"/>
                      </a:cubicBezTo>
                      <a:cubicBezTo>
                        <a:pt x="1" y="393"/>
                        <a:pt x="0" y="390"/>
                        <a:pt x="1" y="386"/>
                      </a:cubicBezTo>
                      <a:cubicBezTo>
                        <a:pt x="1" y="385"/>
                        <a:pt x="26" y="298"/>
                        <a:pt x="36" y="195"/>
                      </a:cubicBezTo>
                      <a:cubicBezTo>
                        <a:pt x="45" y="103"/>
                        <a:pt x="48" y="30"/>
                        <a:pt x="48" y="10"/>
                      </a:cubicBezTo>
                      <a:cubicBezTo>
                        <a:pt x="48" y="3"/>
                        <a:pt x="53" y="0"/>
                        <a:pt x="58" y="0"/>
                      </a:cubicBezTo>
                      <a:lnTo>
                        <a:pt x="151" y="0"/>
                      </a:lnTo>
                      <a:cubicBezTo>
                        <a:pt x="158" y="0"/>
                        <a:pt x="161" y="5"/>
                        <a:pt x="161" y="10"/>
                      </a:cubicBezTo>
                      <a:cubicBezTo>
                        <a:pt x="161" y="30"/>
                        <a:pt x="165" y="103"/>
                        <a:pt x="173" y="195"/>
                      </a:cubicBezTo>
                      <a:cubicBezTo>
                        <a:pt x="183" y="298"/>
                        <a:pt x="208" y="386"/>
                        <a:pt x="208" y="386"/>
                      </a:cubicBezTo>
                      <a:cubicBezTo>
                        <a:pt x="210" y="390"/>
                        <a:pt x="208" y="393"/>
                        <a:pt x="206" y="396"/>
                      </a:cubicBezTo>
                      <a:cubicBezTo>
                        <a:pt x="206" y="401"/>
                        <a:pt x="203" y="401"/>
                        <a:pt x="200" y="4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1343">
                  <a:extLst>
                    <a:ext uri="{FF2B5EF4-FFF2-40B4-BE49-F238E27FC236}">
                      <a16:creationId xmlns:a16="http://schemas.microsoft.com/office/drawing/2014/main" id="{3E04A74B-3B98-4C0F-B931-462C36C1125A}"/>
                    </a:ext>
                  </a:extLst>
                </p:cNvPr>
                <p:cNvSpPr>
                  <a:spLocks noChangeAspect="1" noEditPoints="1"/>
                </p:cNvSpPr>
                <p:nvPr/>
              </p:nvSpPr>
              <p:spPr bwMode="auto">
                <a:xfrm>
                  <a:off x="2778126" y="4622801"/>
                  <a:ext cx="52388" cy="52388"/>
                </a:xfrm>
                <a:custGeom>
                  <a:avLst/>
                  <a:gdLst>
                    <a:gd name="T0" fmla="*/ 22 w 69"/>
                    <a:gd name="T1" fmla="*/ 48 h 70"/>
                    <a:gd name="T2" fmla="*/ 47 w 69"/>
                    <a:gd name="T3" fmla="*/ 48 h 70"/>
                    <a:gd name="T4" fmla="*/ 47 w 69"/>
                    <a:gd name="T5" fmla="*/ 23 h 70"/>
                    <a:gd name="T6" fmla="*/ 22 w 69"/>
                    <a:gd name="T7" fmla="*/ 23 h 70"/>
                    <a:gd name="T8" fmla="*/ 22 w 69"/>
                    <a:gd name="T9" fmla="*/ 48 h 70"/>
                    <a:gd name="T10" fmla="*/ 57 w 69"/>
                    <a:gd name="T11" fmla="*/ 70 h 70"/>
                    <a:gd name="T12" fmla="*/ 10 w 69"/>
                    <a:gd name="T13" fmla="*/ 70 h 70"/>
                    <a:gd name="T14" fmla="*/ 0 w 69"/>
                    <a:gd name="T15" fmla="*/ 58 h 70"/>
                    <a:gd name="T16" fmla="*/ 0 w 69"/>
                    <a:gd name="T17" fmla="*/ 11 h 70"/>
                    <a:gd name="T18" fmla="*/ 10 w 69"/>
                    <a:gd name="T19" fmla="*/ 0 h 70"/>
                    <a:gd name="T20" fmla="*/ 57 w 69"/>
                    <a:gd name="T21" fmla="*/ 0 h 70"/>
                    <a:gd name="T22" fmla="*/ 67 w 69"/>
                    <a:gd name="T23" fmla="*/ 11 h 70"/>
                    <a:gd name="T24" fmla="*/ 67 w 69"/>
                    <a:gd name="T25" fmla="*/ 58 h 70"/>
                    <a:gd name="T26" fmla="*/ 57 w 69"/>
                    <a:gd name="T2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70">
                      <a:moveTo>
                        <a:pt x="22" y="48"/>
                      </a:moveTo>
                      <a:lnTo>
                        <a:pt x="47" y="48"/>
                      </a:lnTo>
                      <a:lnTo>
                        <a:pt x="47" y="23"/>
                      </a:lnTo>
                      <a:lnTo>
                        <a:pt x="22" y="23"/>
                      </a:lnTo>
                      <a:lnTo>
                        <a:pt x="22" y="48"/>
                      </a:lnTo>
                      <a:close/>
                      <a:moveTo>
                        <a:pt x="57" y="70"/>
                      </a:moveTo>
                      <a:lnTo>
                        <a:pt x="10" y="70"/>
                      </a:lnTo>
                      <a:cubicBezTo>
                        <a:pt x="4" y="70"/>
                        <a:pt x="0" y="65"/>
                        <a:pt x="0" y="58"/>
                      </a:cubicBezTo>
                      <a:lnTo>
                        <a:pt x="0" y="11"/>
                      </a:lnTo>
                      <a:cubicBezTo>
                        <a:pt x="0" y="5"/>
                        <a:pt x="5" y="0"/>
                        <a:pt x="10" y="0"/>
                      </a:cubicBezTo>
                      <a:lnTo>
                        <a:pt x="57" y="0"/>
                      </a:lnTo>
                      <a:cubicBezTo>
                        <a:pt x="64" y="0"/>
                        <a:pt x="67" y="5"/>
                        <a:pt x="67" y="11"/>
                      </a:cubicBezTo>
                      <a:lnTo>
                        <a:pt x="67" y="58"/>
                      </a:lnTo>
                      <a:cubicBezTo>
                        <a:pt x="69" y="65"/>
                        <a:pt x="64" y="70"/>
                        <a:pt x="57"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1344">
                  <a:extLst>
                    <a:ext uri="{FF2B5EF4-FFF2-40B4-BE49-F238E27FC236}">
                      <a16:creationId xmlns:a16="http://schemas.microsoft.com/office/drawing/2014/main" id="{89F330DA-8707-4CFD-8972-306A22865503}"/>
                    </a:ext>
                  </a:extLst>
                </p:cNvPr>
                <p:cNvSpPr>
                  <a:spLocks noChangeAspect="1" noEditPoints="1"/>
                </p:cNvSpPr>
                <p:nvPr/>
              </p:nvSpPr>
              <p:spPr bwMode="auto">
                <a:xfrm>
                  <a:off x="2884488" y="4622801"/>
                  <a:ext cx="52388" cy="52388"/>
                </a:xfrm>
                <a:custGeom>
                  <a:avLst/>
                  <a:gdLst>
                    <a:gd name="T0" fmla="*/ 22 w 69"/>
                    <a:gd name="T1" fmla="*/ 48 h 70"/>
                    <a:gd name="T2" fmla="*/ 47 w 69"/>
                    <a:gd name="T3" fmla="*/ 48 h 70"/>
                    <a:gd name="T4" fmla="*/ 47 w 69"/>
                    <a:gd name="T5" fmla="*/ 23 h 70"/>
                    <a:gd name="T6" fmla="*/ 22 w 69"/>
                    <a:gd name="T7" fmla="*/ 23 h 70"/>
                    <a:gd name="T8" fmla="*/ 22 w 69"/>
                    <a:gd name="T9" fmla="*/ 48 h 70"/>
                    <a:gd name="T10" fmla="*/ 57 w 69"/>
                    <a:gd name="T11" fmla="*/ 70 h 70"/>
                    <a:gd name="T12" fmla="*/ 10 w 69"/>
                    <a:gd name="T13" fmla="*/ 70 h 70"/>
                    <a:gd name="T14" fmla="*/ 0 w 69"/>
                    <a:gd name="T15" fmla="*/ 58 h 70"/>
                    <a:gd name="T16" fmla="*/ 0 w 69"/>
                    <a:gd name="T17" fmla="*/ 11 h 70"/>
                    <a:gd name="T18" fmla="*/ 10 w 69"/>
                    <a:gd name="T19" fmla="*/ 0 h 70"/>
                    <a:gd name="T20" fmla="*/ 57 w 69"/>
                    <a:gd name="T21" fmla="*/ 0 h 70"/>
                    <a:gd name="T22" fmla="*/ 67 w 69"/>
                    <a:gd name="T23" fmla="*/ 11 h 70"/>
                    <a:gd name="T24" fmla="*/ 67 w 69"/>
                    <a:gd name="T25" fmla="*/ 58 h 70"/>
                    <a:gd name="T26" fmla="*/ 57 w 69"/>
                    <a:gd name="T2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70">
                      <a:moveTo>
                        <a:pt x="22" y="48"/>
                      </a:moveTo>
                      <a:lnTo>
                        <a:pt x="47" y="48"/>
                      </a:lnTo>
                      <a:lnTo>
                        <a:pt x="47" y="23"/>
                      </a:lnTo>
                      <a:lnTo>
                        <a:pt x="22" y="23"/>
                      </a:lnTo>
                      <a:lnTo>
                        <a:pt x="22" y="48"/>
                      </a:lnTo>
                      <a:close/>
                      <a:moveTo>
                        <a:pt x="57" y="70"/>
                      </a:moveTo>
                      <a:lnTo>
                        <a:pt x="10" y="70"/>
                      </a:lnTo>
                      <a:cubicBezTo>
                        <a:pt x="4" y="70"/>
                        <a:pt x="0" y="65"/>
                        <a:pt x="0" y="58"/>
                      </a:cubicBezTo>
                      <a:lnTo>
                        <a:pt x="0" y="11"/>
                      </a:lnTo>
                      <a:cubicBezTo>
                        <a:pt x="0" y="5"/>
                        <a:pt x="5" y="0"/>
                        <a:pt x="10" y="0"/>
                      </a:cubicBezTo>
                      <a:lnTo>
                        <a:pt x="57" y="0"/>
                      </a:lnTo>
                      <a:cubicBezTo>
                        <a:pt x="64" y="0"/>
                        <a:pt x="67" y="5"/>
                        <a:pt x="67" y="11"/>
                      </a:cubicBezTo>
                      <a:lnTo>
                        <a:pt x="67" y="58"/>
                      </a:lnTo>
                      <a:cubicBezTo>
                        <a:pt x="69" y="65"/>
                        <a:pt x="64" y="70"/>
                        <a:pt x="57"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1345">
                  <a:extLst>
                    <a:ext uri="{FF2B5EF4-FFF2-40B4-BE49-F238E27FC236}">
                      <a16:creationId xmlns:a16="http://schemas.microsoft.com/office/drawing/2014/main" id="{328AD0DA-DCE7-418C-8455-716AC9A5148F}"/>
                    </a:ext>
                  </a:extLst>
                </p:cNvPr>
                <p:cNvSpPr>
                  <a:spLocks noChangeAspect="1"/>
                </p:cNvSpPr>
                <p:nvPr/>
              </p:nvSpPr>
              <p:spPr bwMode="auto">
                <a:xfrm>
                  <a:off x="2701926" y="4533901"/>
                  <a:ext cx="285750" cy="184150"/>
                </a:xfrm>
                <a:custGeom>
                  <a:avLst/>
                  <a:gdLst>
                    <a:gd name="T0" fmla="*/ 341 w 376"/>
                    <a:gd name="T1" fmla="*/ 243 h 243"/>
                    <a:gd name="T2" fmla="*/ 10 w 376"/>
                    <a:gd name="T3" fmla="*/ 243 h 243"/>
                    <a:gd name="T4" fmla="*/ 0 w 376"/>
                    <a:gd name="T5" fmla="*/ 232 h 243"/>
                    <a:gd name="T6" fmla="*/ 0 w 376"/>
                    <a:gd name="T7" fmla="*/ 127 h 243"/>
                    <a:gd name="T8" fmla="*/ 10 w 376"/>
                    <a:gd name="T9" fmla="*/ 115 h 243"/>
                    <a:gd name="T10" fmla="*/ 56 w 376"/>
                    <a:gd name="T11" fmla="*/ 115 h 243"/>
                    <a:gd name="T12" fmla="*/ 56 w 376"/>
                    <a:gd name="T13" fmla="*/ 13 h 243"/>
                    <a:gd name="T14" fmla="*/ 61 w 376"/>
                    <a:gd name="T15" fmla="*/ 3 h 243"/>
                    <a:gd name="T16" fmla="*/ 71 w 376"/>
                    <a:gd name="T17" fmla="*/ 3 h 243"/>
                    <a:gd name="T18" fmla="*/ 201 w 376"/>
                    <a:gd name="T19" fmla="*/ 75 h 243"/>
                    <a:gd name="T20" fmla="*/ 201 w 376"/>
                    <a:gd name="T21" fmla="*/ 12 h 243"/>
                    <a:gd name="T22" fmla="*/ 206 w 376"/>
                    <a:gd name="T23" fmla="*/ 2 h 243"/>
                    <a:gd name="T24" fmla="*/ 216 w 376"/>
                    <a:gd name="T25" fmla="*/ 2 h 243"/>
                    <a:gd name="T26" fmla="*/ 370 w 376"/>
                    <a:gd name="T27" fmla="*/ 87 h 243"/>
                    <a:gd name="T28" fmla="*/ 375 w 376"/>
                    <a:gd name="T29" fmla="*/ 102 h 243"/>
                    <a:gd name="T30" fmla="*/ 360 w 376"/>
                    <a:gd name="T31" fmla="*/ 107 h 243"/>
                    <a:gd name="T32" fmla="*/ 223 w 376"/>
                    <a:gd name="T33" fmla="*/ 32 h 243"/>
                    <a:gd name="T34" fmla="*/ 223 w 376"/>
                    <a:gd name="T35" fmla="*/ 95 h 243"/>
                    <a:gd name="T36" fmla="*/ 218 w 376"/>
                    <a:gd name="T37" fmla="*/ 105 h 243"/>
                    <a:gd name="T38" fmla="*/ 208 w 376"/>
                    <a:gd name="T39" fmla="*/ 105 h 243"/>
                    <a:gd name="T40" fmla="*/ 78 w 376"/>
                    <a:gd name="T41" fmla="*/ 33 h 243"/>
                    <a:gd name="T42" fmla="*/ 78 w 376"/>
                    <a:gd name="T43" fmla="*/ 127 h 243"/>
                    <a:gd name="T44" fmla="*/ 68 w 376"/>
                    <a:gd name="T45" fmla="*/ 138 h 243"/>
                    <a:gd name="T46" fmla="*/ 21 w 376"/>
                    <a:gd name="T47" fmla="*/ 138 h 243"/>
                    <a:gd name="T48" fmla="*/ 21 w 376"/>
                    <a:gd name="T49" fmla="*/ 222 h 243"/>
                    <a:gd name="T50" fmla="*/ 341 w 376"/>
                    <a:gd name="T51" fmla="*/ 222 h 243"/>
                    <a:gd name="T52" fmla="*/ 351 w 376"/>
                    <a:gd name="T53" fmla="*/ 233 h 243"/>
                    <a:gd name="T54" fmla="*/ 341 w 376"/>
                    <a:gd name="T55"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6" h="243">
                      <a:moveTo>
                        <a:pt x="341" y="243"/>
                      </a:moveTo>
                      <a:lnTo>
                        <a:pt x="10" y="243"/>
                      </a:lnTo>
                      <a:cubicBezTo>
                        <a:pt x="3" y="243"/>
                        <a:pt x="0" y="238"/>
                        <a:pt x="0" y="232"/>
                      </a:cubicBezTo>
                      <a:lnTo>
                        <a:pt x="0" y="127"/>
                      </a:lnTo>
                      <a:cubicBezTo>
                        <a:pt x="0" y="120"/>
                        <a:pt x="5" y="115"/>
                        <a:pt x="10" y="115"/>
                      </a:cubicBezTo>
                      <a:lnTo>
                        <a:pt x="56" y="115"/>
                      </a:lnTo>
                      <a:lnTo>
                        <a:pt x="56" y="13"/>
                      </a:lnTo>
                      <a:cubicBezTo>
                        <a:pt x="56" y="10"/>
                        <a:pt x="58" y="7"/>
                        <a:pt x="61" y="3"/>
                      </a:cubicBezTo>
                      <a:cubicBezTo>
                        <a:pt x="65" y="2"/>
                        <a:pt x="68" y="2"/>
                        <a:pt x="71" y="3"/>
                      </a:cubicBezTo>
                      <a:lnTo>
                        <a:pt x="201" y="75"/>
                      </a:lnTo>
                      <a:lnTo>
                        <a:pt x="201" y="12"/>
                      </a:lnTo>
                      <a:cubicBezTo>
                        <a:pt x="201" y="8"/>
                        <a:pt x="203" y="5"/>
                        <a:pt x="206" y="2"/>
                      </a:cubicBezTo>
                      <a:cubicBezTo>
                        <a:pt x="210" y="0"/>
                        <a:pt x="213" y="0"/>
                        <a:pt x="216" y="2"/>
                      </a:cubicBezTo>
                      <a:lnTo>
                        <a:pt x="370" y="87"/>
                      </a:lnTo>
                      <a:cubicBezTo>
                        <a:pt x="375" y="90"/>
                        <a:pt x="376" y="97"/>
                        <a:pt x="375" y="102"/>
                      </a:cubicBezTo>
                      <a:cubicBezTo>
                        <a:pt x="371" y="107"/>
                        <a:pt x="365" y="108"/>
                        <a:pt x="360" y="107"/>
                      </a:cubicBezTo>
                      <a:lnTo>
                        <a:pt x="223" y="32"/>
                      </a:lnTo>
                      <a:lnTo>
                        <a:pt x="223" y="95"/>
                      </a:lnTo>
                      <a:cubicBezTo>
                        <a:pt x="223" y="98"/>
                        <a:pt x="221" y="102"/>
                        <a:pt x="218" y="105"/>
                      </a:cubicBezTo>
                      <a:cubicBezTo>
                        <a:pt x="215" y="107"/>
                        <a:pt x="211" y="107"/>
                        <a:pt x="208" y="105"/>
                      </a:cubicBezTo>
                      <a:lnTo>
                        <a:pt x="78" y="33"/>
                      </a:lnTo>
                      <a:lnTo>
                        <a:pt x="78" y="127"/>
                      </a:lnTo>
                      <a:cubicBezTo>
                        <a:pt x="78" y="133"/>
                        <a:pt x="73" y="138"/>
                        <a:pt x="68" y="138"/>
                      </a:cubicBezTo>
                      <a:lnTo>
                        <a:pt x="21" y="138"/>
                      </a:lnTo>
                      <a:lnTo>
                        <a:pt x="21" y="222"/>
                      </a:lnTo>
                      <a:lnTo>
                        <a:pt x="341" y="222"/>
                      </a:lnTo>
                      <a:cubicBezTo>
                        <a:pt x="348" y="222"/>
                        <a:pt x="351" y="227"/>
                        <a:pt x="351" y="233"/>
                      </a:cubicBezTo>
                      <a:cubicBezTo>
                        <a:pt x="351" y="240"/>
                        <a:pt x="348" y="243"/>
                        <a:pt x="341" y="2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1346">
                  <a:extLst>
                    <a:ext uri="{FF2B5EF4-FFF2-40B4-BE49-F238E27FC236}">
                      <a16:creationId xmlns:a16="http://schemas.microsoft.com/office/drawing/2014/main" id="{C627FB6A-8A4E-479D-B675-28CDBE70E5FF}"/>
                    </a:ext>
                  </a:extLst>
                </p:cNvPr>
                <p:cNvSpPr>
                  <a:spLocks noChangeAspect="1" noEditPoints="1"/>
                </p:cNvSpPr>
                <p:nvPr/>
              </p:nvSpPr>
              <p:spPr bwMode="auto">
                <a:xfrm>
                  <a:off x="2995613" y="4236997"/>
                  <a:ext cx="201613" cy="171450"/>
                </a:xfrm>
                <a:custGeom>
                  <a:avLst/>
                  <a:gdLst>
                    <a:gd name="T0" fmla="*/ 52 w 267"/>
                    <a:gd name="T1" fmla="*/ 144 h 227"/>
                    <a:gd name="T2" fmla="*/ 22 w 267"/>
                    <a:gd name="T3" fmla="*/ 174 h 227"/>
                    <a:gd name="T4" fmla="*/ 52 w 267"/>
                    <a:gd name="T5" fmla="*/ 204 h 227"/>
                    <a:gd name="T6" fmla="*/ 82 w 267"/>
                    <a:gd name="T7" fmla="*/ 174 h 227"/>
                    <a:gd name="T8" fmla="*/ 80 w 267"/>
                    <a:gd name="T9" fmla="*/ 167 h 227"/>
                    <a:gd name="T10" fmla="*/ 84 w 267"/>
                    <a:gd name="T11" fmla="*/ 155 h 227"/>
                    <a:gd name="T12" fmla="*/ 95 w 267"/>
                    <a:gd name="T13" fmla="*/ 154 h 227"/>
                    <a:gd name="T14" fmla="*/ 122 w 267"/>
                    <a:gd name="T15" fmla="*/ 160 h 227"/>
                    <a:gd name="T16" fmla="*/ 179 w 267"/>
                    <a:gd name="T17" fmla="*/ 109 h 227"/>
                    <a:gd name="T18" fmla="*/ 184 w 267"/>
                    <a:gd name="T19" fmla="*/ 100 h 227"/>
                    <a:gd name="T20" fmla="*/ 192 w 267"/>
                    <a:gd name="T21" fmla="*/ 99 h 227"/>
                    <a:gd name="T22" fmla="*/ 202 w 267"/>
                    <a:gd name="T23" fmla="*/ 100 h 227"/>
                    <a:gd name="T24" fmla="*/ 242 w 267"/>
                    <a:gd name="T25" fmla="*/ 60 h 227"/>
                    <a:gd name="T26" fmla="*/ 202 w 267"/>
                    <a:gd name="T27" fmla="*/ 20 h 227"/>
                    <a:gd name="T28" fmla="*/ 164 w 267"/>
                    <a:gd name="T29" fmla="*/ 47 h 227"/>
                    <a:gd name="T30" fmla="*/ 157 w 267"/>
                    <a:gd name="T31" fmla="*/ 54 h 227"/>
                    <a:gd name="T32" fmla="*/ 149 w 267"/>
                    <a:gd name="T33" fmla="*/ 54 h 227"/>
                    <a:gd name="T34" fmla="*/ 122 w 267"/>
                    <a:gd name="T35" fmla="*/ 47 h 227"/>
                    <a:gd name="T36" fmla="*/ 64 w 267"/>
                    <a:gd name="T37" fmla="*/ 105 h 227"/>
                    <a:gd name="T38" fmla="*/ 70 w 267"/>
                    <a:gd name="T39" fmla="*/ 130 h 227"/>
                    <a:gd name="T40" fmla="*/ 69 w 267"/>
                    <a:gd name="T41" fmla="*/ 142 h 227"/>
                    <a:gd name="T42" fmla="*/ 57 w 267"/>
                    <a:gd name="T43" fmla="*/ 145 h 227"/>
                    <a:gd name="T44" fmla="*/ 52 w 267"/>
                    <a:gd name="T45" fmla="*/ 144 h 227"/>
                    <a:gd name="T46" fmla="*/ 52 w 267"/>
                    <a:gd name="T47" fmla="*/ 227 h 227"/>
                    <a:gd name="T48" fmla="*/ 0 w 267"/>
                    <a:gd name="T49" fmla="*/ 175 h 227"/>
                    <a:gd name="T50" fmla="*/ 45 w 267"/>
                    <a:gd name="T51" fmla="*/ 124 h 227"/>
                    <a:gd name="T52" fmla="*/ 44 w 267"/>
                    <a:gd name="T53" fmla="*/ 105 h 227"/>
                    <a:gd name="T54" fmla="*/ 124 w 267"/>
                    <a:gd name="T55" fmla="*/ 25 h 227"/>
                    <a:gd name="T56" fmla="*/ 152 w 267"/>
                    <a:gd name="T57" fmla="*/ 30 h 227"/>
                    <a:gd name="T58" fmla="*/ 205 w 267"/>
                    <a:gd name="T59" fmla="*/ 0 h 227"/>
                    <a:gd name="T60" fmla="*/ 267 w 267"/>
                    <a:gd name="T61" fmla="*/ 62 h 227"/>
                    <a:gd name="T62" fmla="*/ 200 w 267"/>
                    <a:gd name="T63" fmla="*/ 124 h 227"/>
                    <a:gd name="T64" fmla="*/ 124 w 267"/>
                    <a:gd name="T65" fmla="*/ 184 h 227"/>
                    <a:gd name="T66" fmla="*/ 104 w 267"/>
                    <a:gd name="T67" fmla="*/ 180 h 227"/>
                    <a:gd name="T68" fmla="*/ 52 w 267"/>
                    <a:gd name="T69" fmla="*/ 22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7" h="227">
                      <a:moveTo>
                        <a:pt x="52" y="144"/>
                      </a:moveTo>
                      <a:cubicBezTo>
                        <a:pt x="35" y="144"/>
                        <a:pt x="22" y="157"/>
                        <a:pt x="22" y="174"/>
                      </a:cubicBezTo>
                      <a:cubicBezTo>
                        <a:pt x="22" y="190"/>
                        <a:pt x="35" y="204"/>
                        <a:pt x="52" y="204"/>
                      </a:cubicBezTo>
                      <a:cubicBezTo>
                        <a:pt x="69" y="204"/>
                        <a:pt x="82" y="190"/>
                        <a:pt x="82" y="174"/>
                      </a:cubicBezTo>
                      <a:cubicBezTo>
                        <a:pt x="82" y="172"/>
                        <a:pt x="82" y="169"/>
                        <a:pt x="80" y="167"/>
                      </a:cubicBezTo>
                      <a:cubicBezTo>
                        <a:pt x="79" y="164"/>
                        <a:pt x="80" y="159"/>
                        <a:pt x="84" y="155"/>
                      </a:cubicBezTo>
                      <a:cubicBezTo>
                        <a:pt x="87" y="152"/>
                        <a:pt x="92" y="152"/>
                        <a:pt x="95" y="154"/>
                      </a:cubicBezTo>
                      <a:cubicBezTo>
                        <a:pt x="104" y="159"/>
                        <a:pt x="114" y="160"/>
                        <a:pt x="122" y="160"/>
                      </a:cubicBezTo>
                      <a:cubicBezTo>
                        <a:pt x="152" y="160"/>
                        <a:pt x="175" y="139"/>
                        <a:pt x="179" y="109"/>
                      </a:cubicBezTo>
                      <a:cubicBezTo>
                        <a:pt x="179" y="105"/>
                        <a:pt x="180" y="102"/>
                        <a:pt x="184" y="100"/>
                      </a:cubicBezTo>
                      <a:cubicBezTo>
                        <a:pt x="187" y="99"/>
                        <a:pt x="190" y="99"/>
                        <a:pt x="192" y="99"/>
                      </a:cubicBezTo>
                      <a:cubicBezTo>
                        <a:pt x="195" y="100"/>
                        <a:pt x="199" y="100"/>
                        <a:pt x="202" y="100"/>
                      </a:cubicBezTo>
                      <a:cubicBezTo>
                        <a:pt x="224" y="100"/>
                        <a:pt x="242" y="82"/>
                        <a:pt x="242" y="60"/>
                      </a:cubicBezTo>
                      <a:cubicBezTo>
                        <a:pt x="242" y="39"/>
                        <a:pt x="224" y="20"/>
                        <a:pt x="202" y="20"/>
                      </a:cubicBezTo>
                      <a:cubicBezTo>
                        <a:pt x="185" y="20"/>
                        <a:pt x="170" y="30"/>
                        <a:pt x="164" y="47"/>
                      </a:cubicBezTo>
                      <a:cubicBezTo>
                        <a:pt x="162" y="50"/>
                        <a:pt x="160" y="52"/>
                        <a:pt x="157" y="54"/>
                      </a:cubicBezTo>
                      <a:cubicBezTo>
                        <a:pt x="154" y="55"/>
                        <a:pt x="150" y="55"/>
                        <a:pt x="149" y="54"/>
                      </a:cubicBezTo>
                      <a:cubicBezTo>
                        <a:pt x="140" y="49"/>
                        <a:pt x="130" y="47"/>
                        <a:pt x="122" y="47"/>
                      </a:cubicBezTo>
                      <a:cubicBezTo>
                        <a:pt x="90" y="47"/>
                        <a:pt x="64" y="74"/>
                        <a:pt x="64" y="105"/>
                      </a:cubicBezTo>
                      <a:cubicBezTo>
                        <a:pt x="64" y="114"/>
                        <a:pt x="65" y="122"/>
                        <a:pt x="70" y="130"/>
                      </a:cubicBezTo>
                      <a:cubicBezTo>
                        <a:pt x="72" y="134"/>
                        <a:pt x="72" y="139"/>
                        <a:pt x="69" y="142"/>
                      </a:cubicBezTo>
                      <a:cubicBezTo>
                        <a:pt x="65" y="145"/>
                        <a:pt x="62" y="147"/>
                        <a:pt x="57" y="145"/>
                      </a:cubicBezTo>
                      <a:cubicBezTo>
                        <a:pt x="55" y="144"/>
                        <a:pt x="54" y="144"/>
                        <a:pt x="52" y="144"/>
                      </a:cubicBezTo>
                      <a:close/>
                      <a:moveTo>
                        <a:pt x="52" y="227"/>
                      </a:moveTo>
                      <a:cubicBezTo>
                        <a:pt x="24" y="227"/>
                        <a:pt x="0" y="204"/>
                        <a:pt x="0" y="175"/>
                      </a:cubicBezTo>
                      <a:cubicBezTo>
                        <a:pt x="0" y="149"/>
                        <a:pt x="20" y="127"/>
                        <a:pt x="45" y="124"/>
                      </a:cubicBezTo>
                      <a:cubicBezTo>
                        <a:pt x="44" y="117"/>
                        <a:pt x="44" y="112"/>
                        <a:pt x="44" y="105"/>
                      </a:cubicBezTo>
                      <a:cubicBezTo>
                        <a:pt x="44" y="62"/>
                        <a:pt x="79" y="25"/>
                        <a:pt x="124" y="25"/>
                      </a:cubicBezTo>
                      <a:cubicBezTo>
                        <a:pt x="134" y="25"/>
                        <a:pt x="142" y="27"/>
                        <a:pt x="152" y="30"/>
                      </a:cubicBezTo>
                      <a:cubicBezTo>
                        <a:pt x="164" y="12"/>
                        <a:pt x="184" y="0"/>
                        <a:pt x="205" y="0"/>
                      </a:cubicBezTo>
                      <a:cubicBezTo>
                        <a:pt x="240" y="0"/>
                        <a:pt x="267" y="29"/>
                        <a:pt x="267" y="62"/>
                      </a:cubicBezTo>
                      <a:cubicBezTo>
                        <a:pt x="267" y="97"/>
                        <a:pt x="237" y="127"/>
                        <a:pt x="200" y="124"/>
                      </a:cubicBezTo>
                      <a:cubicBezTo>
                        <a:pt x="192" y="159"/>
                        <a:pt x="160" y="184"/>
                        <a:pt x="124" y="184"/>
                      </a:cubicBezTo>
                      <a:cubicBezTo>
                        <a:pt x="117" y="184"/>
                        <a:pt x="110" y="182"/>
                        <a:pt x="104" y="180"/>
                      </a:cubicBezTo>
                      <a:cubicBezTo>
                        <a:pt x="99" y="207"/>
                        <a:pt x="77" y="227"/>
                        <a:pt x="52" y="2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1347">
                  <a:extLst>
                    <a:ext uri="{FF2B5EF4-FFF2-40B4-BE49-F238E27FC236}">
                      <a16:creationId xmlns:a16="http://schemas.microsoft.com/office/drawing/2014/main" id="{FB72EC29-1697-48F4-820F-9B38D83043BF}"/>
                    </a:ext>
                  </a:extLst>
                </p:cNvPr>
                <p:cNvSpPr>
                  <a:spLocks noChangeAspect="1"/>
                </p:cNvSpPr>
                <p:nvPr/>
              </p:nvSpPr>
              <p:spPr bwMode="auto">
                <a:xfrm>
                  <a:off x="2649538" y="4700588"/>
                  <a:ext cx="68263" cy="17463"/>
                </a:xfrm>
                <a:custGeom>
                  <a:avLst/>
                  <a:gdLst>
                    <a:gd name="T0" fmla="*/ 80 w 90"/>
                    <a:gd name="T1" fmla="*/ 23 h 23"/>
                    <a:gd name="T2" fmla="*/ 10 w 90"/>
                    <a:gd name="T3" fmla="*/ 23 h 23"/>
                    <a:gd name="T4" fmla="*/ 0 w 90"/>
                    <a:gd name="T5" fmla="*/ 12 h 23"/>
                    <a:gd name="T6" fmla="*/ 10 w 90"/>
                    <a:gd name="T7" fmla="*/ 0 h 23"/>
                    <a:gd name="T8" fmla="*/ 80 w 90"/>
                    <a:gd name="T9" fmla="*/ 0 h 23"/>
                    <a:gd name="T10" fmla="*/ 90 w 90"/>
                    <a:gd name="T11" fmla="*/ 12 h 23"/>
                    <a:gd name="T12" fmla="*/ 80 w 90"/>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90" h="23">
                      <a:moveTo>
                        <a:pt x="80" y="23"/>
                      </a:moveTo>
                      <a:lnTo>
                        <a:pt x="10" y="23"/>
                      </a:lnTo>
                      <a:cubicBezTo>
                        <a:pt x="4" y="23"/>
                        <a:pt x="0" y="18"/>
                        <a:pt x="0" y="12"/>
                      </a:cubicBezTo>
                      <a:cubicBezTo>
                        <a:pt x="0" y="5"/>
                        <a:pt x="5" y="0"/>
                        <a:pt x="10" y="0"/>
                      </a:cubicBezTo>
                      <a:lnTo>
                        <a:pt x="80" y="0"/>
                      </a:lnTo>
                      <a:cubicBezTo>
                        <a:pt x="87" y="0"/>
                        <a:pt x="90" y="5"/>
                        <a:pt x="90" y="12"/>
                      </a:cubicBezTo>
                      <a:cubicBezTo>
                        <a:pt x="90" y="18"/>
                        <a:pt x="85" y="23"/>
                        <a:pt x="80"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1348">
                  <a:extLst>
                    <a:ext uri="{FF2B5EF4-FFF2-40B4-BE49-F238E27FC236}">
                      <a16:creationId xmlns:a16="http://schemas.microsoft.com/office/drawing/2014/main" id="{F8A62EED-8CBB-4DFE-A7F2-88C3074A10BB}"/>
                    </a:ext>
                  </a:extLst>
                </p:cNvPr>
                <p:cNvSpPr>
                  <a:spLocks noChangeAspect="1"/>
                </p:cNvSpPr>
                <p:nvPr/>
              </p:nvSpPr>
              <p:spPr bwMode="auto">
                <a:xfrm>
                  <a:off x="3097213" y="4700588"/>
                  <a:ext cx="71438" cy="17463"/>
                </a:xfrm>
                <a:custGeom>
                  <a:avLst/>
                  <a:gdLst>
                    <a:gd name="T0" fmla="*/ 85 w 95"/>
                    <a:gd name="T1" fmla="*/ 23 h 23"/>
                    <a:gd name="T2" fmla="*/ 10 w 95"/>
                    <a:gd name="T3" fmla="*/ 23 h 23"/>
                    <a:gd name="T4" fmla="*/ 0 w 95"/>
                    <a:gd name="T5" fmla="*/ 12 h 23"/>
                    <a:gd name="T6" fmla="*/ 10 w 95"/>
                    <a:gd name="T7" fmla="*/ 0 h 23"/>
                    <a:gd name="T8" fmla="*/ 85 w 95"/>
                    <a:gd name="T9" fmla="*/ 0 h 23"/>
                    <a:gd name="T10" fmla="*/ 95 w 95"/>
                    <a:gd name="T11" fmla="*/ 12 h 23"/>
                    <a:gd name="T12" fmla="*/ 85 w 95"/>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95" h="23">
                      <a:moveTo>
                        <a:pt x="85" y="23"/>
                      </a:moveTo>
                      <a:lnTo>
                        <a:pt x="10" y="23"/>
                      </a:lnTo>
                      <a:cubicBezTo>
                        <a:pt x="3" y="23"/>
                        <a:pt x="0" y="18"/>
                        <a:pt x="0" y="12"/>
                      </a:cubicBezTo>
                      <a:cubicBezTo>
                        <a:pt x="0" y="5"/>
                        <a:pt x="5" y="0"/>
                        <a:pt x="10" y="0"/>
                      </a:cubicBezTo>
                      <a:lnTo>
                        <a:pt x="85" y="0"/>
                      </a:lnTo>
                      <a:cubicBezTo>
                        <a:pt x="91" y="0"/>
                        <a:pt x="95" y="5"/>
                        <a:pt x="95" y="12"/>
                      </a:cubicBezTo>
                      <a:cubicBezTo>
                        <a:pt x="95" y="18"/>
                        <a:pt x="91" y="23"/>
                        <a:pt x="85"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7" name="Group 16">
              <a:extLst>
                <a:ext uri="{FF2B5EF4-FFF2-40B4-BE49-F238E27FC236}">
                  <a16:creationId xmlns:a16="http://schemas.microsoft.com/office/drawing/2014/main" id="{8C643503-663C-4F2E-982E-72EAA490D970}"/>
                </a:ext>
              </a:extLst>
            </p:cNvPr>
            <p:cNvGrpSpPr/>
            <p:nvPr/>
          </p:nvGrpSpPr>
          <p:grpSpPr>
            <a:xfrm>
              <a:off x="5894824" y="5632726"/>
              <a:ext cx="411482" cy="411945"/>
              <a:chOff x="5894824" y="5632726"/>
              <a:chExt cx="411482" cy="411945"/>
            </a:xfrm>
          </p:grpSpPr>
          <p:sp>
            <p:nvSpPr>
              <p:cNvPr id="73" name="Oval 72">
                <a:extLst>
                  <a:ext uri="{FF2B5EF4-FFF2-40B4-BE49-F238E27FC236}">
                    <a16:creationId xmlns:a16="http://schemas.microsoft.com/office/drawing/2014/main" id="{F36F2A0A-E526-4361-A4BF-48A84A4A0247}"/>
                  </a:ext>
                </a:extLst>
              </p:cNvPr>
              <p:cNvSpPr>
                <a:spLocks noChangeAspect="1"/>
              </p:cNvSpPr>
              <p:nvPr/>
            </p:nvSpPr>
            <p:spPr>
              <a:xfrm>
                <a:off x="5894824" y="5632726"/>
                <a:ext cx="411482" cy="411945"/>
              </a:xfrm>
              <a:prstGeom prst="ellipse">
                <a:avLst/>
              </a:prstGeom>
              <a:solidFill>
                <a:srgbClr val="BB7C29"/>
              </a:solidFill>
              <a:ln w="25400" cmpd="sng">
                <a:solidFill>
                  <a:srgbClr val="FFFFFF"/>
                </a:solidFill>
                <a:miter lim="800000"/>
                <a:headEnd/>
                <a:tailEnd/>
              </a:ln>
              <a:effectLst/>
            </p:spPr>
            <p:txBody>
              <a:bodyPr lIns="18288" tIns="18288" rIns="18288" bIns="18288" anchor="ctr" anchorCtr="1"/>
              <a:lstStyle/>
              <a:p>
                <a:pPr algn="ctr">
                  <a:lnSpc>
                    <a:spcPct val="80000"/>
                  </a:lnSpc>
                </a:pPr>
                <a:endParaRPr lang="en-US" sz="900" dirty="0">
                  <a:solidFill>
                    <a:srgbClr val="142431"/>
                  </a:solidFill>
                  <a:latin typeface="Arial" panose="020B0604020202020204" pitchFamily="34" charset="0"/>
                  <a:cs typeface="Arial" panose="020B0604020202020204" pitchFamily="34" charset="0"/>
                </a:endParaRPr>
              </a:p>
            </p:txBody>
          </p:sp>
          <p:grpSp>
            <p:nvGrpSpPr>
              <p:cNvPr id="74" name="Group 73">
                <a:extLst>
                  <a:ext uri="{FF2B5EF4-FFF2-40B4-BE49-F238E27FC236}">
                    <a16:creationId xmlns:a16="http://schemas.microsoft.com/office/drawing/2014/main" id="{D09EF0F3-9322-484C-8A3C-CE4DEC21717C}"/>
                  </a:ext>
                </a:extLst>
              </p:cNvPr>
              <p:cNvGrpSpPr>
                <a:grpSpLocks noChangeAspect="1"/>
              </p:cNvGrpSpPr>
              <p:nvPr/>
            </p:nvGrpSpPr>
            <p:grpSpPr>
              <a:xfrm>
                <a:off x="5971275" y="5706353"/>
                <a:ext cx="264690" cy="249450"/>
                <a:chOff x="6189663" y="4254500"/>
                <a:chExt cx="523875" cy="493713"/>
              </a:xfrm>
              <a:solidFill>
                <a:srgbClr val="FFFFFF"/>
              </a:solidFill>
            </p:grpSpPr>
            <p:sp>
              <p:nvSpPr>
                <p:cNvPr id="75" name="Freeform 553">
                  <a:extLst>
                    <a:ext uri="{FF2B5EF4-FFF2-40B4-BE49-F238E27FC236}">
                      <a16:creationId xmlns:a16="http://schemas.microsoft.com/office/drawing/2014/main" id="{931BF9F5-9945-4972-9946-4A196D03E1C7}"/>
                    </a:ext>
                  </a:extLst>
                </p:cNvPr>
                <p:cNvSpPr>
                  <a:spLocks noChangeAspect="1" noEditPoints="1"/>
                </p:cNvSpPr>
                <p:nvPr/>
              </p:nvSpPr>
              <p:spPr bwMode="auto">
                <a:xfrm>
                  <a:off x="6189663" y="4422775"/>
                  <a:ext cx="325438" cy="325438"/>
                </a:xfrm>
                <a:custGeom>
                  <a:avLst/>
                  <a:gdLst>
                    <a:gd name="T0" fmla="*/ 213 w 428"/>
                    <a:gd name="T1" fmla="*/ 20 h 427"/>
                    <a:gd name="T2" fmla="*/ 21 w 428"/>
                    <a:gd name="T3" fmla="*/ 212 h 427"/>
                    <a:gd name="T4" fmla="*/ 213 w 428"/>
                    <a:gd name="T5" fmla="*/ 403 h 427"/>
                    <a:gd name="T6" fmla="*/ 405 w 428"/>
                    <a:gd name="T7" fmla="*/ 212 h 427"/>
                    <a:gd name="T8" fmla="*/ 213 w 428"/>
                    <a:gd name="T9" fmla="*/ 20 h 427"/>
                    <a:gd name="T10" fmla="*/ 213 w 428"/>
                    <a:gd name="T11" fmla="*/ 427 h 427"/>
                    <a:gd name="T12" fmla="*/ 0 w 428"/>
                    <a:gd name="T13" fmla="*/ 213 h 427"/>
                    <a:gd name="T14" fmla="*/ 213 w 428"/>
                    <a:gd name="T15" fmla="*/ 0 h 427"/>
                    <a:gd name="T16" fmla="*/ 426 w 428"/>
                    <a:gd name="T17" fmla="*/ 213 h 427"/>
                    <a:gd name="T18" fmla="*/ 213 w 42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8" h="427">
                      <a:moveTo>
                        <a:pt x="213" y="20"/>
                      </a:moveTo>
                      <a:cubicBezTo>
                        <a:pt x="106" y="20"/>
                        <a:pt x="21" y="107"/>
                        <a:pt x="21" y="212"/>
                      </a:cubicBezTo>
                      <a:cubicBezTo>
                        <a:pt x="21" y="318"/>
                        <a:pt x="108" y="403"/>
                        <a:pt x="213" y="403"/>
                      </a:cubicBezTo>
                      <a:cubicBezTo>
                        <a:pt x="320" y="403"/>
                        <a:pt x="405" y="317"/>
                        <a:pt x="405" y="212"/>
                      </a:cubicBezTo>
                      <a:cubicBezTo>
                        <a:pt x="406" y="107"/>
                        <a:pt x="320" y="20"/>
                        <a:pt x="213" y="20"/>
                      </a:cubicBezTo>
                      <a:close/>
                      <a:moveTo>
                        <a:pt x="213" y="427"/>
                      </a:moveTo>
                      <a:cubicBezTo>
                        <a:pt x="95" y="427"/>
                        <a:pt x="0" y="330"/>
                        <a:pt x="0" y="213"/>
                      </a:cubicBezTo>
                      <a:cubicBezTo>
                        <a:pt x="0" y="95"/>
                        <a:pt x="96" y="0"/>
                        <a:pt x="213" y="0"/>
                      </a:cubicBezTo>
                      <a:cubicBezTo>
                        <a:pt x="331" y="0"/>
                        <a:pt x="426" y="97"/>
                        <a:pt x="426" y="213"/>
                      </a:cubicBezTo>
                      <a:cubicBezTo>
                        <a:pt x="428" y="330"/>
                        <a:pt x="331" y="427"/>
                        <a:pt x="213" y="4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554">
                  <a:extLst>
                    <a:ext uri="{FF2B5EF4-FFF2-40B4-BE49-F238E27FC236}">
                      <a16:creationId xmlns:a16="http://schemas.microsoft.com/office/drawing/2014/main" id="{93137846-683B-48FB-A362-C880BBF9C225}"/>
                    </a:ext>
                  </a:extLst>
                </p:cNvPr>
                <p:cNvSpPr>
                  <a:spLocks noChangeAspect="1" noEditPoints="1"/>
                </p:cNvSpPr>
                <p:nvPr/>
              </p:nvSpPr>
              <p:spPr bwMode="auto">
                <a:xfrm>
                  <a:off x="6388100" y="4422775"/>
                  <a:ext cx="325438" cy="325438"/>
                </a:xfrm>
                <a:custGeom>
                  <a:avLst/>
                  <a:gdLst>
                    <a:gd name="T0" fmla="*/ 214 w 427"/>
                    <a:gd name="T1" fmla="*/ 20 h 427"/>
                    <a:gd name="T2" fmla="*/ 22 w 427"/>
                    <a:gd name="T3" fmla="*/ 212 h 427"/>
                    <a:gd name="T4" fmla="*/ 214 w 427"/>
                    <a:gd name="T5" fmla="*/ 403 h 427"/>
                    <a:gd name="T6" fmla="*/ 405 w 427"/>
                    <a:gd name="T7" fmla="*/ 212 h 427"/>
                    <a:gd name="T8" fmla="*/ 214 w 427"/>
                    <a:gd name="T9" fmla="*/ 20 h 427"/>
                    <a:gd name="T10" fmla="*/ 214 w 427"/>
                    <a:gd name="T11" fmla="*/ 427 h 427"/>
                    <a:gd name="T12" fmla="*/ 0 w 427"/>
                    <a:gd name="T13" fmla="*/ 213 h 427"/>
                    <a:gd name="T14" fmla="*/ 214 w 427"/>
                    <a:gd name="T15" fmla="*/ 0 h 427"/>
                    <a:gd name="T16" fmla="*/ 427 w 427"/>
                    <a:gd name="T17" fmla="*/ 213 h 427"/>
                    <a:gd name="T18" fmla="*/ 214 w 427"/>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7" h="427">
                      <a:moveTo>
                        <a:pt x="214" y="20"/>
                      </a:moveTo>
                      <a:cubicBezTo>
                        <a:pt x="107" y="20"/>
                        <a:pt x="22" y="107"/>
                        <a:pt x="22" y="212"/>
                      </a:cubicBezTo>
                      <a:cubicBezTo>
                        <a:pt x="22" y="318"/>
                        <a:pt x="109" y="403"/>
                        <a:pt x="214" y="403"/>
                      </a:cubicBezTo>
                      <a:cubicBezTo>
                        <a:pt x="320" y="403"/>
                        <a:pt x="405" y="317"/>
                        <a:pt x="405" y="212"/>
                      </a:cubicBezTo>
                      <a:cubicBezTo>
                        <a:pt x="405" y="107"/>
                        <a:pt x="319" y="20"/>
                        <a:pt x="214" y="20"/>
                      </a:cubicBezTo>
                      <a:close/>
                      <a:moveTo>
                        <a:pt x="214" y="427"/>
                      </a:moveTo>
                      <a:cubicBezTo>
                        <a:pt x="95" y="427"/>
                        <a:pt x="0" y="330"/>
                        <a:pt x="0" y="213"/>
                      </a:cubicBezTo>
                      <a:cubicBezTo>
                        <a:pt x="0" y="95"/>
                        <a:pt x="97" y="0"/>
                        <a:pt x="214" y="0"/>
                      </a:cubicBezTo>
                      <a:cubicBezTo>
                        <a:pt x="332" y="0"/>
                        <a:pt x="427" y="97"/>
                        <a:pt x="427" y="213"/>
                      </a:cubicBezTo>
                      <a:cubicBezTo>
                        <a:pt x="427" y="330"/>
                        <a:pt x="330" y="427"/>
                        <a:pt x="214" y="4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555">
                  <a:extLst>
                    <a:ext uri="{FF2B5EF4-FFF2-40B4-BE49-F238E27FC236}">
                      <a16:creationId xmlns:a16="http://schemas.microsoft.com/office/drawing/2014/main" id="{BF81AFD4-3897-40C8-84C3-A86D5421F578}"/>
                    </a:ext>
                  </a:extLst>
                </p:cNvPr>
                <p:cNvSpPr>
                  <a:spLocks noChangeAspect="1" noEditPoints="1"/>
                </p:cNvSpPr>
                <p:nvPr/>
              </p:nvSpPr>
              <p:spPr bwMode="auto">
                <a:xfrm>
                  <a:off x="6289675" y="4254500"/>
                  <a:ext cx="325438" cy="325438"/>
                </a:xfrm>
                <a:custGeom>
                  <a:avLst/>
                  <a:gdLst>
                    <a:gd name="T0" fmla="*/ 214 w 427"/>
                    <a:gd name="T1" fmla="*/ 22 h 427"/>
                    <a:gd name="T2" fmla="*/ 22 w 427"/>
                    <a:gd name="T3" fmla="*/ 214 h 427"/>
                    <a:gd name="T4" fmla="*/ 214 w 427"/>
                    <a:gd name="T5" fmla="*/ 405 h 427"/>
                    <a:gd name="T6" fmla="*/ 405 w 427"/>
                    <a:gd name="T7" fmla="*/ 214 h 427"/>
                    <a:gd name="T8" fmla="*/ 214 w 427"/>
                    <a:gd name="T9" fmla="*/ 22 h 427"/>
                    <a:gd name="T10" fmla="*/ 214 w 427"/>
                    <a:gd name="T11" fmla="*/ 427 h 427"/>
                    <a:gd name="T12" fmla="*/ 0 w 427"/>
                    <a:gd name="T13" fmla="*/ 214 h 427"/>
                    <a:gd name="T14" fmla="*/ 214 w 427"/>
                    <a:gd name="T15" fmla="*/ 0 h 427"/>
                    <a:gd name="T16" fmla="*/ 427 w 427"/>
                    <a:gd name="T17" fmla="*/ 214 h 427"/>
                    <a:gd name="T18" fmla="*/ 214 w 427"/>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7" h="427">
                      <a:moveTo>
                        <a:pt x="214" y="22"/>
                      </a:moveTo>
                      <a:cubicBezTo>
                        <a:pt x="107" y="22"/>
                        <a:pt x="22" y="109"/>
                        <a:pt x="22" y="214"/>
                      </a:cubicBezTo>
                      <a:cubicBezTo>
                        <a:pt x="22" y="320"/>
                        <a:pt x="109" y="405"/>
                        <a:pt x="214" y="405"/>
                      </a:cubicBezTo>
                      <a:cubicBezTo>
                        <a:pt x="320" y="405"/>
                        <a:pt x="405" y="319"/>
                        <a:pt x="405" y="214"/>
                      </a:cubicBezTo>
                      <a:cubicBezTo>
                        <a:pt x="405" y="107"/>
                        <a:pt x="319" y="22"/>
                        <a:pt x="214" y="22"/>
                      </a:cubicBezTo>
                      <a:close/>
                      <a:moveTo>
                        <a:pt x="214" y="427"/>
                      </a:moveTo>
                      <a:cubicBezTo>
                        <a:pt x="95" y="427"/>
                        <a:pt x="0" y="330"/>
                        <a:pt x="0" y="214"/>
                      </a:cubicBezTo>
                      <a:cubicBezTo>
                        <a:pt x="0" y="95"/>
                        <a:pt x="97" y="0"/>
                        <a:pt x="214" y="0"/>
                      </a:cubicBezTo>
                      <a:cubicBezTo>
                        <a:pt x="332" y="0"/>
                        <a:pt x="427" y="97"/>
                        <a:pt x="427" y="214"/>
                      </a:cubicBezTo>
                      <a:cubicBezTo>
                        <a:pt x="427" y="332"/>
                        <a:pt x="330" y="427"/>
                        <a:pt x="214" y="4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556">
                  <a:extLst>
                    <a:ext uri="{FF2B5EF4-FFF2-40B4-BE49-F238E27FC236}">
                      <a16:creationId xmlns:a16="http://schemas.microsoft.com/office/drawing/2014/main" id="{21C387E8-22A3-4277-AE6C-518D708BB571}"/>
                    </a:ext>
                  </a:extLst>
                </p:cNvPr>
                <p:cNvSpPr>
                  <a:spLocks noChangeAspect="1"/>
                </p:cNvSpPr>
                <p:nvPr/>
              </p:nvSpPr>
              <p:spPr bwMode="auto">
                <a:xfrm>
                  <a:off x="6412557" y="4496326"/>
                  <a:ext cx="76628" cy="16718"/>
                </a:xfrm>
                <a:custGeom>
                  <a:avLst/>
                  <a:gdLst>
                    <a:gd name="T0" fmla="*/ 104 w 115"/>
                    <a:gd name="T1" fmla="*/ 24 h 24"/>
                    <a:gd name="T2" fmla="*/ 12 w 115"/>
                    <a:gd name="T3" fmla="*/ 24 h 24"/>
                    <a:gd name="T4" fmla="*/ 0 w 115"/>
                    <a:gd name="T5" fmla="*/ 12 h 24"/>
                    <a:gd name="T6" fmla="*/ 12 w 115"/>
                    <a:gd name="T7" fmla="*/ 0 h 24"/>
                    <a:gd name="T8" fmla="*/ 104 w 115"/>
                    <a:gd name="T9" fmla="*/ 0 h 24"/>
                    <a:gd name="T10" fmla="*/ 115 w 115"/>
                    <a:gd name="T11" fmla="*/ 12 h 24"/>
                    <a:gd name="T12" fmla="*/ 104 w 115"/>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115" h="24">
                      <a:moveTo>
                        <a:pt x="104" y="24"/>
                      </a:moveTo>
                      <a:lnTo>
                        <a:pt x="12" y="24"/>
                      </a:lnTo>
                      <a:cubicBezTo>
                        <a:pt x="5" y="24"/>
                        <a:pt x="0" y="19"/>
                        <a:pt x="0" y="12"/>
                      </a:cubicBezTo>
                      <a:cubicBezTo>
                        <a:pt x="0" y="5"/>
                        <a:pt x="5" y="0"/>
                        <a:pt x="12" y="0"/>
                      </a:cubicBezTo>
                      <a:lnTo>
                        <a:pt x="104" y="0"/>
                      </a:lnTo>
                      <a:cubicBezTo>
                        <a:pt x="110" y="0"/>
                        <a:pt x="115" y="5"/>
                        <a:pt x="115" y="12"/>
                      </a:cubicBezTo>
                      <a:cubicBezTo>
                        <a:pt x="115" y="19"/>
                        <a:pt x="110" y="24"/>
                        <a:pt x="104"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557">
                  <a:extLst>
                    <a:ext uri="{FF2B5EF4-FFF2-40B4-BE49-F238E27FC236}">
                      <a16:creationId xmlns:a16="http://schemas.microsoft.com/office/drawing/2014/main" id="{7546B2C6-03CF-495D-94D4-D7EFCD987243}"/>
                    </a:ext>
                  </a:extLst>
                </p:cNvPr>
                <p:cNvSpPr>
                  <a:spLocks noChangeAspect="1"/>
                </p:cNvSpPr>
                <p:nvPr/>
              </p:nvSpPr>
              <p:spPr bwMode="auto">
                <a:xfrm>
                  <a:off x="6401445" y="4528076"/>
                  <a:ext cx="100311" cy="15326"/>
                </a:xfrm>
                <a:custGeom>
                  <a:avLst/>
                  <a:gdLst>
                    <a:gd name="T0" fmla="*/ 138 w 150"/>
                    <a:gd name="T1" fmla="*/ 23 h 23"/>
                    <a:gd name="T2" fmla="*/ 11 w 150"/>
                    <a:gd name="T3" fmla="*/ 23 h 23"/>
                    <a:gd name="T4" fmla="*/ 0 w 150"/>
                    <a:gd name="T5" fmla="*/ 12 h 23"/>
                    <a:gd name="T6" fmla="*/ 11 w 150"/>
                    <a:gd name="T7" fmla="*/ 0 h 23"/>
                    <a:gd name="T8" fmla="*/ 138 w 150"/>
                    <a:gd name="T9" fmla="*/ 0 h 23"/>
                    <a:gd name="T10" fmla="*/ 150 w 150"/>
                    <a:gd name="T11" fmla="*/ 12 h 23"/>
                    <a:gd name="T12" fmla="*/ 138 w 150"/>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150" h="23">
                      <a:moveTo>
                        <a:pt x="138" y="23"/>
                      </a:moveTo>
                      <a:lnTo>
                        <a:pt x="11" y="23"/>
                      </a:lnTo>
                      <a:cubicBezTo>
                        <a:pt x="5" y="23"/>
                        <a:pt x="0" y="18"/>
                        <a:pt x="0" y="12"/>
                      </a:cubicBezTo>
                      <a:cubicBezTo>
                        <a:pt x="0" y="5"/>
                        <a:pt x="5" y="0"/>
                        <a:pt x="11" y="0"/>
                      </a:cubicBezTo>
                      <a:lnTo>
                        <a:pt x="138" y="0"/>
                      </a:lnTo>
                      <a:cubicBezTo>
                        <a:pt x="145" y="0"/>
                        <a:pt x="150" y="5"/>
                        <a:pt x="150" y="12"/>
                      </a:cubicBezTo>
                      <a:cubicBezTo>
                        <a:pt x="150" y="18"/>
                        <a:pt x="143" y="23"/>
                        <a:pt x="138"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8" name="Group 17">
              <a:extLst>
                <a:ext uri="{FF2B5EF4-FFF2-40B4-BE49-F238E27FC236}">
                  <a16:creationId xmlns:a16="http://schemas.microsoft.com/office/drawing/2014/main" id="{35BE6067-880C-4A90-8665-00648B1FF779}"/>
                </a:ext>
              </a:extLst>
            </p:cNvPr>
            <p:cNvGrpSpPr/>
            <p:nvPr/>
          </p:nvGrpSpPr>
          <p:grpSpPr>
            <a:xfrm>
              <a:off x="7415753" y="5047828"/>
              <a:ext cx="411482" cy="411945"/>
              <a:chOff x="7327972" y="5173273"/>
              <a:chExt cx="411482" cy="411945"/>
            </a:xfrm>
          </p:grpSpPr>
          <p:sp>
            <p:nvSpPr>
              <p:cNvPr id="59" name="Oval 58">
                <a:extLst>
                  <a:ext uri="{FF2B5EF4-FFF2-40B4-BE49-F238E27FC236}">
                    <a16:creationId xmlns:a16="http://schemas.microsoft.com/office/drawing/2014/main" id="{ADE2B0E5-912A-4FCC-835D-9F88F5252598}"/>
                  </a:ext>
                </a:extLst>
              </p:cNvPr>
              <p:cNvSpPr>
                <a:spLocks noChangeAspect="1"/>
              </p:cNvSpPr>
              <p:nvPr/>
            </p:nvSpPr>
            <p:spPr>
              <a:xfrm>
                <a:off x="7327972" y="5173273"/>
                <a:ext cx="411482" cy="411945"/>
              </a:xfrm>
              <a:prstGeom prst="ellipse">
                <a:avLst/>
              </a:prstGeom>
              <a:solidFill>
                <a:srgbClr val="2E7E7B"/>
              </a:solidFill>
              <a:ln w="25400" cmpd="sng">
                <a:solidFill>
                  <a:srgbClr val="FFFFFF"/>
                </a:solidFill>
                <a:miter lim="800000"/>
                <a:headEnd/>
                <a:tailEnd/>
              </a:ln>
              <a:effectLst/>
            </p:spPr>
            <p:txBody>
              <a:bodyPr lIns="18288" tIns="18288" rIns="18288" bIns="18288" anchor="ctr" anchorCtr="1"/>
              <a:lstStyle/>
              <a:p>
                <a:pPr algn="ctr">
                  <a:lnSpc>
                    <a:spcPct val="80000"/>
                  </a:lnSpc>
                </a:pPr>
                <a:endParaRPr lang="en-US" sz="900" dirty="0">
                  <a:solidFill>
                    <a:srgbClr val="142431"/>
                  </a:solidFill>
                  <a:latin typeface="Arial" panose="020B0604020202020204" pitchFamily="34" charset="0"/>
                  <a:cs typeface="Arial" panose="020B0604020202020204" pitchFamily="34" charset="0"/>
                </a:endParaRPr>
              </a:p>
            </p:txBody>
          </p:sp>
          <p:grpSp>
            <p:nvGrpSpPr>
              <p:cNvPr id="60" name="Group 59">
                <a:extLst>
                  <a:ext uri="{FF2B5EF4-FFF2-40B4-BE49-F238E27FC236}">
                    <a16:creationId xmlns:a16="http://schemas.microsoft.com/office/drawing/2014/main" id="{108EC32F-0102-423D-A54F-75CC7EEB1380}"/>
                  </a:ext>
                </a:extLst>
              </p:cNvPr>
              <p:cNvGrpSpPr>
                <a:grpSpLocks noChangeAspect="1"/>
              </p:cNvGrpSpPr>
              <p:nvPr/>
            </p:nvGrpSpPr>
            <p:grpSpPr>
              <a:xfrm>
                <a:off x="7398742" y="5258736"/>
                <a:ext cx="258428" cy="206814"/>
                <a:chOff x="6176500" y="2144198"/>
                <a:chExt cx="524338" cy="419616"/>
              </a:xfrm>
              <a:solidFill>
                <a:srgbClr val="FFFFFF"/>
              </a:solidFill>
            </p:grpSpPr>
            <p:sp>
              <p:nvSpPr>
                <p:cNvPr id="61" name="Freeform 75">
                  <a:extLst>
                    <a:ext uri="{FF2B5EF4-FFF2-40B4-BE49-F238E27FC236}">
                      <a16:creationId xmlns:a16="http://schemas.microsoft.com/office/drawing/2014/main" id="{685E96E0-7B16-4692-AD65-7C962C145B61}"/>
                    </a:ext>
                  </a:extLst>
                </p:cNvPr>
                <p:cNvSpPr>
                  <a:spLocks noEditPoints="1"/>
                </p:cNvSpPr>
                <p:nvPr/>
              </p:nvSpPr>
              <p:spPr bwMode="auto">
                <a:xfrm>
                  <a:off x="6230475" y="2237912"/>
                  <a:ext cx="111125" cy="109538"/>
                </a:xfrm>
                <a:custGeom>
                  <a:avLst/>
                  <a:gdLst>
                    <a:gd name="T0" fmla="*/ 43 w 146"/>
                    <a:gd name="T1" fmla="*/ 18 h 145"/>
                    <a:gd name="T2" fmla="*/ 43 w 146"/>
                    <a:gd name="T3" fmla="*/ 18 h 145"/>
                    <a:gd name="T4" fmla="*/ 73 w 146"/>
                    <a:gd name="T5" fmla="*/ 21 h 145"/>
                    <a:gd name="T6" fmla="*/ 48 w 146"/>
                    <a:gd name="T7" fmla="*/ 28 h 145"/>
                    <a:gd name="T8" fmla="*/ 48 w 146"/>
                    <a:gd name="T9" fmla="*/ 28 h 145"/>
                    <a:gd name="T10" fmla="*/ 22 w 146"/>
                    <a:gd name="T11" fmla="*/ 73 h 145"/>
                    <a:gd name="T12" fmla="*/ 73 w 146"/>
                    <a:gd name="T13" fmla="*/ 124 h 145"/>
                    <a:gd name="T14" fmla="*/ 124 w 146"/>
                    <a:gd name="T15" fmla="*/ 73 h 145"/>
                    <a:gd name="T16" fmla="*/ 73 w 146"/>
                    <a:gd name="T17" fmla="*/ 21 h 145"/>
                    <a:gd name="T18" fmla="*/ 73 w 146"/>
                    <a:gd name="T19" fmla="*/ 145 h 145"/>
                    <a:gd name="T20" fmla="*/ 0 w 146"/>
                    <a:gd name="T21" fmla="*/ 73 h 145"/>
                    <a:gd name="T22" fmla="*/ 38 w 146"/>
                    <a:gd name="T23" fmla="*/ 9 h 145"/>
                    <a:gd name="T24" fmla="*/ 73 w 146"/>
                    <a:gd name="T25" fmla="*/ 0 h 145"/>
                    <a:gd name="T26" fmla="*/ 146 w 146"/>
                    <a:gd name="T27" fmla="*/ 73 h 145"/>
                    <a:gd name="T28" fmla="*/ 73 w 146"/>
                    <a:gd name="T29"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6" h="145">
                      <a:moveTo>
                        <a:pt x="43" y="18"/>
                      </a:moveTo>
                      <a:lnTo>
                        <a:pt x="43" y="18"/>
                      </a:lnTo>
                      <a:close/>
                      <a:moveTo>
                        <a:pt x="73" y="21"/>
                      </a:moveTo>
                      <a:cubicBezTo>
                        <a:pt x="64" y="21"/>
                        <a:pt x="56" y="23"/>
                        <a:pt x="48" y="28"/>
                      </a:cubicBezTo>
                      <a:lnTo>
                        <a:pt x="48" y="28"/>
                      </a:lnTo>
                      <a:cubicBezTo>
                        <a:pt x="32" y="37"/>
                        <a:pt x="22" y="54"/>
                        <a:pt x="22" y="73"/>
                      </a:cubicBezTo>
                      <a:cubicBezTo>
                        <a:pt x="22" y="101"/>
                        <a:pt x="45" y="124"/>
                        <a:pt x="73" y="124"/>
                      </a:cubicBezTo>
                      <a:cubicBezTo>
                        <a:pt x="101" y="124"/>
                        <a:pt x="124" y="101"/>
                        <a:pt x="124" y="73"/>
                      </a:cubicBezTo>
                      <a:cubicBezTo>
                        <a:pt x="124" y="44"/>
                        <a:pt x="101" y="21"/>
                        <a:pt x="73" y="21"/>
                      </a:cubicBezTo>
                      <a:close/>
                      <a:moveTo>
                        <a:pt x="73" y="145"/>
                      </a:moveTo>
                      <a:cubicBezTo>
                        <a:pt x="33" y="145"/>
                        <a:pt x="0" y="113"/>
                        <a:pt x="0" y="73"/>
                      </a:cubicBezTo>
                      <a:cubicBezTo>
                        <a:pt x="0" y="46"/>
                        <a:pt x="15" y="22"/>
                        <a:pt x="38" y="9"/>
                      </a:cubicBezTo>
                      <a:cubicBezTo>
                        <a:pt x="49" y="3"/>
                        <a:pt x="61" y="0"/>
                        <a:pt x="73" y="0"/>
                      </a:cubicBezTo>
                      <a:cubicBezTo>
                        <a:pt x="113" y="0"/>
                        <a:pt x="146" y="32"/>
                        <a:pt x="146" y="73"/>
                      </a:cubicBezTo>
                      <a:cubicBezTo>
                        <a:pt x="146" y="113"/>
                        <a:pt x="113" y="145"/>
                        <a:pt x="73" y="1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76">
                  <a:extLst>
                    <a:ext uri="{FF2B5EF4-FFF2-40B4-BE49-F238E27FC236}">
                      <a16:creationId xmlns:a16="http://schemas.microsoft.com/office/drawing/2014/main" id="{6DD207C9-65F2-4731-8088-3BDDC775E39C}"/>
                    </a:ext>
                  </a:extLst>
                </p:cNvPr>
                <p:cNvSpPr>
                  <a:spLocks/>
                </p:cNvSpPr>
                <p:nvPr/>
              </p:nvSpPr>
              <p:spPr bwMode="auto">
                <a:xfrm>
                  <a:off x="6176500" y="2308226"/>
                  <a:ext cx="117475" cy="255588"/>
                </a:xfrm>
                <a:custGeom>
                  <a:avLst/>
                  <a:gdLst>
                    <a:gd name="T0" fmla="*/ 27 w 156"/>
                    <a:gd name="T1" fmla="*/ 337 h 337"/>
                    <a:gd name="T2" fmla="*/ 26 w 156"/>
                    <a:gd name="T3" fmla="*/ 337 h 337"/>
                    <a:gd name="T4" fmla="*/ 17 w 156"/>
                    <a:gd name="T5" fmla="*/ 329 h 337"/>
                    <a:gd name="T6" fmla="*/ 0 w 156"/>
                    <a:gd name="T7" fmla="*/ 271 h 337"/>
                    <a:gd name="T8" fmla="*/ 0 w 156"/>
                    <a:gd name="T9" fmla="*/ 265 h 337"/>
                    <a:gd name="T10" fmla="*/ 80 w 156"/>
                    <a:gd name="T11" fmla="*/ 9 h 337"/>
                    <a:gd name="T12" fmla="*/ 93 w 156"/>
                    <a:gd name="T13" fmla="*/ 2 h 337"/>
                    <a:gd name="T14" fmla="*/ 101 w 156"/>
                    <a:gd name="T15" fmla="*/ 16 h 337"/>
                    <a:gd name="T16" fmla="*/ 22 w 156"/>
                    <a:gd name="T17" fmla="*/ 268 h 337"/>
                    <a:gd name="T18" fmla="*/ 29 w 156"/>
                    <a:gd name="T19" fmla="*/ 293 h 337"/>
                    <a:gd name="T20" fmla="*/ 133 w 156"/>
                    <a:gd name="T21" fmla="*/ 41 h 337"/>
                    <a:gd name="T22" fmla="*/ 148 w 156"/>
                    <a:gd name="T23" fmla="*/ 36 h 337"/>
                    <a:gd name="T24" fmla="*/ 153 w 156"/>
                    <a:gd name="T25" fmla="*/ 50 h 337"/>
                    <a:gd name="T26" fmla="*/ 37 w 156"/>
                    <a:gd name="T27" fmla="*/ 330 h 337"/>
                    <a:gd name="T28" fmla="*/ 27 w 156"/>
                    <a:gd name="T29"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6" h="337">
                      <a:moveTo>
                        <a:pt x="27" y="337"/>
                      </a:moveTo>
                      <a:cubicBezTo>
                        <a:pt x="27" y="337"/>
                        <a:pt x="27" y="337"/>
                        <a:pt x="26" y="337"/>
                      </a:cubicBezTo>
                      <a:cubicBezTo>
                        <a:pt x="22" y="337"/>
                        <a:pt x="18" y="334"/>
                        <a:pt x="17" y="329"/>
                      </a:cubicBezTo>
                      <a:lnTo>
                        <a:pt x="0" y="271"/>
                      </a:lnTo>
                      <a:cubicBezTo>
                        <a:pt x="0" y="269"/>
                        <a:pt x="0" y="267"/>
                        <a:pt x="0" y="265"/>
                      </a:cubicBezTo>
                      <a:lnTo>
                        <a:pt x="80" y="9"/>
                      </a:lnTo>
                      <a:cubicBezTo>
                        <a:pt x="82" y="3"/>
                        <a:pt x="88" y="0"/>
                        <a:pt x="93" y="2"/>
                      </a:cubicBezTo>
                      <a:cubicBezTo>
                        <a:pt x="99" y="4"/>
                        <a:pt x="102" y="10"/>
                        <a:pt x="101" y="16"/>
                      </a:cubicBezTo>
                      <a:lnTo>
                        <a:pt x="22" y="268"/>
                      </a:lnTo>
                      <a:lnTo>
                        <a:pt x="29" y="293"/>
                      </a:lnTo>
                      <a:lnTo>
                        <a:pt x="133" y="41"/>
                      </a:lnTo>
                      <a:cubicBezTo>
                        <a:pt x="136" y="36"/>
                        <a:pt x="142" y="33"/>
                        <a:pt x="148" y="36"/>
                      </a:cubicBezTo>
                      <a:cubicBezTo>
                        <a:pt x="153" y="38"/>
                        <a:pt x="156" y="44"/>
                        <a:pt x="153" y="50"/>
                      </a:cubicBezTo>
                      <a:lnTo>
                        <a:pt x="37" y="330"/>
                      </a:lnTo>
                      <a:cubicBezTo>
                        <a:pt x="35" y="335"/>
                        <a:pt x="31" y="337"/>
                        <a:pt x="27" y="3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77">
                  <a:extLst>
                    <a:ext uri="{FF2B5EF4-FFF2-40B4-BE49-F238E27FC236}">
                      <a16:creationId xmlns:a16="http://schemas.microsoft.com/office/drawing/2014/main" id="{3E6044F6-425B-49BD-B1A7-E05F4458D39A}"/>
                    </a:ext>
                  </a:extLst>
                </p:cNvPr>
                <p:cNvSpPr>
                  <a:spLocks/>
                </p:cNvSpPr>
                <p:nvPr/>
              </p:nvSpPr>
              <p:spPr bwMode="auto">
                <a:xfrm>
                  <a:off x="6278100" y="2332038"/>
                  <a:ext cx="65088" cy="127000"/>
                </a:xfrm>
                <a:custGeom>
                  <a:avLst/>
                  <a:gdLst>
                    <a:gd name="T0" fmla="*/ 72 w 84"/>
                    <a:gd name="T1" fmla="*/ 167 h 167"/>
                    <a:gd name="T2" fmla="*/ 62 w 84"/>
                    <a:gd name="T3" fmla="*/ 161 h 167"/>
                    <a:gd name="T4" fmla="*/ 2 w 84"/>
                    <a:gd name="T5" fmla="*/ 16 h 167"/>
                    <a:gd name="T6" fmla="*/ 8 w 84"/>
                    <a:gd name="T7" fmla="*/ 2 h 167"/>
                    <a:gd name="T8" fmla="*/ 22 w 84"/>
                    <a:gd name="T9" fmla="*/ 8 h 167"/>
                    <a:gd name="T10" fmla="*/ 82 w 84"/>
                    <a:gd name="T11" fmla="*/ 152 h 167"/>
                    <a:gd name="T12" fmla="*/ 76 w 84"/>
                    <a:gd name="T13" fmla="*/ 166 h 167"/>
                    <a:gd name="T14" fmla="*/ 72 w 84"/>
                    <a:gd name="T15" fmla="*/ 167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67">
                      <a:moveTo>
                        <a:pt x="72" y="167"/>
                      </a:moveTo>
                      <a:cubicBezTo>
                        <a:pt x="67" y="167"/>
                        <a:pt x="63" y="165"/>
                        <a:pt x="62" y="161"/>
                      </a:cubicBezTo>
                      <a:lnTo>
                        <a:pt x="2" y="16"/>
                      </a:lnTo>
                      <a:cubicBezTo>
                        <a:pt x="0" y="11"/>
                        <a:pt x="2" y="4"/>
                        <a:pt x="8" y="2"/>
                      </a:cubicBezTo>
                      <a:cubicBezTo>
                        <a:pt x="13" y="0"/>
                        <a:pt x="20" y="2"/>
                        <a:pt x="22" y="8"/>
                      </a:cubicBezTo>
                      <a:lnTo>
                        <a:pt x="82" y="152"/>
                      </a:lnTo>
                      <a:cubicBezTo>
                        <a:pt x="84" y="158"/>
                        <a:pt x="81" y="164"/>
                        <a:pt x="76" y="166"/>
                      </a:cubicBezTo>
                      <a:cubicBezTo>
                        <a:pt x="74" y="167"/>
                        <a:pt x="73" y="167"/>
                        <a:pt x="72" y="1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78">
                  <a:extLst>
                    <a:ext uri="{FF2B5EF4-FFF2-40B4-BE49-F238E27FC236}">
                      <a16:creationId xmlns:a16="http://schemas.microsoft.com/office/drawing/2014/main" id="{0C79FAC2-89A0-42C3-8C6B-C72FE89C7FEA}"/>
                    </a:ext>
                  </a:extLst>
                </p:cNvPr>
                <p:cNvSpPr>
                  <a:spLocks/>
                </p:cNvSpPr>
                <p:nvPr/>
              </p:nvSpPr>
              <p:spPr bwMode="auto">
                <a:xfrm>
                  <a:off x="6319374" y="2308226"/>
                  <a:ext cx="42863" cy="96838"/>
                </a:xfrm>
                <a:custGeom>
                  <a:avLst/>
                  <a:gdLst>
                    <a:gd name="T0" fmla="*/ 45 w 57"/>
                    <a:gd name="T1" fmla="*/ 128 h 128"/>
                    <a:gd name="T2" fmla="*/ 34 w 57"/>
                    <a:gd name="T3" fmla="*/ 120 h 128"/>
                    <a:gd name="T4" fmla="*/ 2 w 57"/>
                    <a:gd name="T5" fmla="*/ 16 h 128"/>
                    <a:gd name="T6" fmla="*/ 9 w 57"/>
                    <a:gd name="T7" fmla="*/ 2 h 128"/>
                    <a:gd name="T8" fmla="*/ 23 w 57"/>
                    <a:gd name="T9" fmla="*/ 9 h 128"/>
                    <a:gd name="T10" fmla="*/ 55 w 57"/>
                    <a:gd name="T11" fmla="*/ 114 h 128"/>
                    <a:gd name="T12" fmla="*/ 48 w 57"/>
                    <a:gd name="T13" fmla="*/ 128 h 128"/>
                    <a:gd name="T14" fmla="*/ 45 w 57"/>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128">
                      <a:moveTo>
                        <a:pt x="45" y="128"/>
                      </a:moveTo>
                      <a:cubicBezTo>
                        <a:pt x="40" y="128"/>
                        <a:pt x="36" y="125"/>
                        <a:pt x="34" y="120"/>
                      </a:cubicBezTo>
                      <a:lnTo>
                        <a:pt x="2" y="16"/>
                      </a:lnTo>
                      <a:cubicBezTo>
                        <a:pt x="0" y="10"/>
                        <a:pt x="3" y="4"/>
                        <a:pt x="9" y="2"/>
                      </a:cubicBezTo>
                      <a:cubicBezTo>
                        <a:pt x="15" y="0"/>
                        <a:pt x="21" y="3"/>
                        <a:pt x="23" y="9"/>
                      </a:cubicBezTo>
                      <a:lnTo>
                        <a:pt x="55" y="114"/>
                      </a:lnTo>
                      <a:cubicBezTo>
                        <a:pt x="57" y="120"/>
                        <a:pt x="54" y="126"/>
                        <a:pt x="48" y="128"/>
                      </a:cubicBezTo>
                      <a:cubicBezTo>
                        <a:pt x="47" y="128"/>
                        <a:pt x="46" y="128"/>
                        <a:pt x="45" y="1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79">
                  <a:extLst>
                    <a:ext uri="{FF2B5EF4-FFF2-40B4-BE49-F238E27FC236}">
                      <a16:creationId xmlns:a16="http://schemas.microsoft.com/office/drawing/2014/main" id="{04EF99D4-DE89-486D-BB64-031971BA9023}"/>
                    </a:ext>
                  </a:extLst>
                </p:cNvPr>
                <p:cNvSpPr>
                  <a:spLocks/>
                </p:cNvSpPr>
                <p:nvPr/>
              </p:nvSpPr>
              <p:spPr bwMode="auto">
                <a:xfrm>
                  <a:off x="6255875" y="2144198"/>
                  <a:ext cx="60325" cy="114300"/>
                </a:xfrm>
                <a:custGeom>
                  <a:avLst/>
                  <a:gdLst>
                    <a:gd name="T0" fmla="*/ 69 w 80"/>
                    <a:gd name="T1" fmla="*/ 150 h 150"/>
                    <a:gd name="T2" fmla="*/ 59 w 80"/>
                    <a:gd name="T3" fmla="*/ 139 h 150"/>
                    <a:gd name="T4" fmla="*/ 54 w 80"/>
                    <a:gd name="T5" fmla="*/ 22 h 150"/>
                    <a:gd name="T6" fmla="*/ 25 w 80"/>
                    <a:gd name="T7" fmla="*/ 22 h 150"/>
                    <a:gd name="T8" fmla="*/ 22 w 80"/>
                    <a:gd name="T9" fmla="*/ 139 h 150"/>
                    <a:gd name="T10" fmla="*/ 11 w 80"/>
                    <a:gd name="T11" fmla="*/ 150 h 150"/>
                    <a:gd name="T12" fmla="*/ 0 w 80"/>
                    <a:gd name="T13" fmla="*/ 138 h 150"/>
                    <a:gd name="T14" fmla="*/ 4 w 80"/>
                    <a:gd name="T15" fmla="*/ 11 h 150"/>
                    <a:gd name="T16" fmla="*/ 15 w 80"/>
                    <a:gd name="T17" fmla="*/ 0 h 150"/>
                    <a:gd name="T18" fmla="*/ 64 w 80"/>
                    <a:gd name="T19" fmla="*/ 0 h 150"/>
                    <a:gd name="T20" fmla="*/ 75 w 80"/>
                    <a:gd name="T21" fmla="*/ 11 h 150"/>
                    <a:gd name="T22" fmla="*/ 80 w 80"/>
                    <a:gd name="T23" fmla="*/ 138 h 150"/>
                    <a:gd name="T24" fmla="*/ 70 w 80"/>
                    <a:gd name="T25" fmla="*/ 150 h 150"/>
                    <a:gd name="T26" fmla="*/ 69 w 8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150">
                      <a:moveTo>
                        <a:pt x="69" y="150"/>
                      </a:moveTo>
                      <a:cubicBezTo>
                        <a:pt x="64" y="150"/>
                        <a:pt x="59" y="145"/>
                        <a:pt x="59" y="139"/>
                      </a:cubicBezTo>
                      <a:lnTo>
                        <a:pt x="54" y="22"/>
                      </a:lnTo>
                      <a:lnTo>
                        <a:pt x="25" y="22"/>
                      </a:lnTo>
                      <a:lnTo>
                        <a:pt x="22" y="139"/>
                      </a:lnTo>
                      <a:cubicBezTo>
                        <a:pt x="22" y="145"/>
                        <a:pt x="17" y="150"/>
                        <a:pt x="11" y="150"/>
                      </a:cubicBezTo>
                      <a:cubicBezTo>
                        <a:pt x="5" y="149"/>
                        <a:pt x="0" y="144"/>
                        <a:pt x="0" y="138"/>
                      </a:cubicBezTo>
                      <a:lnTo>
                        <a:pt x="4" y="11"/>
                      </a:lnTo>
                      <a:cubicBezTo>
                        <a:pt x="4" y="5"/>
                        <a:pt x="9" y="0"/>
                        <a:pt x="15" y="0"/>
                      </a:cubicBezTo>
                      <a:lnTo>
                        <a:pt x="64" y="0"/>
                      </a:lnTo>
                      <a:cubicBezTo>
                        <a:pt x="70" y="0"/>
                        <a:pt x="75" y="5"/>
                        <a:pt x="75" y="11"/>
                      </a:cubicBezTo>
                      <a:lnTo>
                        <a:pt x="80" y="138"/>
                      </a:lnTo>
                      <a:cubicBezTo>
                        <a:pt x="80" y="144"/>
                        <a:pt x="76" y="149"/>
                        <a:pt x="70" y="150"/>
                      </a:cubicBezTo>
                      <a:lnTo>
                        <a:pt x="69"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80">
                  <a:extLst>
                    <a:ext uri="{FF2B5EF4-FFF2-40B4-BE49-F238E27FC236}">
                      <a16:creationId xmlns:a16="http://schemas.microsoft.com/office/drawing/2014/main" id="{BADAF51B-78FD-431D-9AD9-44D5E9799FFA}"/>
                    </a:ext>
                  </a:extLst>
                </p:cNvPr>
                <p:cNvSpPr>
                  <a:spLocks noEditPoints="1"/>
                </p:cNvSpPr>
                <p:nvPr/>
              </p:nvSpPr>
              <p:spPr bwMode="auto">
                <a:xfrm>
                  <a:off x="6280150" y="2309813"/>
                  <a:ext cx="420688" cy="254000"/>
                </a:xfrm>
                <a:custGeom>
                  <a:avLst/>
                  <a:gdLst>
                    <a:gd name="T0" fmla="*/ 184 w 553"/>
                    <a:gd name="T1" fmla="*/ 208 h 333"/>
                    <a:gd name="T2" fmla="*/ 369 w 553"/>
                    <a:gd name="T3" fmla="*/ 208 h 333"/>
                    <a:gd name="T4" fmla="*/ 277 w 553"/>
                    <a:gd name="T5" fmla="*/ 125 h 333"/>
                    <a:gd name="T6" fmla="*/ 184 w 553"/>
                    <a:gd name="T7" fmla="*/ 208 h 333"/>
                    <a:gd name="T8" fmla="*/ 381 w 553"/>
                    <a:gd name="T9" fmla="*/ 229 h 333"/>
                    <a:gd name="T10" fmla="*/ 173 w 553"/>
                    <a:gd name="T11" fmla="*/ 229 h 333"/>
                    <a:gd name="T12" fmla="*/ 162 w 553"/>
                    <a:gd name="T13" fmla="*/ 218 h 333"/>
                    <a:gd name="T14" fmla="*/ 277 w 553"/>
                    <a:gd name="T15" fmla="*/ 104 h 333"/>
                    <a:gd name="T16" fmla="*/ 392 w 553"/>
                    <a:gd name="T17" fmla="*/ 218 h 333"/>
                    <a:gd name="T18" fmla="*/ 381 w 553"/>
                    <a:gd name="T19" fmla="*/ 229 h 333"/>
                    <a:gd name="T20" fmla="*/ 22 w 553"/>
                    <a:gd name="T21" fmla="*/ 312 h 333"/>
                    <a:gd name="T22" fmla="*/ 532 w 553"/>
                    <a:gd name="T23" fmla="*/ 312 h 333"/>
                    <a:gd name="T24" fmla="*/ 532 w 553"/>
                    <a:gd name="T25" fmla="*/ 229 h 333"/>
                    <a:gd name="T26" fmla="*/ 485 w 553"/>
                    <a:gd name="T27" fmla="*/ 229 h 333"/>
                    <a:gd name="T28" fmla="*/ 474 w 553"/>
                    <a:gd name="T29" fmla="*/ 218 h 333"/>
                    <a:gd name="T30" fmla="*/ 277 w 553"/>
                    <a:gd name="T31" fmla="*/ 21 h 333"/>
                    <a:gd name="T32" fmla="*/ 80 w 553"/>
                    <a:gd name="T33" fmla="*/ 218 h 333"/>
                    <a:gd name="T34" fmla="*/ 69 w 553"/>
                    <a:gd name="T35" fmla="*/ 229 h 333"/>
                    <a:gd name="T36" fmla="*/ 22 w 553"/>
                    <a:gd name="T37" fmla="*/ 229 h 333"/>
                    <a:gd name="T38" fmla="*/ 22 w 553"/>
                    <a:gd name="T39" fmla="*/ 312 h 333"/>
                    <a:gd name="T40" fmla="*/ 542 w 553"/>
                    <a:gd name="T41" fmla="*/ 333 h 333"/>
                    <a:gd name="T42" fmla="*/ 11 w 553"/>
                    <a:gd name="T43" fmla="*/ 333 h 333"/>
                    <a:gd name="T44" fmla="*/ 0 w 553"/>
                    <a:gd name="T45" fmla="*/ 322 h 333"/>
                    <a:gd name="T46" fmla="*/ 0 w 553"/>
                    <a:gd name="T47" fmla="*/ 218 h 333"/>
                    <a:gd name="T48" fmla="*/ 11 w 553"/>
                    <a:gd name="T49" fmla="*/ 208 h 333"/>
                    <a:gd name="T50" fmla="*/ 58 w 553"/>
                    <a:gd name="T51" fmla="*/ 208 h 333"/>
                    <a:gd name="T52" fmla="*/ 277 w 553"/>
                    <a:gd name="T53" fmla="*/ 0 h 333"/>
                    <a:gd name="T54" fmla="*/ 495 w 553"/>
                    <a:gd name="T55" fmla="*/ 208 h 333"/>
                    <a:gd name="T56" fmla="*/ 542 w 553"/>
                    <a:gd name="T57" fmla="*/ 208 h 333"/>
                    <a:gd name="T58" fmla="*/ 553 w 553"/>
                    <a:gd name="T59" fmla="*/ 218 h 333"/>
                    <a:gd name="T60" fmla="*/ 553 w 553"/>
                    <a:gd name="T61" fmla="*/ 322 h 333"/>
                    <a:gd name="T62" fmla="*/ 542 w 553"/>
                    <a:gd name="T63" fmla="*/ 33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3" h="333">
                      <a:moveTo>
                        <a:pt x="184" y="208"/>
                      </a:moveTo>
                      <a:lnTo>
                        <a:pt x="369" y="208"/>
                      </a:lnTo>
                      <a:cubicBezTo>
                        <a:pt x="364" y="161"/>
                        <a:pt x="324" y="125"/>
                        <a:pt x="277" y="125"/>
                      </a:cubicBezTo>
                      <a:cubicBezTo>
                        <a:pt x="229" y="125"/>
                        <a:pt x="190" y="161"/>
                        <a:pt x="184" y="208"/>
                      </a:cubicBezTo>
                      <a:close/>
                      <a:moveTo>
                        <a:pt x="381" y="229"/>
                      </a:moveTo>
                      <a:lnTo>
                        <a:pt x="173" y="229"/>
                      </a:lnTo>
                      <a:cubicBezTo>
                        <a:pt x="167" y="229"/>
                        <a:pt x="162" y="224"/>
                        <a:pt x="162" y="218"/>
                      </a:cubicBezTo>
                      <a:cubicBezTo>
                        <a:pt x="162" y="155"/>
                        <a:pt x="214" y="104"/>
                        <a:pt x="277" y="104"/>
                      </a:cubicBezTo>
                      <a:cubicBezTo>
                        <a:pt x="340" y="104"/>
                        <a:pt x="392" y="155"/>
                        <a:pt x="392" y="218"/>
                      </a:cubicBezTo>
                      <a:cubicBezTo>
                        <a:pt x="392" y="224"/>
                        <a:pt x="387" y="229"/>
                        <a:pt x="381" y="229"/>
                      </a:cubicBezTo>
                      <a:close/>
                      <a:moveTo>
                        <a:pt x="22" y="312"/>
                      </a:moveTo>
                      <a:lnTo>
                        <a:pt x="532" y="312"/>
                      </a:lnTo>
                      <a:lnTo>
                        <a:pt x="532" y="229"/>
                      </a:lnTo>
                      <a:lnTo>
                        <a:pt x="485" y="229"/>
                      </a:lnTo>
                      <a:cubicBezTo>
                        <a:pt x="479" y="229"/>
                        <a:pt x="474" y="224"/>
                        <a:pt x="474" y="218"/>
                      </a:cubicBezTo>
                      <a:cubicBezTo>
                        <a:pt x="474" y="110"/>
                        <a:pt x="385" y="21"/>
                        <a:pt x="277" y="21"/>
                      </a:cubicBezTo>
                      <a:cubicBezTo>
                        <a:pt x="168" y="21"/>
                        <a:pt x="80" y="110"/>
                        <a:pt x="80" y="218"/>
                      </a:cubicBezTo>
                      <a:cubicBezTo>
                        <a:pt x="80" y="224"/>
                        <a:pt x="75" y="229"/>
                        <a:pt x="69" y="229"/>
                      </a:cubicBezTo>
                      <a:lnTo>
                        <a:pt x="22" y="229"/>
                      </a:lnTo>
                      <a:lnTo>
                        <a:pt x="22" y="312"/>
                      </a:lnTo>
                      <a:close/>
                      <a:moveTo>
                        <a:pt x="542" y="333"/>
                      </a:moveTo>
                      <a:lnTo>
                        <a:pt x="11" y="333"/>
                      </a:lnTo>
                      <a:cubicBezTo>
                        <a:pt x="5" y="333"/>
                        <a:pt x="0" y="328"/>
                        <a:pt x="0" y="322"/>
                      </a:cubicBezTo>
                      <a:lnTo>
                        <a:pt x="0" y="218"/>
                      </a:lnTo>
                      <a:cubicBezTo>
                        <a:pt x="0" y="212"/>
                        <a:pt x="5" y="208"/>
                        <a:pt x="11" y="208"/>
                      </a:cubicBezTo>
                      <a:lnTo>
                        <a:pt x="58" y="208"/>
                      </a:lnTo>
                      <a:cubicBezTo>
                        <a:pt x="64" y="92"/>
                        <a:pt x="160" y="0"/>
                        <a:pt x="277" y="0"/>
                      </a:cubicBezTo>
                      <a:cubicBezTo>
                        <a:pt x="394" y="0"/>
                        <a:pt x="490" y="92"/>
                        <a:pt x="495" y="208"/>
                      </a:cubicBezTo>
                      <a:lnTo>
                        <a:pt x="542" y="208"/>
                      </a:lnTo>
                      <a:cubicBezTo>
                        <a:pt x="548" y="208"/>
                        <a:pt x="553" y="212"/>
                        <a:pt x="553" y="218"/>
                      </a:cubicBezTo>
                      <a:lnTo>
                        <a:pt x="553" y="322"/>
                      </a:lnTo>
                      <a:cubicBezTo>
                        <a:pt x="553" y="328"/>
                        <a:pt x="548" y="333"/>
                        <a:pt x="542" y="3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81">
                  <a:extLst>
                    <a:ext uri="{FF2B5EF4-FFF2-40B4-BE49-F238E27FC236}">
                      <a16:creationId xmlns:a16="http://schemas.microsoft.com/office/drawing/2014/main" id="{537E45B5-7E6A-4CE8-9272-59C1A1B13488}"/>
                    </a:ext>
                  </a:extLst>
                </p:cNvPr>
                <p:cNvSpPr>
                  <a:spLocks/>
                </p:cNvSpPr>
                <p:nvPr/>
              </p:nvSpPr>
              <p:spPr bwMode="auto">
                <a:xfrm>
                  <a:off x="6637338" y="2522538"/>
                  <a:ext cx="17463" cy="41275"/>
                </a:xfrm>
                <a:custGeom>
                  <a:avLst/>
                  <a:gdLst>
                    <a:gd name="T0" fmla="*/ 11 w 22"/>
                    <a:gd name="T1" fmla="*/ 55 h 55"/>
                    <a:gd name="T2" fmla="*/ 0 w 22"/>
                    <a:gd name="T3" fmla="*/ 44 h 55"/>
                    <a:gd name="T4" fmla="*/ 0 w 22"/>
                    <a:gd name="T5" fmla="*/ 11 h 55"/>
                    <a:gd name="T6" fmla="*/ 11 w 22"/>
                    <a:gd name="T7" fmla="*/ 0 h 55"/>
                    <a:gd name="T8" fmla="*/ 22 w 22"/>
                    <a:gd name="T9" fmla="*/ 11 h 55"/>
                    <a:gd name="T10" fmla="*/ 22 w 22"/>
                    <a:gd name="T11" fmla="*/ 44 h 55"/>
                    <a:gd name="T12" fmla="*/ 11 w 22"/>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22" h="55">
                      <a:moveTo>
                        <a:pt x="11" y="55"/>
                      </a:moveTo>
                      <a:cubicBezTo>
                        <a:pt x="5" y="55"/>
                        <a:pt x="0" y="50"/>
                        <a:pt x="0" y="44"/>
                      </a:cubicBezTo>
                      <a:lnTo>
                        <a:pt x="0" y="11"/>
                      </a:lnTo>
                      <a:cubicBezTo>
                        <a:pt x="0" y="5"/>
                        <a:pt x="5" y="0"/>
                        <a:pt x="11" y="0"/>
                      </a:cubicBezTo>
                      <a:cubicBezTo>
                        <a:pt x="17" y="0"/>
                        <a:pt x="22" y="5"/>
                        <a:pt x="22" y="11"/>
                      </a:cubicBezTo>
                      <a:lnTo>
                        <a:pt x="22" y="44"/>
                      </a:lnTo>
                      <a:cubicBezTo>
                        <a:pt x="22" y="50"/>
                        <a:pt x="17" y="55"/>
                        <a:pt x="11"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82">
                  <a:extLst>
                    <a:ext uri="{FF2B5EF4-FFF2-40B4-BE49-F238E27FC236}">
                      <a16:creationId xmlns:a16="http://schemas.microsoft.com/office/drawing/2014/main" id="{EF1CDC1F-90D3-46C0-B802-897C73DDEC5B}"/>
                    </a:ext>
                  </a:extLst>
                </p:cNvPr>
                <p:cNvSpPr>
                  <a:spLocks/>
                </p:cNvSpPr>
                <p:nvPr/>
              </p:nvSpPr>
              <p:spPr bwMode="auto">
                <a:xfrm>
                  <a:off x="6577013" y="2522538"/>
                  <a:ext cx="15875" cy="41275"/>
                </a:xfrm>
                <a:custGeom>
                  <a:avLst/>
                  <a:gdLst>
                    <a:gd name="T0" fmla="*/ 11 w 22"/>
                    <a:gd name="T1" fmla="*/ 55 h 55"/>
                    <a:gd name="T2" fmla="*/ 0 w 22"/>
                    <a:gd name="T3" fmla="*/ 44 h 55"/>
                    <a:gd name="T4" fmla="*/ 0 w 22"/>
                    <a:gd name="T5" fmla="*/ 11 h 55"/>
                    <a:gd name="T6" fmla="*/ 11 w 22"/>
                    <a:gd name="T7" fmla="*/ 0 h 55"/>
                    <a:gd name="T8" fmla="*/ 22 w 22"/>
                    <a:gd name="T9" fmla="*/ 11 h 55"/>
                    <a:gd name="T10" fmla="*/ 22 w 22"/>
                    <a:gd name="T11" fmla="*/ 44 h 55"/>
                    <a:gd name="T12" fmla="*/ 11 w 22"/>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22" h="55">
                      <a:moveTo>
                        <a:pt x="11" y="55"/>
                      </a:moveTo>
                      <a:cubicBezTo>
                        <a:pt x="5" y="55"/>
                        <a:pt x="0" y="50"/>
                        <a:pt x="0" y="44"/>
                      </a:cubicBezTo>
                      <a:lnTo>
                        <a:pt x="0" y="11"/>
                      </a:lnTo>
                      <a:cubicBezTo>
                        <a:pt x="0" y="5"/>
                        <a:pt x="5" y="0"/>
                        <a:pt x="11" y="0"/>
                      </a:cubicBezTo>
                      <a:cubicBezTo>
                        <a:pt x="17" y="0"/>
                        <a:pt x="22" y="5"/>
                        <a:pt x="22" y="11"/>
                      </a:cubicBezTo>
                      <a:lnTo>
                        <a:pt x="22" y="44"/>
                      </a:lnTo>
                      <a:cubicBezTo>
                        <a:pt x="22" y="50"/>
                        <a:pt x="17" y="55"/>
                        <a:pt x="11"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83">
                  <a:extLst>
                    <a:ext uri="{FF2B5EF4-FFF2-40B4-BE49-F238E27FC236}">
                      <a16:creationId xmlns:a16="http://schemas.microsoft.com/office/drawing/2014/main" id="{782D6F37-AF29-458F-98AD-63C4931DEE39}"/>
                    </a:ext>
                  </a:extLst>
                </p:cNvPr>
                <p:cNvSpPr>
                  <a:spLocks/>
                </p:cNvSpPr>
                <p:nvPr/>
              </p:nvSpPr>
              <p:spPr bwMode="auto">
                <a:xfrm>
                  <a:off x="6515100" y="2522538"/>
                  <a:ext cx="15875" cy="41275"/>
                </a:xfrm>
                <a:custGeom>
                  <a:avLst/>
                  <a:gdLst>
                    <a:gd name="T0" fmla="*/ 10 w 21"/>
                    <a:gd name="T1" fmla="*/ 55 h 55"/>
                    <a:gd name="T2" fmla="*/ 0 w 21"/>
                    <a:gd name="T3" fmla="*/ 44 h 55"/>
                    <a:gd name="T4" fmla="*/ 0 w 21"/>
                    <a:gd name="T5" fmla="*/ 11 h 55"/>
                    <a:gd name="T6" fmla="*/ 10 w 21"/>
                    <a:gd name="T7" fmla="*/ 0 h 55"/>
                    <a:gd name="T8" fmla="*/ 21 w 21"/>
                    <a:gd name="T9" fmla="*/ 11 h 55"/>
                    <a:gd name="T10" fmla="*/ 21 w 21"/>
                    <a:gd name="T11" fmla="*/ 44 h 55"/>
                    <a:gd name="T12" fmla="*/ 10 w 21"/>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21" h="55">
                      <a:moveTo>
                        <a:pt x="10" y="55"/>
                      </a:moveTo>
                      <a:cubicBezTo>
                        <a:pt x="4" y="55"/>
                        <a:pt x="0" y="50"/>
                        <a:pt x="0" y="44"/>
                      </a:cubicBezTo>
                      <a:lnTo>
                        <a:pt x="0" y="11"/>
                      </a:lnTo>
                      <a:cubicBezTo>
                        <a:pt x="0" y="5"/>
                        <a:pt x="4" y="0"/>
                        <a:pt x="10" y="0"/>
                      </a:cubicBezTo>
                      <a:cubicBezTo>
                        <a:pt x="16" y="0"/>
                        <a:pt x="21" y="5"/>
                        <a:pt x="21" y="11"/>
                      </a:cubicBezTo>
                      <a:lnTo>
                        <a:pt x="21" y="44"/>
                      </a:lnTo>
                      <a:cubicBezTo>
                        <a:pt x="21" y="50"/>
                        <a:pt x="16" y="55"/>
                        <a:pt x="10"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84">
                  <a:extLst>
                    <a:ext uri="{FF2B5EF4-FFF2-40B4-BE49-F238E27FC236}">
                      <a16:creationId xmlns:a16="http://schemas.microsoft.com/office/drawing/2014/main" id="{BD6E4F37-B79C-49A5-AF5E-1BEABB94E150}"/>
                    </a:ext>
                  </a:extLst>
                </p:cNvPr>
                <p:cNvSpPr>
                  <a:spLocks/>
                </p:cNvSpPr>
                <p:nvPr/>
              </p:nvSpPr>
              <p:spPr bwMode="auto">
                <a:xfrm>
                  <a:off x="6453188" y="2522538"/>
                  <a:ext cx="15875" cy="41275"/>
                </a:xfrm>
                <a:custGeom>
                  <a:avLst/>
                  <a:gdLst>
                    <a:gd name="T0" fmla="*/ 11 w 22"/>
                    <a:gd name="T1" fmla="*/ 55 h 55"/>
                    <a:gd name="T2" fmla="*/ 0 w 22"/>
                    <a:gd name="T3" fmla="*/ 44 h 55"/>
                    <a:gd name="T4" fmla="*/ 0 w 22"/>
                    <a:gd name="T5" fmla="*/ 11 h 55"/>
                    <a:gd name="T6" fmla="*/ 11 w 22"/>
                    <a:gd name="T7" fmla="*/ 0 h 55"/>
                    <a:gd name="T8" fmla="*/ 22 w 22"/>
                    <a:gd name="T9" fmla="*/ 11 h 55"/>
                    <a:gd name="T10" fmla="*/ 22 w 22"/>
                    <a:gd name="T11" fmla="*/ 44 h 55"/>
                    <a:gd name="T12" fmla="*/ 11 w 22"/>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22" h="55">
                      <a:moveTo>
                        <a:pt x="11" y="55"/>
                      </a:moveTo>
                      <a:cubicBezTo>
                        <a:pt x="5" y="55"/>
                        <a:pt x="0" y="50"/>
                        <a:pt x="0" y="44"/>
                      </a:cubicBezTo>
                      <a:lnTo>
                        <a:pt x="0" y="11"/>
                      </a:lnTo>
                      <a:cubicBezTo>
                        <a:pt x="0" y="5"/>
                        <a:pt x="5" y="0"/>
                        <a:pt x="11" y="0"/>
                      </a:cubicBezTo>
                      <a:cubicBezTo>
                        <a:pt x="17" y="0"/>
                        <a:pt x="22" y="5"/>
                        <a:pt x="22" y="11"/>
                      </a:cubicBezTo>
                      <a:lnTo>
                        <a:pt x="22" y="44"/>
                      </a:lnTo>
                      <a:cubicBezTo>
                        <a:pt x="22" y="50"/>
                        <a:pt x="17" y="55"/>
                        <a:pt x="11"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85">
                  <a:extLst>
                    <a:ext uri="{FF2B5EF4-FFF2-40B4-BE49-F238E27FC236}">
                      <a16:creationId xmlns:a16="http://schemas.microsoft.com/office/drawing/2014/main" id="{569802F7-D5F3-4FD7-BF1C-02E540E69930}"/>
                    </a:ext>
                  </a:extLst>
                </p:cNvPr>
                <p:cNvSpPr>
                  <a:spLocks/>
                </p:cNvSpPr>
                <p:nvPr/>
              </p:nvSpPr>
              <p:spPr bwMode="auto">
                <a:xfrm>
                  <a:off x="6391275" y="2522538"/>
                  <a:ext cx="15875" cy="41275"/>
                </a:xfrm>
                <a:custGeom>
                  <a:avLst/>
                  <a:gdLst>
                    <a:gd name="T0" fmla="*/ 11 w 21"/>
                    <a:gd name="T1" fmla="*/ 55 h 55"/>
                    <a:gd name="T2" fmla="*/ 0 w 21"/>
                    <a:gd name="T3" fmla="*/ 44 h 55"/>
                    <a:gd name="T4" fmla="*/ 0 w 21"/>
                    <a:gd name="T5" fmla="*/ 11 h 55"/>
                    <a:gd name="T6" fmla="*/ 11 w 21"/>
                    <a:gd name="T7" fmla="*/ 0 h 55"/>
                    <a:gd name="T8" fmla="*/ 21 w 21"/>
                    <a:gd name="T9" fmla="*/ 11 h 55"/>
                    <a:gd name="T10" fmla="*/ 21 w 21"/>
                    <a:gd name="T11" fmla="*/ 44 h 55"/>
                    <a:gd name="T12" fmla="*/ 11 w 21"/>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21" h="55">
                      <a:moveTo>
                        <a:pt x="11" y="55"/>
                      </a:moveTo>
                      <a:cubicBezTo>
                        <a:pt x="5" y="55"/>
                        <a:pt x="0" y="50"/>
                        <a:pt x="0" y="44"/>
                      </a:cubicBezTo>
                      <a:lnTo>
                        <a:pt x="0" y="11"/>
                      </a:lnTo>
                      <a:cubicBezTo>
                        <a:pt x="0" y="5"/>
                        <a:pt x="5" y="0"/>
                        <a:pt x="11" y="0"/>
                      </a:cubicBezTo>
                      <a:cubicBezTo>
                        <a:pt x="16" y="0"/>
                        <a:pt x="21" y="5"/>
                        <a:pt x="21" y="11"/>
                      </a:cubicBezTo>
                      <a:lnTo>
                        <a:pt x="21" y="44"/>
                      </a:lnTo>
                      <a:cubicBezTo>
                        <a:pt x="21" y="50"/>
                        <a:pt x="16" y="55"/>
                        <a:pt x="11"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86">
                  <a:extLst>
                    <a:ext uri="{FF2B5EF4-FFF2-40B4-BE49-F238E27FC236}">
                      <a16:creationId xmlns:a16="http://schemas.microsoft.com/office/drawing/2014/main" id="{C01903C1-43C0-48C0-AE88-5EF0CC85A83A}"/>
                    </a:ext>
                  </a:extLst>
                </p:cNvPr>
                <p:cNvSpPr>
                  <a:spLocks/>
                </p:cNvSpPr>
                <p:nvPr/>
              </p:nvSpPr>
              <p:spPr bwMode="auto">
                <a:xfrm>
                  <a:off x="6329363" y="2522538"/>
                  <a:ext cx="15875" cy="41275"/>
                </a:xfrm>
                <a:custGeom>
                  <a:avLst/>
                  <a:gdLst>
                    <a:gd name="T0" fmla="*/ 11 w 22"/>
                    <a:gd name="T1" fmla="*/ 55 h 55"/>
                    <a:gd name="T2" fmla="*/ 0 w 22"/>
                    <a:gd name="T3" fmla="*/ 44 h 55"/>
                    <a:gd name="T4" fmla="*/ 0 w 22"/>
                    <a:gd name="T5" fmla="*/ 11 h 55"/>
                    <a:gd name="T6" fmla="*/ 11 w 22"/>
                    <a:gd name="T7" fmla="*/ 0 h 55"/>
                    <a:gd name="T8" fmla="*/ 22 w 22"/>
                    <a:gd name="T9" fmla="*/ 11 h 55"/>
                    <a:gd name="T10" fmla="*/ 22 w 22"/>
                    <a:gd name="T11" fmla="*/ 44 h 55"/>
                    <a:gd name="T12" fmla="*/ 11 w 22"/>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22" h="55">
                      <a:moveTo>
                        <a:pt x="11" y="55"/>
                      </a:moveTo>
                      <a:cubicBezTo>
                        <a:pt x="5" y="55"/>
                        <a:pt x="0" y="50"/>
                        <a:pt x="0" y="44"/>
                      </a:cubicBezTo>
                      <a:lnTo>
                        <a:pt x="0" y="11"/>
                      </a:lnTo>
                      <a:cubicBezTo>
                        <a:pt x="0" y="5"/>
                        <a:pt x="5" y="0"/>
                        <a:pt x="11" y="0"/>
                      </a:cubicBezTo>
                      <a:cubicBezTo>
                        <a:pt x="17" y="0"/>
                        <a:pt x="22" y="5"/>
                        <a:pt x="22" y="11"/>
                      </a:cubicBezTo>
                      <a:lnTo>
                        <a:pt x="22" y="44"/>
                      </a:lnTo>
                      <a:cubicBezTo>
                        <a:pt x="22" y="50"/>
                        <a:pt x="17" y="55"/>
                        <a:pt x="11"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9" name="Group 18">
              <a:extLst>
                <a:ext uri="{FF2B5EF4-FFF2-40B4-BE49-F238E27FC236}">
                  <a16:creationId xmlns:a16="http://schemas.microsoft.com/office/drawing/2014/main" id="{25C9965D-1D2A-4322-AD83-BCBE9EEE0FAE}"/>
                </a:ext>
              </a:extLst>
            </p:cNvPr>
            <p:cNvGrpSpPr/>
            <p:nvPr/>
          </p:nvGrpSpPr>
          <p:grpSpPr>
            <a:xfrm>
              <a:off x="4343304" y="5047828"/>
              <a:ext cx="411482" cy="411945"/>
              <a:chOff x="4484035" y="5173273"/>
              <a:chExt cx="411482" cy="411945"/>
            </a:xfrm>
          </p:grpSpPr>
          <p:sp>
            <p:nvSpPr>
              <p:cNvPr id="44" name="Oval 43">
                <a:extLst>
                  <a:ext uri="{FF2B5EF4-FFF2-40B4-BE49-F238E27FC236}">
                    <a16:creationId xmlns:a16="http://schemas.microsoft.com/office/drawing/2014/main" id="{CAA022EC-5A0E-4D6D-B6E9-DDCDE954BEA0}"/>
                  </a:ext>
                </a:extLst>
              </p:cNvPr>
              <p:cNvSpPr>
                <a:spLocks noChangeAspect="1"/>
              </p:cNvSpPr>
              <p:nvPr/>
            </p:nvSpPr>
            <p:spPr>
              <a:xfrm>
                <a:off x="4484035" y="5173273"/>
                <a:ext cx="411482" cy="411945"/>
              </a:xfrm>
              <a:prstGeom prst="ellipse">
                <a:avLst/>
              </a:prstGeom>
              <a:solidFill>
                <a:srgbClr val="3B3A39"/>
              </a:solidFill>
              <a:ln w="25400" cmpd="sng">
                <a:solidFill>
                  <a:srgbClr val="FFFFFF"/>
                </a:solidFill>
                <a:miter lim="800000"/>
                <a:headEnd/>
                <a:tailEnd/>
              </a:ln>
              <a:effectLst/>
            </p:spPr>
            <p:txBody>
              <a:bodyPr lIns="18288" tIns="18288" rIns="18288" bIns="18288" anchor="ctr" anchorCtr="1"/>
              <a:lstStyle/>
              <a:p>
                <a:pPr algn="ctr">
                  <a:lnSpc>
                    <a:spcPct val="80000"/>
                  </a:lnSpc>
                </a:pPr>
                <a:endParaRPr lang="en-US" sz="900" dirty="0">
                  <a:solidFill>
                    <a:srgbClr val="142431"/>
                  </a:solidFill>
                  <a:latin typeface="Arial" panose="020B0604020202020204" pitchFamily="34" charset="0"/>
                  <a:cs typeface="Arial" panose="020B0604020202020204" pitchFamily="34" charset="0"/>
                </a:endParaRPr>
              </a:p>
            </p:txBody>
          </p:sp>
          <p:grpSp>
            <p:nvGrpSpPr>
              <p:cNvPr id="45" name="Group 44">
                <a:extLst>
                  <a:ext uri="{FF2B5EF4-FFF2-40B4-BE49-F238E27FC236}">
                    <a16:creationId xmlns:a16="http://schemas.microsoft.com/office/drawing/2014/main" id="{3EF58548-4503-4E87-BDB8-8F2E8980A606}"/>
                  </a:ext>
                </a:extLst>
              </p:cNvPr>
              <p:cNvGrpSpPr>
                <a:grpSpLocks noChangeAspect="1"/>
              </p:cNvGrpSpPr>
              <p:nvPr/>
            </p:nvGrpSpPr>
            <p:grpSpPr>
              <a:xfrm>
                <a:off x="4565562" y="5248412"/>
                <a:ext cx="254868" cy="255226"/>
                <a:chOff x="2817813" y="543517"/>
                <a:chExt cx="708025" cy="709021"/>
              </a:xfrm>
              <a:solidFill>
                <a:srgbClr val="FFFFFF"/>
              </a:solidFill>
            </p:grpSpPr>
            <p:sp>
              <p:nvSpPr>
                <p:cNvPr id="46" name="Freeform 16">
                  <a:extLst>
                    <a:ext uri="{FF2B5EF4-FFF2-40B4-BE49-F238E27FC236}">
                      <a16:creationId xmlns:a16="http://schemas.microsoft.com/office/drawing/2014/main" id="{0918DA95-7717-4575-B457-6D1B8F4C0533}"/>
                    </a:ext>
                  </a:extLst>
                </p:cNvPr>
                <p:cNvSpPr>
                  <a:spLocks noEditPoints="1"/>
                </p:cNvSpPr>
                <p:nvPr/>
              </p:nvSpPr>
              <p:spPr bwMode="auto">
                <a:xfrm>
                  <a:off x="2817813" y="1027113"/>
                  <a:ext cx="708025" cy="225425"/>
                </a:xfrm>
                <a:custGeom>
                  <a:avLst/>
                  <a:gdLst>
                    <a:gd name="T0" fmla="*/ 148 w 958"/>
                    <a:gd name="T1" fmla="*/ 31 h 295"/>
                    <a:gd name="T2" fmla="*/ 31 w 958"/>
                    <a:gd name="T3" fmla="*/ 147 h 295"/>
                    <a:gd name="T4" fmla="*/ 148 w 958"/>
                    <a:gd name="T5" fmla="*/ 264 h 295"/>
                    <a:gd name="T6" fmla="*/ 811 w 958"/>
                    <a:gd name="T7" fmla="*/ 264 h 295"/>
                    <a:gd name="T8" fmla="*/ 928 w 958"/>
                    <a:gd name="T9" fmla="*/ 147 h 295"/>
                    <a:gd name="T10" fmla="*/ 811 w 958"/>
                    <a:gd name="T11" fmla="*/ 31 h 295"/>
                    <a:gd name="T12" fmla="*/ 148 w 958"/>
                    <a:gd name="T13" fmla="*/ 31 h 295"/>
                    <a:gd name="T14" fmla="*/ 811 w 958"/>
                    <a:gd name="T15" fmla="*/ 295 h 295"/>
                    <a:gd name="T16" fmla="*/ 148 w 958"/>
                    <a:gd name="T17" fmla="*/ 295 h 295"/>
                    <a:gd name="T18" fmla="*/ 0 w 958"/>
                    <a:gd name="T19" fmla="*/ 147 h 295"/>
                    <a:gd name="T20" fmla="*/ 148 w 958"/>
                    <a:gd name="T21" fmla="*/ 0 h 295"/>
                    <a:gd name="T22" fmla="*/ 811 w 958"/>
                    <a:gd name="T23" fmla="*/ 0 h 295"/>
                    <a:gd name="T24" fmla="*/ 958 w 958"/>
                    <a:gd name="T25" fmla="*/ 147 h 295"/>
                    <a:gd name="T26" fmla="*/ 811 w 958"/>
                    <a:gd name="T27" fmla="*/ 29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8" h="295">
                      <a:moveTo>
                        <a:pt x="148" y="31"/>
                      </a:moveTo>
                      <a:cubicBezTo>
                        <a:pt x="83" y="31"/>
                        <a:pt x="31" y="83"/>
                        <a:pt x="31" y="147"/>
                      </a:cubicBezTo>
                      <a:cubicBezTo>
                        <a:pt x="31" y="212"/>
                        <a:pt x="83" y="264"/>
                        <a:pt x="148" y="264"/>
                      </a:cubicBezTo>
                      <a:lnTo>
                        <a:pt x="811" y="264"/>
                      </a:lnTo>
                      <a:cubicBezTo>
                        <a:pt x="875" y="264"/>
                        <a:pt x="928" y="212"/>
                        <a:pt x="928" y="147"/>
                      </a:cubicBezTo>
                      <a:cubicBezTo>
                        <a:pt x="928" y="83"/>
                        <a:pt x="875" y="31"/>
                        <a:pt x="811" y="31"/>
                      </a:cubicBezTo>
                      <a:lnTo>
                        <a:pt x="148" y="31"/>
                      </a:lnTo>
                      <a:close/>
                      <a:moveTo>
                        <a:pt x="811" y="295"/>
                      </a:moveTo>
                      <a:lnTo>
                        <a:pt x="148" y="295"/>
                      </a:lnTo>
                      <a:cubicBezTo>
                        <a:pt x="66" y="295"/>
                        <a:pt x="0" y="229"/>
                        <a:pt x="0" y="147"/>
                      </a:cubicBezTo>
                      <a:cubicBezTo>
                        <a:pt x="0" y="66"/>
                        <a:pt x="66" y="0"/>
                        <a:pt x="148" y="0"/>
                      </a:cubicBezTo>
                      <a:lnTo>
                        <a:pt x="811" y="0"/>
                      </a:lnTo>
                      <a:cubicBezTo>
                        <a:pt x="892" y="0"/>
                        <a:pt x="958" y="66"/>
                        <a:pt x="958" y="147"/>
                      </a:cubicBezTo>
                      <a:cubicBezTo>
                        <a:pt x="958" y="229"/>
                        <a:pt x="892" y="295"/>
                        <a:pt x="811" y="2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17">
                  <a:extLst>
                    <a:ext uri="{FF2B5EF4-FFF2-40B4-BE49-F238E27FC236}">
                      <a16:creationId xmlns:a16="http://schemas.microsoft.com/office/drawing/2014/main" id="{A30C1395-FB2E-49C3-B732-A1B75AD22D23}"/>
                    </a:ext>
                  </a:extLst>
                </p:cNvPr>
                <p:cNvSpPr>
                  <a:spLocks noEditPoints="1"/>
                </p:cNvSpPr>
                <p:nvPr/>
              </p:nvSpPr>
              <p:spPr bwMode="auto">
                <a:xfrm>
                  <a:off x="3376613" y="1084263"/>
                  <a:ext cx="100013" cy="101600"/>
                </a:xfrm>
                <a:custGeom>
                  <a:avLst/>
                  <a:gdLst>
                    <a:gd name="T0" fmla="*/ 67 w 135"/>
                    <a:gd name="T1" fmla="*/ 31 h 135"/>
                    <a:gd name="T2" fmla="*/ 31 w 135"/>
                    <a:gd name="T3" fmla="*/ 68 h 135"/>
                    <a:gd name="T4" fmla="*/ 67 w 135"/>
                    <a:gd name="T5" fmla="*/ 104 h 135"/>
                    <a:gd name="T6" fmla="*/ 104 w 135"/>
                    <a:gd name="T7" fmla="*/ 68 h 135"/>
                    <a:gd name="T8" fmla="*/ 67 w 135"/>
                    <a:gd name="T9" fmla="*/ 31 h 135"/>
                    <a:gd name="T10" fmla="*/ 67 w 135"/>
                    <a:gd name="T11" fmla="*/ 135 h 135"/>
                    <a:gd name="T12" fmla="*/ 0 w 135"/>
                    <a:gd name="T13" fmla="*/ 68 h 135"/>
                    <a:gd name="T14" fmla="*/ 67 w 135"/>
                    <a:gd name="T15" fmla="*/ 0 h 135"/>
                    <a:gd name="T16" fmla="*/ 135 w 135"/>
                    <a:gd name="T17" fmla="*/ 68 h 135"/>
                    <a:gd name="T18" fmla="*/ 67 w 135"/>
                    <a:gd name="T19"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35">
                      <a:moveTo>
                        <a:pt x="67" y="31"/>
                      </a:moveTo>
                      <a:cubicBezTo>
                        <a:pt x="47" y="31"/>
                        <a:pt x="31" y="48"/>
                        <a:pt x="31" y="68"/>
                      </a:cubicBezTo>
                      <a:cubicBezTo>
                        <a:pt x="31" y="88"/>
                        <a:pt x="47" y="104"/>
                        <a:pt x="67" y="104"/>
                      </a:cubicBezTo>
                      <a:cubicBezTo>
                        <a:pt x="87" y="104"/>
                        <a:pt x="104" y="88"/>
                        <a:pt x="104" y="68"/>
                      </a:cubicBezTo>
                      <a:cubicBezTo>
                        <a:pt x="104" y="48"/>
                        <a:pt x="87" y="31"/>
                        <a:pt x="67" y="31"/>
                      </a:cubicBezTo>
                      <a:close/>
                      <a:moveTo>
                        <a:pt x="67" y="135"/>
                      </a:moveTo>
                      <a:cubicBezTo>
                        <a:pt x="30" y="135"/>
                        <a:pt x="0" y="105"/>
                        <a:pt x="0" y="68"/>
                      </a:cubicBezTo>
                      <a:cubicBezTo>
                        <a:pt x="0" y="31"/>
                        <a:pt x="30" y="0"/>
                        <a:pt x="67" y="0"/>
                      </a:cubicBezTo>
                      <a:cubicBezTo>
                        <a:pt x="104" y="0"/>
                        <a:pt x="135" y="31"/>
                        <a:pt x="135" y="68"/>
                      </a:cubicBezTo>
                      <a:cubicBezTo>
                        <a:pt x="135" y="105"/>
                        <a:pt x="104" y="135"/>
                        <a:pt x="67" y="1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18">
                  <a:extLst>
                    <a:ext uri="{FF2B5EF4-FFF2-40B4-BE49-F238E27FC236}">
                      <a16:creationId xmlns:a16="http://schemas.microsoft.com/office/drawing/2014/main" id="{C22A795A-7C74-4DEF-86EB-DD1D90FAD3BC}"/>
                    </a:ext>
                  </a:extLst>
                </p:cNvPr>
                <p:cNvSpPr>
                  <a:spLocks noEditPoints="1"/>
                </p:cNvSpPr>
                <p:nvPr/>
              </p:nvSpPr>
              <p:spPr bwMode="auto">
                <a:xfrm>
                  <a:off x="2865438" y="1084263"/>
                  <a:ext cx="98425" cy="101600"/>
                </a:xfrm>
                <a:custGeom>
                  <a:avLst/>
                  <a:gdLst>
                    <a:gd name="T0" fmla="*/ 67 w 135"/>
                    <a:gd name="T1" fmla="*/ 31 h 135"/>
                    <a:gd name="T2" fmla="*/ 31 w 135"/>
                    <a:gd name="T3" fmla="*/ 68 h 135"/>
                    <a:gd name="T4" fmla="*/ 67 w 135"/>
                    <a:gd name="T5" fmla="*/ 104 h 135"/>
                    <a:gd name="T6" fmla="*/ 104 w 135"/>
                    <a:gd name="T7" fmla="*/ 68 h 135"/>
                    <a:gd name="T8" fmla="*/ 67 w 135"/>
                    <a:gd name="T9" fmla="*/ 31 h 135"/>
                    <a:gd name="T10" fmla="*/ 67 w 135"/>
                    <a:gd name="T11" fmla="*/ 135 h 135"/>
                    <a:gd name="T12" fmla="*/ 0 w 135"/>
                    <a:gd name="T13" fmla="*/ 68 h 135"/>
                    <a:gd name="T14" fmla="*/ 67 w 135"/>
                    <a:gd name="T15" fmla="*/ 0 h 135"/>
                    <a:gd name="T16" fmla="*/ 135 w 135"/>
                    <a:gd name="T17" fmla="*/ 68 h 135"/>
                    <a:gd name="T18" fmla="*/ 67 w 135"/>
                    <a:gd name="T19"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35">
                      <a:moveTo>
                        <a:pt x="67" y="31"/>
                      </a:moveTo>
                      <a:cubicBezTo>
                        <a:pt x="47" y="31"/>
                        <a:pt x="31" y="48"/>
                        <a:pt x="31" y="68"/>
                      </a:cubicBezTo>
                      <a:cubicBezTo>
                        <a:pt x="31" y="88"/>
                        <a:pt x="47" y="104"/>
                        <a:pt x="67" y="104"/>
                      </a:cubicBezTo>
                      <a:cubicBezTo>
                        <a:pt x="87" y="104"/>
                        <a:pt x="104" y="88"/>
                        <a:pt x="104" y="68"/>
                      </a:cubicBezTo>
                      <a:cubicBezTo>
                        <a:pt x="104" y="48"/>
                        <a:pt x="87" y="31"/>
                        <a:pt x="67" y="31"/>
                      </a:cubicBezTo>
                      <a:close/>
                      <a:moveTo>
                        <a:pt x="67" y="135"/>
                      </a:moveTo>
                      <a:cubicBezTo>
                        <a:pt x="30" y="135"/>
                        <a:pt x="0" y="105"/>
                        <a:pt x="0" y="68"/>
                      </a:cubicBezTo>
                      <a:cubicBezTo>
                        <a:pt x="0" y="31"/>
                        <a:pt x="30" y="0"/>
                        <a:pt x="67" y="0"/>
                      </a:cubicBezTo>
                      <a:cubicBezTo>
                        <a:pt x="105" y="0"/>
                        <a:pt x="135" y="31"/>
                        <a:pt x="135" y="68"/>
                      </a:cubicBezTo>
                      <a:cubicBezTo>
                        <a:pt x="135" y="105"/>
                        <a:pt x="105" y="135"/>
                        <a:pt x="67" y="1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19">
                  <a:extLst>
                    <a:ext uri="{FF2B5EF4-FFF2-40B4-BE49-F238E27FC236}">
                      <a16:creationId xmlns:a16="http://schemas.microsoft.com/office/drawing/2014/main" id="{2486049F-80CD-4BEA-91BC-D007EACC0429}"/>
                    </a:ext>
                  </a:extLst>
                </p:cNvPr>
                <p:cNvSpPr>
                  <a:spLocks/>
                </p:cNvSpPr>
                <p:nvPr/>
              </p:nvSpPr>
              <p:spPr bwMode="auto">
                <a:xfrm>
                  <a:off x="2844801" y="543517"/>
                  <a:ext cx="144463" cy="538163"/>
                </a:xfrm>
                <a:custGeom>
                  <a:avLst/>
                  <a:gdLst>
                    <a:gd name="T0" fmla="*/ 15 w 197"/>
                    <a:gd name="T1" fmla="*/ 707 h 707"/>
                    <a:gd name="T2" fmla="*/ 0 w 197"/>
                    <a:gd name="T3" fmla="*/ 691 h 707"/>
                    <a:gd name="T4" fmla="*/ 0 w 197"/>
                    <a:gd name="T5" fmla="*/ 271 h 707"/>
                    <a:gd name="T6" fmla="*/ 0 w 197"/>
                    <a:gd name="T7" fmla="*/ 267 h 707"/>
                    <a:gd name="T8" fmla="*/ 68 w 197"/>
                    <a:gd name="T9" fmla="*/ 13 h 707"/>
                    <a:gd name="T10" fmla="*/ 80 w 197"/>
                    <a:gd name="T11" fmla="*/ 1 h 707"/>
                    <a:gd name="T12" fmla="*/ 96 w 197"/>
                    <a:gd name="T13" fmla="*/ 8 h 707"/>
                    <a:gd name="T14" fmla="*/ 197 w 197"/>
                    <a:gd name="T15" fmla="*/ 291 h 707"/>
                    <a:gd name="T16" fmla="*/ 197 w 197"/>
                    <a:gd name="T17" fmla="*/ 648 h 707"/>
                    <a:gd name="T18" fmla="*/ 181 w 197"/>
                    <a:gd name="T19" fmla="*/ 664 h 707"/>
                    <a:gd name="T20" fmla="*/ 166 w 197"/>
                    <a:gd name="T21" fmla="*/ 648 h 707"/>
                    <a:gd name="T22" fmla="*/ 166 w 197"/>
                    <a:gd name="T23" fmla="*/ 291 h 707"/>
                    <a:gd name="T24" fmla="*/ 89 w 197"/>
                    <a:gd name="T25" fmla="*/ 55 h 707"/>
                    <a:gd name="T26" fmla="*/ 31 w 197"/>
                    <a:gd name="T27" fmla="*/ 273 h 707"/>
                    <a:gd name="T28" fmla="*/ 31 w 197"/>
                    <a:gd name="T29" fmla="*/ 691 h 707"/>
                    <a:gd name="T30" fmla="*/ 15 w 197"/>
                    <a:gd name="T31" fmla="*/ 707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7" h="707">
                      <a:moveTo>
                        <a:pt x="15" y="707"/>
                      </a:moveTo>
                      <a:cubicBezTo>
                        <a:pt x="7" y="707"/>
                        <a:pt x="0" y="700"/>
                        <a:pt x="0" y="691"/>
                      </a:cubicBezTo>
                      <a:lnTo>
                        <a:pt x="0" y="271"/>
                      </a:lnTo>
                      <a:cubicBezTo>
                        <a:pt x="0" y="269"/>
                        <a:pt x="0" y="268"/>
                        <a:pt x="0" y="267"/>
                      </a:cubicBezTo>
                      <a:lnTo>
                        <a:pt x="68" y="13"/>
                      </a:lnTo>
                      <a:cubicBezTo>
                        <a:pt x="70" y="7"/>
                        <a:pt x="74" y="2"/>
                        <a:pt x="80" y="1"/>
                      </a:cubicBezTo>
                      <a:cubicBezTo>
                        <a:pt x="86" y="0"/>
                        <a:pt x="92" y="3"/>
                        <a:pt x="96" y="8"/>
                      </a:cubicBezTo>
                      <a:cubicBezTo>
                        <a:pt x="100" y="14"/>
                        <a:pt x="197" y="152"/>
                        <a:pt x="197" y="291"/>
                      </a:cubicBezTo>
                      <a:lnTo>
                        <a:pt x="197" y="648"/>
                      </a:lnTo>
                      <a:cubicBezTo>
                        <a:pt x="197" y="657"/>
                        <a:pt x="190" y="664"/>
                        <a:pt x="181" y="664"/>
                      </a:cubicBezTo>
                      <a:cubicBezTo>
                        <a:pt x="173" y="664"/>
                        <a:pt x="166" y="657"/>
                        <a:pt x="166" y="648"/>
                      </a:cubicBezTo>
                      <a:lnTo>
                        <a:pt x="166" y="291"/>
                      </a:lnTo>
                      <a:cubicBezTo>
                        <a:pt x="166" y="198"/>
                        <a:pt x="117" y="102"/>
                        <a:pt x="89" y="55"/>
                      </a:cubicBezTo>
                      <a:lnTo>
                        <a:pt x="31" y="273"/>
                      </a:lnTo>
                      <a:lnTo>
                        <a:pt x="31" y="691"/>
                      </a:lnTo>
                      <a:cubicBezTo>
                        <a:pt x="31" y="700"/>
                        <a:pt x="24" y="707"/>
                        <a:pt x="15" y="7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0">
                  <a:extLst>
                    <a:ext uri="{FF2B5EF4-FFF2-40B4-BE49-F238E27FC236}">
                      <a16:creationId xmlns:a16="http://schemas.microsoft.com/office/drawing/2014/main" id="{6A0B7EF5-76CC-44B3-A449-F2173C110D20}"/>
                    </a:ext>
                  </a:extLst>
                </p:cNvPr>
                <p:cNvSpPr>
                  <a:spLocks/>
                </p:cNvSpPr>
                <p:nvPr/>
              </p:nvSpPr>
              <p:spPr bwMode="auto">
                <a:xfrm>
                  <a:off x="2876551" y="773113"/>
                  <a:ext cx="22225" cy="139700"/>
                </a:xfrm>
                <a:custGeom>
                  <a:avLst/>
                  <a:gdLst>
                    <a:gd name="T0" fmla="*/ 15 w 31"/>
                    <a:gd name="T1" fmla="*/ 183 h 183"/>
                    <a:gd name="T2" fmla="*/ 0 w 31"/>
                    <a:gd name="T3" fmla="*/ 168 h 183"/>
                    <a:gd name="T4" fmla="*/ 0 w 31"/>
                    <a:gd name="T5" fmla="*/ 15 h 183"/>
                    <a:gd name="T6" fmla="*/ 15 w 31"/>
                    <a:gd name="T7" fmla="*/ 0 h 183"/>
                    <a:gd name="T8" fmla="*/ 31 w 31"/>
                    <a:gd name="T9" fmla="*/ 15 h 183"/>
                    <a:gd name="T10" fmla="*/ 31 w 31"/>
                    <a:gd name="T11" fmla="*/ 168 h 183"/>
                    <a:gd name="T12" fmla="*/ 15 w 31"/>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31" h="183">
                      <a:moveTo>
                        <a:pt x="15" y="183"/>
                      </a:moveTo>
                      <a:cubicBezTo>
                        <a:pt x="7" y="183"/>
                        <a:pt x="0" y="176"/>
                        <a:pt x="0" y="168"/>
                      </a:cubicBezTo>
                      <a:lnTo>
                        <a:pt x="0" y="15"/>
                      </a:lnTo>
                      <a:cubicBezTo>
                        <a:pt x="0" y="7"/>
                        <a:pt x="7" y="0"/>
                        <a:pt x="15" y="0"/>
                      </a:cubicBezTo>
                      <a:cubicBezTo>
                        <a:pt x="24" y="0"/>
                        <a:pt x="31" y="7"/>
                        <a:pt x="31" y="15"/>
                      </a:cubicBezTo>
                      <a:lnTo>
                        <a:pt x="31" y="168"/>
                      </a:lnTo>
                      <a:cubicBezTo>
                        <a:pt x="31" y="176"/>
                        <a:pt x="24" y="183"/>
                        <a:pt x="15" y="1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1">
                  <a:extLst>
                    <a:ext uri="{FF2B5EF4-FFF2-40B4-BE49-F238E27FC236}">
                      <a16:creationId xmlns:a16="http://schemas.microsoft.com/office/drawing/2014/main" id="{D7F0F02E-9A6E-4C44-ABCC-99B4B7FD5B65}"/>
                    </a:ext>
                  </a:extLst>
                </p:cNvPr>
                <p:cNvSpPr>
                  <a:spLocks/>
                </p:cNvSpPr>
                <p:nvPr/>
              </p:nvSpPr>
              <p:spPr bwMode="auto">
                <a:xfrm>
                  <a:off x="3324226" y="558801"/>
                  <a:ext cx="176213" cy="523875"/>
                </a:xfrm>
                <a:custGeom>
                  <a:avLst/>
                  <a:gdLst>
                    <a:gd name="T0" fmla="*/ 223 w 238"/>
                    <a:gd name="T1" fmla="*/ 689 h 689"/>
                    <a:gd name="T2" fmla="*/ 207 w 238"/>
                    <a:gd name="T3" fmla="*/ 673 h 689"/>
                    <a:gd name="T4" fmla="*/ 207 w 238"/>
                    <a:gd name="T5" fmla="*/ 301 h 689"/>
                    <a:gd name="T6" fmla="*/ 155 w 238"/>
                    <a:gd name="T7" fmla="*/ 31 h 689"/>
                    <a:gd name="T8" fmla="*/ 134 w 238"/>
                    <a:gd name="T9" fmla="*/ 31 h 689"/>
                    <a:gd name="T10" fmla="*/ 35 w 238"/>
                    <a:gd name="T11" fmla="*/ 215 h 689"/>
                    <a:gd name="T12" fmla="*/ 134 w 238"/>
                    <a:gd name="T13" fmla="*/ 215 h 689"/>
                    <a:gd name="T14" fmla="*/ 149 w 238"/>
                    <a:gd name="T15" fmla="*/ 230 h 689"/>
                    <a:gd name="T16" fmla="*/ 149 w 238"/>
                    <a:gd name="T17" fmla="*/ 493 h 689"/>
                    <a:gd name="T18" fmla="*/ 134 w 238"/>
                    <a:gd name="T19" fmla="*/ 508 h 689"/>
                    <a:gd name="T20" fmla="*/ 60 w 238"/>
                    <a:gd name="T21" fmla="*/ 508 h 689"/>
                    <a:gd name="T22" fmla="*/ 45 w 238"/>
                    <a:gd name="T23" fmla="*/ 493 h 689"/>
                    <a:gd name="T24" fmla="*/ 45 w 238"/>
                    <a:gd name="T25" fmla="*/ 436 h 689"/>
                    <a:gd name="T26" fmla="*/ 31 w 238"/>
                    <a:gd name="T27" fmla="*/ 436 h 689"/>
                    <a:gd name="T28" fmla="*/ 31 w 238"/>
                    <a:gd name="T29" fmla="*/ 520 h 689"/>
                    <a:gd name="T30" fmla="*/ 16 w 238"/>
                    <a:gd name="T31" fmla="*/ 535 h 689"/>
                    <a:gd name="T32" fmla="*/ 0 w 238"/>
                    <a:gd name="T33" fmla="*/ 520 h 689"/>
                    <a:gd name="T34" fmla="*/ 0 w 238"/>
                    <a:gd name="T35" fmla="*/ 421 h 689"/>
                    <a:gd name="T36" fmla="*/ 16 w 238"/>
                    <a:gd name="T37" fmla="*/ 405 h 689"/>
                    <a:gd name="T38" fmla="*/ 60 w 238"/>
                    <a:gd name="T39" fmla="*/ 405 h 689"/>
                    <a:gd name="T40" fmla="*/ 76 w 238"/>
                    <a:gd name="T41" fmla="*/ 421 h 689"/>
                    <a:gd name="T42" fmla="*/ 76 w 238"/>
                    <a:gd name="T43" fmla="*/ 477 h 689"/>
                    <a:gd name="T44" fmla="*/ 119 w 238"/>
                    <a:gd name="T45" fmla="*/ 477 h 689"/>
                    <a:gd name="T46" fmla="*/ 119 w 238"/>
                    <a:gd name="T47" fmla="*/ 246 h 689"/>
                    <a:gd name="T48" fmla="*/ 20 w 238"/>
                    <a:gd name="T49" fmla="*/ 246 h 689"/>
                    <a:gd name="T50" fmla="*/ 4 w 238"/>
                    <a:gd name="T51" fmla="*/ 230 h 689"/>
                    <a:gd name="T52" fmla="*/ 123 w 238"/>
                    <a:gd name="T53" fmla="*/ 2 h 689"/>
                    <a:gd name="T54" fmla="*/ 130 w 238"/>
                    <a:gd name="T55" fmla="*/ 0 h 689"/>
                    <a:gd name="T56" fmla="*/ 167 w 238"/>
                    <a:gd name="T57" fmla="*/ 0 h 689"/>
                    <a:gd name="T58" fmla="*/ 182 w 238"/>
                    <a:gd name="T59" fmla="*/ 13 h 689"/>
                    <a:gd name="T60" fmla="*/ 238 w 238"/>
                    <a:gd name="T61" fmla="*/ 297 h 689"/>
                    <a:gd name="T62" fmla="*/ 238 w 238"/>
                    <a:gd name="T63" fmla="*/ 300 h 689"/>
                    <a:gd name="T64" fmla="*/ 238 w 238"/>
                    <a:gd name="T65" fmla="*/ 673 h 689"/>
                    <a:gd name="T66" fmla="*/ 223 w 238"/>
                    <a:gd name="T67" fmla="*/ 689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8" h="689">
                      <a:moveTo>
                        <a:pt x="223" y="689"/>
                      </a:moveTo>
                      <a:cubicBezTo>
                        <a:pt x="214" y="689"/>
                        <a:pt x="207" y="682"/>
                        <a:pt x="207" y="673"/>
                      </a:cubicBezTo>
                      <a:lnTo>
                        <a:pt x="207" y="301"/>
                      </a:lnTo>
                      <a:lnTo>
                        <a:pt x="155" y="31"/>
                      </a:lnTo>
                      <a:lnTo>
                        <a:pt x="134" y="31"/>
                      </a:lnTo>
                      <a:cubicBezTo>
                        <a:pt x="118" y="41"/>
                        <a:pt x="41" y="93"/>
                        <a:pt x="35" y="215"/>
                      </a:cubicBezTo>
                      <a:lnTo>
                        <a:pt x="134" y="215"/>
                      </a:lnTo>
                      <a:cubicBezTo>
                        <a:pt x="143" y="215"/>
                        <a:pt x="149" y="222"/>
                        <a:pt x="149" y="230"/>
                      </a:cubicBezTo>
                      <a:lnTo>
                        <a:pt x="149" y="493"/>
                      </a:lnTo>
                      <a:cubicBezTo>
                        <a:pt x="149" y="501"/>
                        <a:pt x="143" y="508"/>
                        <a:pt x="134" y="508"/>
                      </a:cubicBezTo>
                      <a:lnTo>
                        <a:pt x="60" y="508"/>
                      </a:lnTo>
                      <a:cubicBezTo>
                        <a:pt x="52" y="508"/>
                        <a:pt x="45" y="501"/>
                        <a:pt x="45" y="493"/>
                      </a:cubicBezTo>
                      <a:lnTo>
                        <a:pt x="45" y="436"/>
                      </a:lnTo>
                      <a:lnTo>
                        <a:pt x="31" y="436"/>
                      </a:lnTo>
                      <a:lnTo>
                        <a:pt x="31" y="520"/>
                      </a:lnTo>
                      <a:cubicBezTo>
                        <a:pt x="31" y="528"/>
                        <a:pt x="24" y="535"/>
                        <a:pt x="16" y="535"/>
                      </a:cubicBezTo>
                      <a:cubicBezTo>
                        <a:pt x="7" y="535"/>
                        <a:pt x="0" y="528"/>
                        <a:pt x="0" y="520"/>
                      </a:cubicBezTo>
                      <a:lnTo>
                        <a:pt x="0" y="421"/>
                      </a:lnTo>
                      <a:cubicBezTo>
                        <a:pt x="0" y="412"/>
                        <a:pt x="7" y="405"/>
                        <a:pt x="16" y="405"/>
                      </a:cubicBezTo>
                      <a:lnTo>
                        <a:pt x="60" y="405"/>
                      </a:lnTo>
                      <a:cubicBezTo>
                        <a:pt x="69" y="405"/>
                        <a:pt x="76" y="412"/>
                        <a:pt x="76" y="421"/>
                      </a:cubicBezTo>
                      <a:lnTo>
                        <a:pt x="76" y="477"/>
                      </a:lnTo>
                      <a:lnTo>
                        <a:pt x="119" y="477"/>
                      </a:lnTo>
                      <a:lnTo>
                        <a:pt x="119" y="246"/>
                      </a:lnTo>
                      <a:lnTo>
                        <a:pt x="20" y="246"/>
                      </a:lnTo>
                      <a:cubicBezTo>
                        <a:pt x="11" y="246"/>
                        <a:pt x="4" y="239"/>
                        <a:pt x="4" y="230"/>
                      </a:cubicBezTo>
                      <a:cubicBezTo>
                        <a:pt x="4" y="65"/>
                        <a:pt x="118" y="5"/>
                        <a:pt x="123" y="2"/>
                      </a:cubicBezTo>
                      <a:cubicBezTo>
                        <a:pt x="126" y="1"/>
                        <a:pt x="128" y="0"/>
                        <a:pt x="130" y="0"/>
                      </a:cubicBezTo>
                      <a:lnTo>
                        <a:pt x="167" y="0"/>
                      </a:lnTo>
                      <a:cubicBezTo>
                        <a:pt x="175" y="0"/>
                        <a:pt x="181" y="6"/>
                        <a:pt x="182" y="13"/>
                      </a:cubicBezTo>
                      <a:lnTo>
                        <a:pt x="238" y="297"/>
                      </a:lnTo>
                      <a:cubicBezTo>
                        <a:pt x="238" y="298"/>
                        <a:pt x="238" y="299"/>
                        <a:pt x="238" y="300"/>
                      </a:cubicBezTo>
                      <a:lnTo>
                        <a:pt x="238" y="673"/>
                      </a:lnTo>
                      <a:cubicBezTo>
                        <a:pt x="238" y="682"/>
                        <a:pt x="231" y="689"/>
                        <a:pt x="223" y="6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2">
                  <a:extLst>
                    <a:ext uri="{FF2B5EF4-FFF2-40B4-BE49-F238E27FC236}">
                      <a16:creationId xmlns:a16="http://schemas.microsoft.com/office/drawing/2014/main" id="{4FFA0C91-3A3B-43FB-9E5F-F3ABD1C6C4E5}"/>
                    </a:ext>
                  </a:extLst>
                </p:cNvPr>
                <p:cNvSpPr>
                  <a:spLocks/>
                </p:cNvSpPr>
                <p:nvPr/>
              </p:nvSpPr>
              <p:spPr bwMode="auto">
                <a:xfrm>
                  <a:off x="3152776" y="660992"/>
                  <a:ext cx="111125" cy="93663"/>
                </a:xfrm>
                <a:custGeom>
                  <a:avLst/>
                  <a:gdLst>
                    <a:gd name="T0" fmla="*/ 49 w 150"/>
                    <a:gd name="T1" fmla="*/ 123 h 123"/>
                    <a:gd name="T2" fmla="*/ 39 w 150"/>
                    <a:gd name="T3" fmla="*/ 119 h 123"/>
                    <a:gd name="T4" fmla="*/ 18 w 150"/>
                    <a:gd name="T5" fmla="*/ 53 h 123"/>
                    <a:gd name="T6" fmla="*/ 85 w 150"/>
                    <a:gd name="T7" fmla="*/ 49 h 123"/>
                    <a:gd name="T8" fmla="*/ 118 w 150"/>
                    <a:gd name="T9" fmla="*/ 56 h 123"/>
                    <a:gd name="T10" fmla="*/ 101 w 150"/>
                    <a:gd name="T11" fmla="*/ 29 h 123"/>
                    <a:gd name="T12" fmla="*/ 99 w 150"/>
                    <a:gd name="T13" fmla="*/ 7 h 123"/>
                    <a:gd name="T14" fmla="*/ 120 w 150"/>
                    <a:gd name="T15" fmla="*/ 6 h 123"/>
                    <a:gd name="T16" fmla="*/ 149 w 150"/>
                    <a:gd name="T17" fmla="*/ 52 h 123"/>
                    <a:gd name="T18" fmla="*/ 141 w 150"/>
                    <a:gd name="T19" fmla="*/ 76 h 123"/>
                    <a:gd name="T20" fmla="*/ 75 w 150"/>
                    <a:gd name="T21" fmla="*/ 78 h 123"/>
                    <a:gd name="T22" fmla="*/ 43 w 150"/>
                    <a:gd name="T23" fmla="*/ 70 h 123"/>
                    <a:gd name="T24" fmla="*/ 60 w 150"/>
                    <a:gd name="T25" fmla="*/ 97 h 123"/>
                    <a:gd name="T26" fmla="*/ 60 w 150"/>
                    <a:gd name="T27" fmla="*/ 118 h 123"/>
                    <a:gd name="T28" fmla="*/ 49 w 150"/>
                    <a:gd name="T29"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0" h="123">
                      <a:moveTo>
                        <a:pt x="49" y="123"/>
                      </a:moveTo>
                      <a:cubicBezTo>
                        <a:pt x="45" y="123"/>
                        <a:pt x="42" y="122"/>
                        <a:pt x="39" y="119"/>
                      </a:cubicBezTo>
                      <a:cubicBezTo>
                        <a:pt x="32" y="113"/>
                        <a:pt x="0" y="80"/>
                        <a:pt x="18" y="53"/>
                      </a:cubicBezTo>
                      <a:cubicBezTo>
                        <a:pt x="33" y="31"/>
                        <a:pt x="62" y="41"/>
                        <a:pt x="85" y="49"/>
                      </a:cubicBezTo>
                      <a:cubicBezTo>
                        <a:pt x="95" y="52"/>
                        <a:pt x="114" y="58"/>
                        <a:pt x="118" y="56"/>
                      </a:cubicBezTo>
                      <a:cubicBezTo>
                        <a:pt x="118" y="47"/>
                        <a:pt x="108" y="35"/>
                        <a:pt x="101" y="29"/>
                      </a:cubicBezTo>
                      <a:cubicBezTo>
                        <a:pt x="94" y="24"/>
                        <a:pt x="93" y="14"/>
                        <a:pt x="99" y="7"/>
                      </a:cubicBezTo>
                      <a:cubicBezTo>
                        <a:pt x="104" y="1"/>
                        <a:pt x="114" y="0"/>
                        <a:pt x="120" y="6"/>
                      </a:cubicBezTo>
                      <a:cubicBezTo>
                        <a:pt x="125" y="9"/>
                        <a:pt x="147" y="29"/>
                        <a:pt x="149" y="52"/>
                      </a:cubicBezTo>
                      <a:cubicBezTo>
                        <a:pt x="150" y="61"/>
                        <a:pt x="147" y="69"/>
                        <a:pt x="141" y="76"/>
                      </a:cubicBezTo>
                      <a:cubicBezTo>
                        <a:pt x="125" y="95"/>
                        <a:pt x="99" y="86"/>
                        <a:pt x="75" y="78"/>
                      </a:cubicBezTo>
                      <a:cubicBezTo>
                        <a:pt x="66" y="75"/>
                        <a:pt x="48" y="68"/>
                        <a:pt x="43" y="70"/>
                      </a:cubicBezTo>
                      <a:cubicBezTo>
                        <a:pt x="42" y="74"/>
                        <a:pt x="50" y="87"/>
                        <a:pt x="60" y="97"/>
                      </a:cubicBezTo>
                      <a:cubicBezTo>
                        <a:pt x="66" y="102"/>
                        <a:pt x="66" y="112"/>
                        <a:pt x="60" y="118"/>
                      </a:cubicBezTo>
                      <a:cubicBezTo>
                        <a:pt x="57" y="122"/>
                        <a:pt x="53" y="123"/>
                        <a:pt x="49"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3">
                  <a:extLst>
                    <a:ext uri="{FF2B5EF4-FFF2-40B4-BE49-F238E27FC236}">
                      <a16:creationId xmlns:a16="http://schemas.microsoft.com/office/drawing/2014/main" id="{B4C02513-F50B-480C-BC90-F59B88AD1CAF}"/>
                    </a:ext>
                  </a:extLst>
                </p:cNvPr>
                <p:cNvSpPr>
                  <a:spLocks/>
                </p:cNvSpPr>
                <p:nvPr/>
              </p:nvSpPr>
              <p:spPr bwMode="auto">
                <a:xfrm>
                  <a:off x="3106738" y="729254"/>
                  <a:ext cx="112713" cy="93663"/>
                </a:xfrm>
                <a:custGeom>
                  <a:avLst/>
                  <a:gdLst>
                    <a:gd name="T0" fmla="*/ 50 w 151"/>
                    <a:gd name="T1" fmla="*/ 124 h 124"/>
                    <a:gd name="T2" fmla="*/ 39 w 151"/>
                    <a:gd name="T3" fmla="*/ 119 h 124"/>
                    <a:gd name="T4" fmla="*/ 18 w 151"/>
                    <a:gd name="T5" fmla="*/ 53 h 124"/>
                    <a:gd name="T6" fmla="*/ 86 w 151"/>
                    <a:gd name="T7" fmla="*/ 49 h 124"/>
                    <a:gd name="T8" fmla="*/ 119 w 151"/>
                    <a:gd name="T9" fmla="*/ 57 h 124"/>
                    <a:gd name="T10" fmla="*/ 101 w 151"/>
                    <a:gd name="T11" fmla="*/ 30 h 124"/>
                    <a:gd name="T12" fmla="*/ 99 w 151"/>
                    <a:gd name="T13" fmla="*/ 8 h 124"/>
                    <a:gd name="T14" fmla="*/ 121 w 151"/>
                    <a:gd name="T15" fmla="*/ 6 h 124"/>
                    <a:gd name="T16" fmla="*/ 150 w 151"/>
                    <a:gd name="T17" fmla="*/ 52 h 124"/>
                    <a:gd name="T18" fmla="*/ 142 w 151"/>
                    <a:gd name="T19" fmla="*/ 77 h 124"/>
                    <a:gd name="T20" fmla="*/ 76 w 151"/>
                    <a:gd name="T21" fmla="*/ 78 h 124"/>
                    <a:gd name="T22" fmla="*/ 44 w 151"/>
                    <a:gd name="T23" fmla="*/ 71 h 124"/>
                    <a:gd name="T24" fmla="*/ 61 w 151"/>
                    <a:gd name="T25" fmla="*/ 97 h 124"/>
                    <a:gd name="T26" fmla="*/ 61 w 151"/>
                    <a:gd name="T27" fmla="*/ 119 h 124"/>
                    <a:gd name="T28" fmla="*/ 50 w 151"/>
                    <a:gd name="T29"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1" h="124">
                      <a:moveTo>
                        <a:pt x="50" y="124"/>
                      </a:moveTo>
                      <a:cubicBezTo>
                        <a:pt x="46" y="124"/>
                        <a:pt x="42" y="122"/>
                        <a:pt x="39" y="119"/>
                      </a:cubicBezTo>
                      <a:cubicBezTo>
                        <a:pt x="33" y="113"/>
                        <a:pt x="0" y="80"/>
                        <a:pt x="18" y="53"/>
                      </a:cubicBezTo>
                      <a:cubicBezTo>
                        <a:pt x="34" y="31"/>
                        <a:pt x="63" y="41"/>
                        <a:pt x="86" y="49"/>
                      </a:cubicBezTo>
                      <a:cubicBezTo>
                        <a:pt x="96" y="53"/>
                        <a:pt x="114" y="59"/>
                        <a:pt x="119" y="57"/>
                      </a:cubicBezTo>
                      <a:cubicBezTo>
                        <a:pt x="119" y="48"/>
                        <a:pt x="109" y="36"/>
                        <a:pt x="101" y="30"/>
                      </a:cubicBezTo>
                      <a:cubicBezTo>
                        <a:pt x="95" y="24"/>
                        <a:pt x="94" y="14"/>
                        <a:pt x="99" y="8"/>
                      </a:cubicBezTo>
                      <a:cubicBezTo>
                        <a:pt x="105" y="1"/>
                        <a:pt x="115" y="0"/>
                        <a:pt x="121" y="6"/>
                      </a:cubicBezTo>
                      <a:cubicBezTo>
                        <a:pt x="126" y="10"/>
                        <a:pt x="148" y="30"/>
                        <a:pt x="150" y="52"/>
                      </a:cubicBezTo>
                      <a:cubicBezTo>
                        <a:pt x="151" y="61"/>
                        <a:pt x="148" y="70"/>
                        <a:pt x="142" y="77"/>
                      </a:cubicBezTo>
                      <a:cubicBezTo>
                        <a:pt x="126" y="96"/>
                        <a:pt x="100" y="86"/>
                        <a:pt x="76" y="78"/>
                      </a:cubicBezTo>
                      <a:cubicBezTo>
                        <a:pt x="66" y="75"/>
                        <a:pt x="48" y="69"/>
                        <a:pt x="44" y="71"/>
                      </a:cubicBezTo>
                      <a:cubicBezTo>
                        <a:pt x="43" y="75"/>
                        <a:pt x="52" y="88"/>
                        <a:pt x="61" y="97"/>
                      </a:cubicBezTo>
                      <a:cubicBezTo>
                        <a:pt x="67" y="103"/>
                        <a:pt x="67" y="113"/>
                        <a:pt x="61" y="119"/>
                      </a:cubicBezTo>
                      <a:cubicBezTo>
                        <a:pt x="58" y="122"/>
                        <a:pt x="54" y="124"/>
                        <a:pt x="50" y="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24">
                  <a:extLst>
                    <a:ext uri="{FF2B5EF4-FFF2-40B4-BE49-F238E27FC236}">
                      <a16:creationId xmlns:a16="http://schemas.microsoft.com/office/drawing/2014/main" id="{08BEFAAA-81A2-4CF5-A9A9-41867E29F1E8}"/>
                    </a:ext>
                  </a:extLst>
                </p:cNvPr>
                <p:cNvSpPr>
                  <a:spLocks/>
                </p:cNvSpPr>
                <p:nvPr/>
              </p:nvSpPr>
              <p:spPr bwMode="auto">
                <a:xfrm>
                  <a:off x="3062288" y="799104"/>
                  <a:ext cx="111125" cy="93663"/>
                </a:xfrm>
                <a:custGeom>
                  <a:avLst/>
                  <a:gdLst>
                    <a:gd name="T0" fmla="*/ 50 w 151"/>
                    <a:gd name="T1" fmla="*/ 123 h 123"/>
                    <a:gd name="T2" fmla="*/ 39 w 151"/>
                    <a:gd name="T3" fmla="*/ 119 h 123"/>
                    <a:gd name="T4" fmla="*/ 18 w 151"/>
                    <a:gd name="T5" fmla="*/ 53 h 123"/>
                    <a:gd name="T6" fmla="*/ 86 w 151"/>
                    <a:gd name="T7" fmla="*/ 48 h 123"/>
                    <a:gd name="T8" fmla="*/ 119 w 151"/>
                    <a:gd name="T9" fmla="*/ 56 h 123"/>
                    <a:gd name="T10" fmla="*/ 101 w 151"/>
                    <a:gd name="T11" fmla="*/ 29 h 123"/>
                    <a:gd name="T12" fmla="*/ 99 w 151"/>
                    <a:gd name="T13" fmla="*/ 7 h 123"/>
                    <a:gd name="T14" fmla="*/ 121 w 151"/>
                    <a:gd name="T15" fmla="*/ 5 h 123"/>
                    <a:gd name="T16" fmla="*/ 150 w 151"/>
                    <a:gd name="T17" fmla="*/ 51 h 123"/>
                    <a:gd name="T18" fmla="*/ 142 w 151"/>
                    <a:gd name="T19" fmla="*/ 76 h 123"/>
                    <a:gd name="T20" fmla="*/ 76 w 151"/>
                    <a:gd name="T21" fmla="*/ 78 h 123"/>
                    <a:gd name="T22" fmla="*/ 44 w 151"/>
                    <a:gd name="T23" fmla="*/ 70 h 123"/>
                    <a:gd name="T24" fmla="*/ 61 w 151"/>
                    <a:gd name="T25" fmla="*/ 96 h 123"/>
                    <a:gd name="T26" fmla="*/ 61 w 151"/>
                    <a:gd name="T27" fmla="*/ 118 h 123"/>
                    <a:gd name="T28" fmla="*/ 50 w 151"/>
                    <a:gd name="T29"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1" h="123">
                      <a:moveTo>
                        <a:pt x="50" y="123"/>
                      </a:moveTo>
                      <a:cubicBezTo>
                        <a:pt x="46" y="123"/>
                        <a:pt x="42" y="122"/>
                        <a:pt x="39" y="119"/>
                      </a:cubicBezTo>
                      <a:cubicBezTo>
                        <a:pt x="33" y="112"/>
                        <a:pt x="0" y="79"/>
                        <a:pt x="18" y="53"/>
                      </a:cubicBezTo>
                      <a:cubicBezTo>
                        <a:pt x="33" y="30"/>
                        <a:pt x="63" y="40"/>
                        <a:pt x="86" y="48"/>
                      </a:cubicBezTo>
                      <a:cubicBezTo>
                        <a:pt x="96" y="52"/>
                        <a:pt x="114" y="58"/>
                        <a:pt x="119" y="56"/>
                      </a:cubicBezTo>
                      <a:cubicBezTo>
                        <a:pt x="119" y="47"/>
                        <a:pt x="108" y="35"/>
                        <a:pt x="101" y="29"/>
                      </a:cubicBezTo>
                      <a:cubicBezTo>
                        <a:pt x="95" y="23"/>
                        <a:pt x="94" y="14"/>
                        <a:pt x="99" y="7"/>
                      </a:cubicBezTo>
                      <a:cubicBezTo>
                        <a:pt x="105" y="1"/>
                        <a:pt x="114" y="0"/>
                        <a:pt x="121" y="5"/>
                      </a:cubicBezTo>
                      <a:cubicBezTo>
                        <a:pt x="126" y="9"/>
                        <a:pt x="148" y="29"/>
                        <a:pt x="150" y="51"/>
                      </a:cubicBezTo>
                      <a:cubicBezTo>
                        <a:pt x="151" y="61"/>
                        <a:pt x="148" y="69"/>
                        <a:pt x="142" y="76"/>
                      </a:cubicBezTo>
                      <a:cubicBezTo>
                        <a:pt x="126" y="95"/>
                        <a:pt x="99" y="86"/>
                        <a:pt x="76" y="78"/>
                      </a:cubicBezTo>
                      <a:cubicBezTo>
                        <a:pt x="66" y="74"/>
                        <a:pt x="48" y="68"/>
                        <a:pt x="44" y="70"/>
                      </a:cubicBezTo>
                      <a:cubicBezTo>
                        <a:pt x="43" y="74"/>
                        <a:pt x="51" y="88"/>
                        <a:pt x="61" y="96"/>
                      </a:cubicBezTo>
                      <a:cubicBezTo>
                        <a:pt x="67" y="102"/>
                        <a:pt x="67" y="112"/>
                        <a:pt x="61" y="118"/>
                      </a:cubicBezTo>
                      <a:cubicBezTo>
                        <a:pt x="58" y="121"/>
                        <a:pt x="54" y="123"/>
                        <a:pt x="50"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25">
                  <a:extLst>
                    <a:ext uri="{FF2B5EF4-FFF2-40B4-BE49-F238E27FC236}">
                      <a16:creationId xmlns:a16="http://schemas.microsoft.com/office/drawing/2014/main" id="{C77D45D0-AD0B-4280-9BAB-44289D0F9FF5}"/>
                    </a:ext>
                  </a:extLst>
                </p:cNvPr>
                <p:cNvSpPr>
                  <a:spLocks/>
                </p:cNvSpPr>
                <p:nvPr/>
              </p:nvSpPr>
              <p:spPr bwMode="auto">
                <a:xfrm>
                  <a:off x="3017838" y="867367"/>
                  <a:ext cx="111125" cy="93663"/>
                </a:xfrm>
                <a:custGeom>
                  <a:avLst/>
                  <a:gdLst>
                    <a:gd name="T0" fmla="*/ 50 w 151"/>
                    <a:gd name="T1" fmla="*/ 123 h 123"/>
                    <a:gd name="T2" fmla="*/ 39 w 151"/>
                    <a:gd name="T3" fmla="*/ 119 h 123"/>
                    <a:gd name="T4" fmla="*/ 18 w 151"/>
                    <a:gd name="T5" fmla="*/ 53 h 123"/>
                    <a:gd name="T6" fmla="*/ 86 w 151"/>
                    <a:gd name="T7" fmla="*/ 49 h 123"/>
                    <a:gd name="T8" fmla="*/ 119 w 151"/>
                    <a:gd name="T9" fmla="*/ 56 h 123"/>
                    <a:gd name="T10" fmla="*/ 101 w 151"/>
                    <a:gd name="T11" fmla="*/ 29 h 123"/>
                    <a:gd name="T12" fmla="*/ 99 w 151"/>
                    <a:gd name="T13" fmla="*/ 8 h 123"/>
                    <a:gd name="T14" fmla="*/ 121 w 151"/>
                    <a:gd name="T15" fmla="*/ 6 h 123"/>
                    <a:gd name="T16" fmla="*/ 150 w 151"/>
                    <a:gd name="T17" fmla="*/ 52 h 123"/>
                    <a:gd name="T18" fmla="*/ 142 w 151"/>
                    <a:gd name="T19" fmla="*/ 77 h 123"/>
                    <a:gd name="T20" fmla="*/ 76 w 151"/>
                    <a:gd name="T21" fmla="*/ 78 h 123"/>
                    <a:gd name="T22" fmla="*/ 43 w 151"/>
                    <a:gd name="T23" fmla="*/ 71 h 123"/>
                    <a:gd name="T24" fmla="*/ 60 w 151"/>
                    <a:gd name="T25" fmla="*/ 97 h 123"/>
                    <a:gd name="T26" fmla="*/ 61 w 151"/>
                    <a:gd name="T27" fmla="*/ 119 h 123"/>
                    <a:gd name="T28" fmla="*/ 50 w 151"/>
                    <a:gd name="T29"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1" h="123">
                      <a:moveTo>
                        <a:pt x="50" y="123"/>
                      </a:moveTo>
                      <a:cubicBezTo>
                        <a:pt x="46" y="123"/>
                        <a:pt x="42" y="122"/>
                        <a:pt x="39" y="119"/>
                      </a:cubicBezTo>
                      <a:cubicBezTo>
                        <a:pt x="32" y="113"/>
                        <a:pt x="0" y="80"/>
                        <a:pt x="18" y="53"/>
                      </a:cubicBezTo>
                      <a:cubicBezTo>
                        <a:pt x="33" y="31"/>
                        <a:pt x="62" y="41"/>
                        <a:pt x="86" y="49"/>
                      </a:cubicBezTo>
                      <a:cubicBezTo>
                        <a:pt x="96" y="52"/>
                        <a:pt x="114" y="59"/>
                        <a:pt x="119" y="56"/>
                      </a:cubicBezTo>
                      <a:cubicBezTo>
                        <a:pt x="118" y="47"/>
                        <a:pt x="108" y="35"/>
                        <a:pt x="101" y="29"/>
                      </a:cubicBezTo>
                      <a:cubicBezTo>
                        <a:pt x="94" y="24"/>
                        <a:pt x="94" y="14"/>
                        <a:pt x="99" y="8"/>
                      </a:cubicBezTo>
                      <a:cubicBezTo>
                        <a:pt x="105" y="1"/>
                        <a:pt x="114" y="0"/>
                        <a:pt x="121" y="6"/>
                      </a:cubicBezTo>
                      <a:cubicBezTo>
                        <a:pt x="125" y="9"/>
                        <a:pt x="148" y="29"/>
                        <a:pt x="150" y="52"/>
                      </a:cubicBezTo>
                      <a:cubicBezTo>
                        <a:pt x="151" y="61"/>
                        <a:pt x="148" y="70"/>
                        <a:pt x="142" y="77"/>
                      </a:cubicBezTo>
                      <a:cubicBezTo>
                        <a:pt x="126" y="95"/>
                        <a:pt x="99" y="86"/>
                        <a:pt x="76" y="78"/>
                      </a:cubicBezTo>
                      <a:cubicBezTo>
                        <a:pt x="66" y="75"/>
                        <a:pt x="48" y="68"/>
                        <a:pt x="43" y="71"/>
                      </a:cubicBezTo>
                      <a:cubicBezTo>
                        <a:pt x="43" y="74"/>
                        <a:pt x="51" y="88"/>
                        <a:pt x="60" y="97"/>
                      </a:cubicBezTo>
                      <a:cubicBezTo>
                        <a:pt x="67" y="103"/>
                        <a:pt x="67" y="112"/>
                        <a:pt x="61" y="119"/>
                      </a:cubicBezTo>
                      <a:cubicBezTo>
                        <a:pt x="58" y="122"/>
                        <a:pt x="54" y="123"/>
                        <a:pt x="50"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26">
                  <a:extLst>
                    <a:ext uri="{FF2B5EF4-FFF2-40B4-BE49-F238E27FC236}">
                      <a16:creationId xmlns:a16="http://schemas.microsoft.com/office/drawing/2014/main" id="{563D83A9-A4E9-4098-84E7-9EE4FFA510A1}"/>
                    </a:ext>
                  </a:extLst>
                </p:cNvPr>
                <p:cNvSpPr>
                  <a:spLocks/>
                </p:cNvSpPr>
                <p:nvPr/>
              </p:nvSpPr>
              <p:spPr bwMode="auto">
                <a:xfrm>
                  <a:off x="2971801" y="935629"/>
                  <a:ext cx="111125" cy="93663"/>
                </a:xfrm>
                <a:custGeom>
                  <a:avLst/>
                  <a:gdLst>
                    <a:gd name="T0" fmla="*/ 50 w 150"/>
                    <a:gd name="T1" fmla="*/ 123 h 123"/>
                    <a:gd name="T2" fmla="*/ 39 w 150"/>
                    <a:gd name="T3" fmla="*/ 118 h 123"/>
                    <a:gd name="T4" fmla="*/ 18 w 150"/>
                    <a:gd name="T5" fmla="*/ 52 h 123"/>
                    <a:gd name="T6" fmla="*/ 86 w 150"/>
                    <a:gd name="T7" fmla="*/ 48 h 123"/>
                    <a:gd name="T8" fmla="*/ 118 w 150"/>
                    <a:gd name="T9" fmla="*/ 56 h 123"/>
                    <a:gd name="T10" fmla="*/ 101 w 150"/>
                    <a:gd name="T11" fmla="*/ 29 h 123"/>
                    <a:gd name="T12" fmla="*/ 99 w 150"/>
                    <a:gd name="T13" fmla="*/ 7 h 123"/>
                    <a:gd name="T14" fmla="*/ 121 w 150"/>
                    <a:gd name="T15" fmla="*/ 5 h 123"/>
                    <a:gd name="T16" fmla="*/ 150 w 150"/>
                    <a:gd name="T17" fmla="*/ 51 h 123"/>
                    <a:gd name="T18" fmla="*/ 142 w 150"/>
                    <a:gd name="T19" fmla="*/ 76 h 123"/>
                    <a:gd name="T20" fmla="*/ 76 w 150"/>
                    <a:gd name="T21" fmla="*/ 77 h 123"/>
                    <a:gd name="T22" fmla="*/ 43 w 150"/>
                    <a:gd name="T23" fmla="*/ 70 h 123"/>
                    <a:gd name="T24" fmla="*/ 60 w 150"/>
                    <a:gd name="T25" fmla="*/ 96 h 123"/>
                    <a:gd name="T26" fmla="*/ 61 w 150"/>
                    <a:gd name="T27" fmla="*/ 118 h 123"/>
                    <a:gd name="T28" fmla="*/ 50 w 150"/>
                    <a:gd name="T29"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0" h="123">
                      <a:moveTo>
                        <a:pt x="50" y="123"/>
                      </a:moveTo>
                      <a:cubicBezTo>
                        <a:pt x="46" y="123"/>
                        <a:pt x="42" y="121"/>
                        <a:pt x="39" y="118"/>
                      </a:cubicBezTo>
                      <a:cubicBezTo>
                        <a:pt x="32" y="112"/>
                        <a:pt x="0" y="79"/>
                        <a:pt x="18" y="52"/>
                      </a:cubicBezTo>
                      <a:cubicBezTo>
                        <a:pt x="33" y="30"/>
                        <a:pt x="62" y="40"/>
                        <a:pt x="86" y="48"/>
                      </a:cubicBezTo>
                      <a:cubicBezTo>
                        <a:pt x="96" y="52"/>
                        <a:pt x="114" y="58"/>
                        <a:pt x="118" y="56"/>
                      </a:cubicBezTo>
                      <a:cubicBezTo>
                        <a:pt x="118" y="47"/>
                        <a:pt x="108" y="35"/>
                        <a:pt x="101" y="29"/>
                      </a:cubicBezTo>
                      <a:cubicBezTo>
                        <a:pt x="94" y="23"/>
                        <a:pt x="93" y="14"/>
                        <a:pt x="99" y="7"/>
                      </a:cubicBezTo>
                      <a:cubicBezTo>
                        <a:pt x="104" y="0"/>
                        <a:pt x="114" y="0"/>
                        <a:pt x="121" y="5"/>
                      </a:cubicBezTo>
                      <a:cubicBezTo>
                        <a:pt x="125" y="9"/>
                        <a:pt x="148" y="29"/>
                        <a:pt x="150" y="51"/>
                      </a:cubicBezTo>
                      <a:cubicBezTo>
                        <a:pt x="150" y="60"/>
                        <a:pt x="148" y="69"/>
                        <a:pt x="142" y="76"/>
                      </a:cubicBezTo>
                      <a:cubicBezTo>
                        <a:pt x="126" y="95"/>
                        <a:pt x="99" y="86"/>
                        <a:pt x="76" y="77"/>
                      </a:cubicBezTo>
                      <a:cubicBezTo>
                        <a:pt x="66" y="74"/>
                        <a:pt x="48" y="68"/>
                        <a:pt x="43" y="70"/>
                      </a:cubicBezTo>
                      <a:cubicBezTo>
                        <a:pt x="43" y="73"/>
                        <a:pt x="50" y="86"/>
                        <a:pt x="60" y="96"/>
                      </a:cubicBezTo>
                      <a:cubicBezTo>
                        <a:pt x="66" y="102"/>
                        <a:pt x="67" y="112"/>
                        <a:pt x="61" y="118"/>
                      </a:cubicBezTo>
                      <a:cubicBezTo>
                        <a:pt x="58" y="121"/>
                        <a:pt x="54" y="123"/>
                        <a:pt x="50"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27">
                  <a:extLst>
                    <a:ext uri="{FF2B5EF4-FFF2-40B4-BE49-F238E27FC236}">
                      <a16:creationId xmlns:a16="http://schemas.microsoft.com/office/drawing/2014/main" id="{FE06EDA3-A1D5-4DA2-B17C-4B2175B307CF}"/>
                    </a:ext>
                  </a:extLst>
                </p:cNvPr>
                <p:cNvSpPr>
                  <a:spLocks/>
                </p:cNvSpPr>
                <p:nvPr/>
              </p:nvSpPr>
              <p:spPr bwMode="auto">
                <a:xfrm>
                  <a:off x="2995613" y="1003892"/>
                  <a:ext cx="41275" cy="44450"/>
                </a:xfrm>
                <a:custGeom>
                  <a:avLst/>
                  <a:gdLst>
                    <a:gd name="T0" fmla="*/ 38 w 56"/>
                    <a:gd name="T1" fmla="*/ 58 h 58"/>
                    <a:gd name="T2" fmla="*/ 24 w 56"/>
                    <a:gd name="T3" fmla="*/ 49 h 58"/>
                    <a:gd name="T4" fmla="*/ 8 w 56"/>
                    <a:gd name="T5" fmla="*/ 29 h 58"/>
                    <a:gd name="T6" fmla="*/ 6 w 56"/>
                    <a:gd name="T7" fmla="*/ 7 h 58"/>
                    <a:gd name="T8" fmla="*/ 27 w 56"/>
                    <a:gd name="T9" fmla="*/ 5 h 58"/>
                    <a:gd name="T10" fmla="*/ 52 w 56"/>
                    <a:gd name="T11" fmla="*/ 36 h 58"/>
                    <a:gd name="T12" fmla="*/ 45 w 56"/>
                    <a:gd name="T13" fmla="*/ 56 h 58"/>
                    <a:gd name="T14" fmla="*/ 38 w 56"/>
                    <a:gd name="T15" fmla="*/ 58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58">
                      <a:moveTo>
                        <a:pt x="38" y="58"/>
                      </a:moveTo>
                      <a:cubicBezTo>
                        <a:pt x="32" y="58"/>
                        <a:pt x="27" y="55"/>
                        <a:pt x="24" y="49"/>
                      </a:cubicBezTo>
                      <a:cubicBezTo>
                        <a:pt x="20" y="41"/>
                        <a:pt x="11" y="32"/>
                        <a:pt x="8" y="29"/>
                      </a:cubicBezTo>
                      <a:cubicBezTo>
                        <a:pt x="1" y="24"/>
                        <a:pt x="0" y="14"/>
                        <a:pt x="6" y="7"/>
                      </a:cubicBezTo>
                      <a:cubicBezTo>
                        <a:pt x="11" y="1"/>
                        <a:pt x="21" y="0"/>
                        <a:pt x="27" y="5"/>
                      </a:cubicBezTo>
                      <a:cubicBezTo>
                        <a:pt x="29" y="7"/>
                        <a:pt x="44" y="20"/>
                        <a:pt x="52" y="36"/>
                      </a:cubicBezTo>
                      <a:cubicBezTo>
                        <a:pt x="56" y="43"/>
                        <a:pt x="52" y="53"/>
                        <a:pt x="45" y="56"/>
                      </a:cubicBezTo>
                      <a:cubicBezTo>
                        <a:pt x="42" y="57"/>
                        <a:pt x="40" y="58"/>
                        <a:pt x="38"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28">
                  <a:extLst>
                    <a:ext uri="{FF2B5EF4-FFF2-40B4-BE49-F238E27FC236}">
                      <a16:creationId xmlns:a16="http://schemas.microsoft.com/office/drawing/2014/main" id="{3548D269-C62C-45B9-BD2D-52D114744142}"/>
                    </a:ext>
                  </a:extLst>
                </p:cNvPr>
                <p:cNvSpPr>
                  <a:spLocks/>
                </p:cNvSpPr>
                <p:nvPr/>
              </p:nvSpPr>
              <p:spPr bwMode="auto">
                <a:xfrm>
                  <a:off x="3179763" y="812801"/>
                  <a:ext cx="258763" cy="239713"/>
                </a:xfrm>
                <a:custGeom>
                  <a:avLst/>
                  <a:gdLst>
                    <a:gd name="T0" fmla="*/ 190 w 350"/>
                    <a:gd name="T1" fmla="*/ 313 h 314"/>
                    <a:gd name="T2" fmla="*/ 180 w 350"/>
                    <a:gd name="T3" fmla="*/ 309 h 314"/>
                    <a:gd name="T4" fmla="*/ 11 w 350"/>
                    <a:gd name="T5" fmla="*/ 15 h 314"/>
                    <a:gd name="T6" fmla="*/ 21 w 350"/>
                    <a:gd name="T7" fmla="*/ 2 h 314"/>
                    <a:gd name="T8" fmla="*/ 37 w 350"/>
                    <a:gd name="T9" fmla="*/ 5 h 314"/>
                    <a:gd name="T10" fmla="*/ 344 w 350"/>
                    <a:gd name="T11" fmla="*/ 286 h 314"/>
                    <a:gd name="T12" fmla="*/ 345 w 350"/>
                    <a:gd name="T13" fmla="*/ 308 h 314"/>
                    <a:gd name="T14" fmla="*/ 323 w 350"/>
                    <a:gd name="T15" fmla="*/ 309 h 314"/>
                    <a:gd name="T16" fmla="*/ 45 w 350"/>
                    <a:gd name="T17" fmla="*/ 55 h 314"/>
                    <a:gd name="T18" fmla="*/ 200 w 350"/>
                    <a:gd name="T19" fmla="*/ 286 h 314"/>
                    <a:gd name="T20" fmla="*/ 202 w 350"/>
                    <a:gd name="T21" fmla="*/ 307 h 314"/>
                    <a:gd name="T22" fmla="*/ 190 w 350"/>
                    <a:gd name="T23" fmla="*/ 313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0" h="314">
                      <a:moveTo>
                        <a:pt x="190" y="313"/>
                      </a:moveTo>
                      <a:cubicBezTo>
                        <a:pt x="187" y="313"/>
                        <a:pt x="183" y="312"/>
                        <a:pt x="180" y="309"/>
                      </a:cubicBezTo>
                      <a:cubicBezTo>
                        <a:pt x="0" y="155"/>
                        <a:pt x="10" y="21"/>
                        <a:pt x="11" y="15"/>
                      </a:cubicBezTo>
                      <a:cubicBezTo>
                        <a:pt x="12" y="10"/>
                        <a:pt x="15" y="5"/>
                        <a:pt x="21" y="2"/>
                      </a:cubicBezTo>
                      <a:cubicBezTo>
                        <a:pt x="26" y="0"/>
                        <a:pt x="32" y="2"/>
                        <a:pt x="37" y="5"/>
                      </a:cubicBezTo>
                      <a:lnTo>
                        <a:pt x="344" y="286"/>
                      </a:lnTo>
                      <a:cubicBezTo>
                        <a:pt x="350" y="292"/>
                        <a:pt x="350" y="301"/>
                        <a:pt x="345" y="308"/>
                      </a:cubicBezTo>
                      <a:cubicBezTo>
                        <a:pt x="339" y="314"/>
                        <a:pt x="329" y="314"/>
                        <a:pt x="323" y="309"/>
                      </a:cubicBezTo>
                      <a:lnTo>
                        <a:pt x="45" y="55"/>
                      </a:lnTo>
                      <a:cubicBezTo>
                        <a:pt x="55" y="102"/>
                        <a:pt x="88" y="190"/>
                        <a:pt x="200" y="286"/>
                      </a:cubicBezTo>
                      <a:cubicBezTo>
                        <a:pt x="207" y="291"/>
                        <a:pt x="208" y="301"/>
                        <a:pt x="202" y="307"/>
                      </a:cubicBezTo>
                      <a:cubicBezTo>
                        <a:pt x="199" y="311"/>
                        <a:pt x="195" y="313"/>
                        <a:pt x="190" y="3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0" name="Group 19">
              <a:extLst>
                <a:ext uri="{FF2B5EF4-FFF2-40B4-BE49-F238E27FC236}">
                  <a16:creationId xmlns:a16="http://schemas.microsoft.com/office/drawing/2014/main" id="{D655AF68-9EAB-4C66-B614-E1CD06FE1C2E}"/>
                </a:ext>
              </a:extLst>
            </p:cNvPr>
            <p:cNvGrpSpPr>
              <a:grpSpLocks noChangeAspect="1"/>
            </p:cNvGrpSpPr>
            <p:nvPr/>
          </p:nvGrpSpPr>
          <p:grpSpPr>
            <a:xfrm>
              <a:off x="5871075" y="2801918"/>
              <a:ext cx="452264" cy="517376"/>
              <a:chOff x="3398838" y="4256088"/>
              <a:chExt cx="407987" cy="466725"/>
            </a:xfrm>
            <a:solidFill>
              <a:srgbClr val="142431"/>
            </a:solidFill>
          </p:grpSpPr>
          <p:sp>
            <p:nvSpPr>
              <p:cNvPr id="37" name="Oval 255">
                <a:extLst>
                  <a:ext uri="{FF2B5EF4-FFF2-40B4-BE49-F238E27FC236}">
                    <a16:creationId xmlns:a16="http://schemas.microsoft.com/office/drawing/2014/main" id="{0DFD7920-8F55-49E5-9671-B1F66F09733C}"/>
                  </a:ext>
                </a:extLst>
              </p:cNvPr>
              <p:cNvSpPr>
                <a:spLocks noChangeAspect="1" noChangeArrowheads="1"/>
              </p:cNvSpPr>
              <p:nvPr/>
            </p:nvSpPr>
            <p:spPr bwMode="auto">
              <a:xfrm>
                <a:off x="3524250" y="4421188"/>
                <a:ext cx="26988" cy="269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6">
                <a:extLst>
                  <a:ext uri="{FF2B5EF4-FFF2-40B4-BE49-F238E27FC236}">
                    <a16:creationId xmlns:a16="http://schemas.microsoft.com/office/drawing/2014/main" id="{897181D9-C800-4B7C-8B5F-EDBA43845DFB}"/>
                  </a:ext>
                </a:extLst>
              </p:cNvPr>
              <p:cNvSpPr>
                <a:spLocks noChangeAspect="1"/>
              </p:cNvSpPr>
              <p:nvPr/>
            </p:nvSpPr>
            <p:spPr bwMode="auto">
              <a:xfrm>
                <a:off x="3398838" y="4256088"/>
                <a:ext cx="195263" cy="466725"/>
              </a:xfrm>
              <a:custGeom>
                <a:avLst/>
                <a:gdLst>
                  <a:gd name="T0" fmla="*/ 207 w 257"/>
                  <a:gd name="T1" fmla="*/ 0 h 614"/>
                  <a:gd name="T2" fmla="*/ 207 w 257"/>
                  <a:gd name="T3" fmla="*/ 79 h 614"/>
                  <a:gd name="T4" fmla="*/ 235 w 257"/>
                  <a:gd name="T5" fmla="*/ 117 h 614"/>
                  <a:gd name="T6" fmla="*/ 224 w 257"/>
                  <a:gd name="T7" fmla="*/ 145 h 614"/>
                  <a:gd name="T8" fmla="*/ 196 w 257"/>
                  <a:gd name="T9" fmla="*/ 157 h 614"/>
                  <a:gd name="T10" fmla="*/ 168 w 257"/>
                  <a:gd name="T11" fmla="*/ 145 h 614"/>
                  <a:gd name="T12" fmla="*/ 157 w 257"/>
                  <a:gd name="T13" fmla="*/ 117 h 614"/>
                  <a:gd name="T14" fmla="*/ 185 w 257"/>
                  <a:gd name="T15" fmla="*/ 79 h 614"/>
                  <a:gd name="T16" fmla="*/ 185 w 257"/>
                  <a:gd name="T17" fmla="*/ 1 h 614"/>
                  <a:gd name="T18" fmla="*/ 122 w 257"/>
                  <a:gd name="T19" fmla="*/ 63 h 614"/>
                  <a:gd name="T20" fmla="*/ 43 w 257"/>
                  <a:gd name="T21" fmla="*/ 140 h 614"/>
                  <a:gd name="T22" fmla="*/ 37 w 257"/>
                  <a:gd name="T23" fmla="*/ 226 h 614"/>
                  <a:gd name="T24" fmla="*/ 0 w 257"/>
                  <a:gd name="T25" fmla="*/ 319 h 614"/>
                  <a:gd name="T26" fmla="*/ 28 w 257"/>
                  <a:gd name="T27" fmla="*/ 402 h 614"/>
                  <a:gd name="T28" fmla="*/ 39 w 257"/>
                  <a:gd name="T29" fmla="*/ 483 h 614"/>
                  <a:gd name="T30" fmla="*/ 101 w 257"/>
                  <a:gd name="T31" fmla="*/ 526 h 614"/>
                  <a:gd name="T32" fmla="*/ 169 w 257"/>
                  <a:gd name="T33" fmla="*/ 600 h 614"/>
                  <a:gd name="T34" fmla="*/ 257 w 257"/>
                  <a:gd name="T35" fmla="*/ 582 h 614"/>
                  <a:gd name="T36" fmla="*/ 257 w 257"/>
                  <a:gd name="T37" fmla="*/ 372 h 614"/>
                  <a:gd name="T38" fmla="*/ 207 w 257"/>
                  <a:gd name="T39" fmla="*/ 372 h 614"/>
                  <a:gd name="T40" fmla="*/ 207 w 257"/>
                  <a:gd name="T41" fmla="*/ 487 h 614"/>
                  <a:gd name="T42" fmla="*/ 236 w 257"/>
                  <a:gd name="T43" fmla="*/ 525 h 614"/>
                  <a:gd name="T44" fmla="*/ 196 w 257"/>
                  <a:gd name="T45" fmla="*/ 564 h 614"/>
                  <a:gd name="T46" fmla="*/ 157 w 257"/>
                  <a:gd name="T47" fmla="*/ 525 h 614"/>
                  <a:gd name="T48" fmla="*/ 185 w 257"/>
                  <a:gd name="T49" fmla="*/ 487 h 614"/>
                  <a:gd name="T50" fmla="*/ 185 w 257"/>
                  <a:gd name="T51" fmla="*/ 372 h 614"/>
                  <a:gd name="T52" fmla="*/ 129 w 257"/>
                  <a:gd name="T53" fmla="*/ 372 h 614"/>
                  <a:gd name="T54" fmla="*/ 129 w 257"/>
                  <a:gd name="T55" fmla="*/ 393 h 614"/>
                  <a:gd name="T56" fmla="*/ 158 w 257"/>
                  <a:gd name="T57" fmla="*/ 431 h 614"/>
                  <a:gd name="T58" fmla="*/ 118 w 257"/>
                  <a:gd name="T59" fmla="*/ 470 h 614"/>
                  <a:gd name="T60" fmla="*/ 79 w 257"/>
                  <a:gd name="T61" fmla="*/ 431 h 614"/>
                  <a:gd name="T62" fmla="*/ 108 w 257"/>
                  <a:gd name="T63" fmla="*/ 393 h 614"/>
                  <a:gd name="T64" fmla="*/ 108 w 257"/>
                  <a:gd name="T65" fmla="*/ 361 h 614"/>
                  <a:gd name="T66" fmla="*/ 118 w 257"/>
                  <a:gd name="T67" fmla="*/ 350 h 614"/>
                  <a:gd name="T68" fmla="*/ 257 w 257"/>
                  <a:gd name="T69" fmla="*/ 350 h 614"/>
                  <a:gd name="T70" fmla="*/ 257 w 257"/>
                  <a:gd name="T71" fmla="*/ 334 h 614"/>
                  <a:gd name="T72" fmla="*/ 106 w 257"/>
                  <a:gd name="T73" fmla="*/ 334 h 614"/>
                  <a:gd name="T74" fmla="*/ 95 w 257"/>
                  <a:gd name="T75" fmla="*/ 323 h 614"/>
                  <a:gd name="T76" fmla="*/ 95 w 257"/>
                  <a:gd name="T77" fmla="*/ 215 h 614"/>
                  <a:gd name="T78" fmla="*/ 67 w 257"/>
                  <a:gd name="T79" fmla="*/ 177 h 614"/>
                  <a:gd name="T80" fmla="*/ 106 w 257"/>
                  <a:gd name="T81" fmla="*/ 138 h 614"/>
                  <a:gd name="T82" fmla="*/ 146 w 257"/>
                  <a:gd name="T83" fmla="*/ 177 h 614"/>
                  <a:gd name="T84" fmla="*/ 117 w 257"/>
                  <a:gd name="T85" fmla="*/ 215 h 614"/>
                  <a:gd name="T86" fmla="*/ 117 w 257"/>
                  <a:gd name="T87" fmla="*/ 312 h 614"/>
                  <a:gd name="T88" fmla="*/ 257 w 257"/>
                  <a:gd name="T89" fmla="*/ 312 h 614"/>
                  <a:gd name="T90" fmla="*/ 257 w 257"/>
                  <a:gd name="T91" fmla="*/ 247 h 614"/>
                  <a:gd name="T92" fmla="*/ 220 w 257"/>
                  <a:gd name="T93" fmla="*/ 247 h 614"/>
                  <a:gd name="T94" fmla="*/ 182 w 257"/>
                  <a:gd name="T95" fmla="*/ 275 h 614"/>
                  <a:gd name="T96" fmla="*/ 143 w 257"/>
                  <a:gd name="T97" fmla="*/ 236 h 614"/>
                  <a:gd name="T98" fmla="*/ 182 w 257"/>
                  <a:gd name="T99" fmla="*/ 196 h 614"/>
                  <a:gd name="T100" fmla="*/ 220 w 257"/>
                  <a:gd name="T101" fmla="*/ 225 h 614"/>
                  <a:gd name="T102" fmla="*/ 257 w 257"/>
                  <a:gd name="T103" fmla="*/ 225 h 614"/>
                  <a:gd name="T104" fmla="*/ 257 w 257"/>
                  <a:gd name="T105" fmla="*/ 36 h 614"/>
                  <a:gd name="T106" fmla="*/ 207 w 257"/>
                  <a:gd name="T107" fmla="*/ 0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7" h="614">
                    <a:moveTo>
                      <a:pt x="207" y="0"/>
                    </a:moveTo>
                    <a:lnTo>
                      <a:pt x="207" y="79"/>
                    </a:lnTo>
                    <a:cubicBezTo>
                      <a:pt x="223" y="84"/>
                      <a:pt x="235" y="99"/>
                      <a:pt x="235" y="117"/>
                    </a:cubicBezTo>
                    <a:cubicBezTo>
                      <a:pt x="235" y="128"/>
                      <a:pt x="231" y="138"/>
                      <a:pt x="224" y="145"/>
                    </a:cubicBezTo>
                    <a:cubicBezTo>
                      <a:pt x="216" y="153"/>
                      <a:pt x="206" y="157"/>
                      <a:pt x="196" y="157"/>
                    </a:cubicBezTo>
                    <a:cubicBezTo>
                      <a:pt x="185" y="157"/>
                      <a:pt x="176" y="153"/>
                      <a:pt x="168" y="145"/>
                    </a:cubicBezTo>
                    <a:cubicBezTo>
                      <a:pt x="161" y="138"/>
                      <a:pt x="157" y="128"/>
                      <a:pt x="157" y="117"/>
                    </a:cubicBezTo>
                    <a:cubicBezTo>
                      <a:pt x="157" y="99"/>
                      <a:pt x="169" y="84"/>
                      <a:pt x="185" y="79"/>
                    </a:cubicBezTo>
                    <a:lnTo>
                      <a:pt x="185" y="1"/>
                    </a:lnTo>
                    <a:cubicBezTo>
                      <a:pt x="136" y="10"/>
                      <a:pt x="122" y="63"/>
                      <a:pt x="122" y="63"/>
                    </a:cubicBezTo>
                    <a:cubicBezTo>
                      <a:pt x="122" y="63"/>
                      <a:pt x="66" y="79"/>
                      <a:pt x="43" y="140"/>
                    </a:cubicBezTo>
                    <a:cubicBezTo>
                      <a:pt x="26" y="186"/>
                      <a:pt x="37" y="226"/>
                      <a:pt x="37" y="226"/>
                    </a:cubicBezTo>
                    <a:cubicBezTo>
                      <a:pt x="37" y="226"/>
                      <a:pt x="0" y="267"/>
                      <a:pt x="0" y="319"/>
                    </a:cubicBezTo>
                    <a:cubicBezTo>
                      <a:pt x="0" y="366"/>
                      <a:pt x="28" y="402"/>
                      <a:pt x="28" y="402"/>
                    </a:cubicBezTo>
                    <a:cubicBezTo>
                      <a:pt x="28" y="402"/>
                      <a:pt x="19" y="444"/>
                      <a:pt x="39" y="483"/>
                    </a:cubicBezTo>
                    <a:cubicBezTo>
                      <a:pt x="64" y="530"/>
                      <a:pt x="101" y="526"/>
                      <a:pt x="101" y="526"/>
                    </a:cubicBezTo>
                    <a:cubicBezTo>
                      <a:pt x="101" y="526"/>
                      <a:pt x="114" y="579"/>
                      <a:pt x="169" y="600"/>
                    </a:cubicBezTo>
                    <a:cubicBezTo>
                      <a:pt x="207" y="614"/>
                      <a:pt x="240" y="595"/>
                      <a:pt x="257" y="582"/>
                    </a:cubicBezTo>
                    <a:lnTo>
                      <a:pt x="257" y="372"/>
                    </a:lnTo>
                    <a:lnTo>
                      <a:pt x="207" y="372"/>
                    </a:lnTo>
                    <a:lnTo>
                      <a:pt x="207" y="487"/>
                    </a:lnTo>
                    <a:cubicBezTo>
                      <a:pt x="223" y="492"/>
                      <a:pt x="236" y="507"/>
                      <a:pt x="236" y="525"/>
                    </a:cubicBezTo>
                    <a:cubicBezTo>
                      <a:pt x="236" y="547"/>
                      <a:pt x="218" y="564"/>
                      <a:pt x="196" y="564"/>
                    </a:cubicBezTo>
                    <a:cubicBezTo>
                      <a:pt x="174" y="564"/>
                      <a:pt x="157" y="547"/>
                      <a:pt x="157" y="525"/>
                    </a:cubicBezTo>
                    <a:cubicBezTo>
                      <a:pt x="157" y="507"/>
                      <a:pt x="169" y="492"/>
                      <a:pt x="185" y="487"/>
                    </a:cubicBezTo>
                    <a:lnTo>
                      <a:pt x="185" y="372"/>
                    </a:lnTo>
                    <a:lnTo>
                      <a:pt x="129" y="372"/>
                    </a:lnTo>
                    <a:lnTo>
                      <a:pt x="129" y="393"/>
                    </a:lnTo>
                    <a:cubicBezTo>
                      <a:pt x="146" y="398"/>
                      <a:pt x="158" y="413"/>
                      <a:pt x="158" y="431"/>
                    </a:cubicBezTo>
                    <a:cubicBezTo>
                      <a:pt x="158" y="452"/>
                      <a:pt x="140" y="470"/>
                      <a:pt x="118" y="470"/>
                    </a:cubicBezTo>
                    <a:cubicBezTo>
                      <a:pt x="97" y="470"/>
                      <a:pt x="79" y="452"/>
                      <a:pt x="79" y="431"/>
                    </a:cubicBezTo>
                    <a:cubicBezTo>
                      <a:pt x="79" y="413"/>
                      <a:pt x="91" y="398"/>
                      <a:pt x="108" y="393"/>
                    </a:cubicBezTo>
                    <a:lnTo>
                      <a:pt x="108" y="361"/>
                    </a:lnTo>
                    <a:cubicBezTo>
                      <a:pt x="108" y="355"/>
                      <a:pt x="112" y="350"/>
                      <a:pt x="118" y="350"/>
                    </a:cubicBezTo>
                    <a:lnTo>
                      <a:pt x="257" y="350"/>
                    </a:lnTo>
                    <a:lnTo>
                      <a:pt x="257" y="334"/>
                    </a:lnTo>
                    <a:lnTo>
                      <a:pt x="106" y="334"/>
                    </a:lnTo>
                    <a:cubicBezTo>
                      <a:pt x="100" y="334"/>
                      <a:pt x="95" y="329"/>
                      <a:pt x="95" y="323"/>
                    </a:cubicBezTo>
                    <a:lnTo>
                      <a:pt x="95" y="215"/>
                    </a:lnTo>
                    <a:cubicBezTo>
                      <a:pt x="79" y="210"/>
                      <a:pt x="67" y="195"/>
                      <a:pt x="67" y="177"/>
                    </a:cubicBezTo>
                    <a:cubicBezTo>
                      <a:pt x="67" y="155"/>
                      <a:pt x="84" y="138"/>
                      <a:pt x="106" y="138"/>
                    </a:cubicBezTo>
                    <a:cubicBezTo>
                      <a:pt x="128" y="138"/>
                      <a:pt x="146" y="155"/>
                      <a:pt x="146" y="177"/>
                    </a:cubicBezTo>
                    <a:cubicBezTo>
                      <a:pt x="146" y="195"/>
                      <a:pt x="133" y="210"/>
                      <a:pt x="117" y="215"/>
                    </a:cubicBezTo>
                    <a:lnTo>
                      <a:pt x="117" y="312"/>
                    </a:lnTo>
                    <a:lnTo>
                      <a:pt x="257" y="312"/>
                    </a:lnTo>
                    <a:lnTo>
                      <a:pt x="257" y="247"/>
                    </a:lnTo>
                    <a:lnTo>
                      <a:pt x="220" y="247"/>
                    </a:lnTo>
                    <a:cubicBezTo>
                      <a:pt x="216" y="263"/>
                      <a:pt x="200" y="275"/>
                      <a:pt x="182" y="275"/>
                    </a:cubicBezTo>
                    <a:cubicBezTo>
                      <a:pt x="161" y="275"/>
                      <a:pt x="143" y="258"/>
                      <a:pt x="143" y="236"/>
                    </a:cubicBezTo>
                    <a:cubicBezTo>
                      <a:pt x="143" y="214"/>
                      <a:pt x="161" y="196"/>
                      <a:pt x="182" y="196"/>
                    </a:cubicBezTo>
                    <a:cubicBezTo>
                      <a:pt x="200" y="196"/>
                      <a:pt x="215" y="209"/>
                      <a:pt x="220" y="225"/>
                    </a:cubicBezTo>
                    <a:lnTo>
                      <a:pt x="257" y="225"/>
                    </a:lnTo>
                    <a:lnTo>
                      <a:pt x="257" y="36"/>
                    </a:lnTo>
                    <a:cubicBezTo>
                      <a:pt x="248" y="20"/>
                      <a:pt x="232" y="3"/>
                      <a:pt x="20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257">
                <a:extLst>
                  <a:ext uri="{FF2B5EF4-FFF2-40B4-BE49-F238E27FC236}">
                    <a16:creationId xmlns:a16="http://schemas.microsoft.com/office/drawing/2014/main" id="{435420A4-BA04-4B35-8758-EB6FF2CF06E7}"/>
                  </a:ext>
                </a:extLst>
              </p:cNvPr>
              <p:cNvSpPr>
                <a:spLocks noChangeAspect="1"/>
              </p:cNvSpPr>
              <p:nvPr/>
            </p:nvSpPr>
            <p:spPr bwMode="auto">
              <a:xfrm>
                <a:off x="3533775" y="4330700"/>
                <a:ext cx="26988" cy="26988"/>
              </a:xfrm>
              <a:custGeom>
                <a:avLst/>
                <a:gdLst>
                  <a:gd name="T0" fmla="*/ 0 w 36"/>
                  <a:gd name="T1" fmla="*/ 18 h 36"/>
                  <a:gd name="T2" fmla="*/ 5 w 36"/>
                  <a:gd name="T3" fmla="*/ 31 h 36"/>
                  <a:gd name="T4" fmla="*/ 18 w 36"/>
                  <a:gd name="T5" fmla="*/ 36 h 36"/>
                  <a:gd name="T6" fmla="*/ 31 w 36"/>
                  <a:gd name="T7" fmla="*/ 31 h 36"/>
                  <a:gd name="T8" fmla="*/ 36 w 36"/>
                  <a:gd name="T9" fmla="*/ 18 h 36"/>
                  <a:gd name="T10" fmla="*/ 18 w 36"/>
                  <a:gd name="T11" fmla="*/ 0 h 36"/>
                  <a:gd name="T12" fmla="*/ 0 w 36"/>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36" h="36">
                    <a:moveTo>
                      <a:pt x="0" y="18"/>
                    </a:moveTo>
                    <a:cubicBezTo>
                      <a:pt x="0" y="23"/>
                      <a:pt x="2" y="27"/>
                      <a:pt x="5" y="31"/>
                    </a:cubicBezTo>
                    <a:cubicBezTo>
                      <a:pt x="9" y="34"/>
                      <a:pt x="13" y="36"/>
                      <a:pt x="18" y="36"/>
                    </a:cubicBezTo>
                    <a:cubicBezTo>
                      <a:pt x="23" y="36"/>
                      <a:pt x="27" y="34"/>
                      <a:pt x="31" y="31"/>
                    </a:cubicBezTo>
                    <a:cubicBezTo>
                      <a:pt x="34" y="27"/>
                      <a:pt x="36" y="23"/>
                      <a:pt x="36" y="18"/>
                    </a:cubicBezTo>
                    <a:cubicBezTo>
                      <a:pt x="36" y="8"/>
                      <a:pt x="28" y="0"/>
                      <a:pt x="18" y="0"/>
                    </a:cubicBezTo>
                    <a:cubicBezTo>
                      <a:pt x="8" y="0"/>
                      <a:pt x="0" y="8"/>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Oval 258">
                <a:extLst>
                  <a:ext uri="{FF2B5EF4-FFF2-40B4-BE49-F238E27FC236}">
                    <a16:creationId xmlns:a16="http://schemas.microsoft.com/office/drawing/2014/main" id="{2AC0D593-FC59-416B-9411-B624A9273257}"/>
                  </a:ext>
                </a:extLst>
              </p:cNvPr>
              <p:cNvSpPr>
                <a:spLocks noChangeAspect="1" noChangeArrowheads="1"/>
              </p:cNvSpPr>
              <p:nvPr/>
            </p:nvSpPr>
            <p:spPr bwMode="auto">
              <a:xfrm>
                <a:off x="3475038" y="4568825"/>
                <a:ext cx="26988" cy="285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Oval 260">
                <a:extLst>
                  <a:ext uri="{FF2B5EF4-FFF2-40B4-BE49-F238E27FC236}">
                    <a16:creationId xmlns:a16="http://schemas.microsoft.com/office/drawing/2014/main" id="{0326E5CE-9F12-4F8E-B7B5-73FE9408C73D}"/>
                  </a:ext>
                </a:extLst>
              </p:cNvPr>
              <p:cNvSpPr>
                <a:spLocks noChangeAspect="1" noChangeArrowheads="1"/>
              </p:cNvSpPr>
              <p:nvPr/>
            </p:nvSpPr>
            <p:spPr bwMode="auto">
              <a:xfrm>
                <a:off x="3465513" y="4376738"/>
                <a:ext cx="26988" cy="269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Oval 261">
                <a:extLst>
                  <a:ext uri="{FF2B5EF4-FFF2-40B4-BE49-F238E27FC236}">
                    <a16:creationId xmlns:a16="http://schemas.microsoft.com/office/drawing/2014/main" id="{1479F2AC-2249-4667-9D7F-696422B94CCD}"/>
                  </a:ext>
                </a:extLst>
              </p:cNvPr>
              <p:cNvSpPr>
                <a:spLocks noChangeAspect="1" noChangeArrowheads="1"/>
              </p:cNvSpPr>
              <p:nvPr/>
            </p:nvSpPr>
            <p:spPr bwMode="auto">
              <a:xfrm>
                <a:off x="3533775" y="4640263"/>
                <a:ext cx="26988" cy="285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263">
                <a:extLst>
                  <a:ext uri="{FF2B5EF4-FFF2-40B4-BE49-F238E27FC236}">
                    <a16:creationId xmlns:a16="http://schemas.microsoft.com/office/drawing/2014/main" id="{01477C5A-4C5A-4026-8746-E6986C989EE4}"/>
                  </a:ext>
                </a:extLst>
              </p:cNvPr>
              <p:cNvSpPr>
                <a:spLocks noChangeAspect="1"/>
              </p:cNvSpPr>
              <p:nvPr/>
            </p:nvSpPr>
            <p:spPr bwMode="auto">
              <a:xfrm>
                <a:off x="3613150" y="4295775"/>
                <a:ext cx="193675" cy="388938"/>
              </a:xfrm>
              <a:custGeom>
                <a:avLst/>
                <a:gdLst>
                  <a:gd name="T0" fmla="*/ 0 w 256"/>
                  <a:gd name="T1" fmla="*/ 129 h 513"/>
                  <a:gd name="T2" fmla="*/ 90 w 256"/>
                  <a:gd name="T3" fmla="*/ 166 h 513"/>
                  <a:gd name="T4" fmla="*/ 90 w 256"/>
                  <a:gd name="T5" fmla="*/ 347 h 513"/>
                  <a:gd name="T6" fmla="*/ 0 w 256"/>
                  <a:gd name="T7" fmla="*/ 385 h 513"/>
                  <a:gd name="T8" fmla="*/ 0 w 256"/>
                  <a:gd name="T9" fmla="*/ 513 h 513"/>
                  <a:gd name="T10" fmla="*/ 39 w 256"/>
                  <a:gd name="T11" fmla="*/ 513 h 513"/>
                  <a:gd name="T12" fmla="*/ 45 w 256"/>
                  <a:gd name="T13" fmla="*/ 482 h 513"/>
                  <a:gd name="T14" fmla="*/ 42 w 256"/>
                  <a:gd name="T15" fmla="*/ 471 h 513"/>
                  <a:gd name="T16" fmla="*/ 121 w 256"/>
                  <a:gd name="T17" fmla="*/ 439 h 513"/>
                  <a:gd name="T18" fmla="*/ 127 w 256"/>
                  <a:gd name="T19" fmla="*/ 447 h 513"/>
                  <a:gd name="T20" fmla="*/ 153 w 256"/>
                  <a:gd name="T21" fmla="*/ 466 h 513"/>
                  <a:gd name="T22" fmla="*/ 209 w 256"/>
                  <a:gd name="T23" fmla="*/ 410 h 513"/>
                  <a:gd name="T24" fmla="*/ 191 w 256"/>
                  <a:gd name="T25" fmla="*/ 384 h 513"/>
                  <a:gd name="T26" fmla="*/ 182 w 256"/>
                  <a:gd name="T27" fmla="*/ 378 h 513"/>
                  <a:gd name="T28" fmla="*/ 214 w 256"/>
                  <a:gd name="T29" fmla="*/ 299 h 513"/>
                  <a:gd name="T30" fmla="*/ 225 w 256"/>
                  <a:gd name="T31" fmla="*/ 301 h 513"/>
                  <a:gd name="T32" fmla="*/ 256 w 256"/>
                  <a:gd name="T33" fmla="*/ 296 h 513"/>
                  <a:gd name="T34" fmla="*/ 256 w 256"/>
                  <a:gd name="T35" fmla="*/ 217 h 513"/>
                  <a:gd name="T36" fmla="*/ 225 w 256"/>
                  <a:gd name="T37" fmla="*/ 212 h 513"/>
                  <a:gd name="T38" fmla="*/ 214 w 256"/>
                  <a:gd name="T39" fmla="*/ 214 h 513"/>
                  <a:gd name="T40" fmla="*/ 182 w 256"/>
                  <a:gd name="T41" fmla="*/ 135 h 513"/>
                  <a:gd name="T42" fmla="*/ 191 w 256"/>
                  <a:gd name="T43" fmla="*/ 129 h 513"/>
                  <a:gd name="T44" fmla="*/ 209 w 256"/>
                  <a:gd name="T45" fmla="*/ 103 h 513"/>
                  <a:gd name="T46" fmla="*/ 153 w 256"/>
                  <a:gd name="T47" fmla="*/ 47 h 513"/>
                  <a:gd name="T48" fmla="*/ 127 w 256"/>
                  <a:gd name="T49" fmla="*/ 66 h 513"/>
                  <a:gd name="T50" fmla="*/ 121 w 256"/>
                  <a:gd name="T51" fmla="*/ 75 h 513"/>
                  <a:gd name="T52" fmla="*/ 42 w 256"/>
                  <a:gd name="T53" fmla="*/ 42 h 513"/>
                  <a:gd name="T54" fmla="*/ 45 w 256"/>
                  <a:gd name="T55" fmla="*/ 32 h 513"/>
                  <a:gd name="T56" fmla="*/ 39 w 256"/>
                  <a:gd name="T57" fmla="*/ 0 h 513"/>
                  <a:gd name="T58" fmla="*/ 0 w 256"/>
                  <a:gd name="T59" fmla="*/ 0 h 513"/>
                  <a:gd name="T60" fmla="*/ 0 w 256"/>
                  <a:gd name="T61" fmla="*/ 129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6" h="513">
                    <a:moveTo>
                      <a:pt x="0" y="129"/>
                    </a:moveTo>
                    <a:cubicBezTo>
                      <a:pt x="32" y="128"/>
                      <a:pt x="65" y="141"/>
                      <a:pt x="90" y="166"/>
                    </a:cubicBezTo>
                    <a:cubicBezTo>
                      <a:pt x="141" y="216"/>
                      <a:pt x="141" y="297"/>
                      <a:pt x="90" y="347"/>
                    </a:cubicBezTo>
                    <a:cubicBezTo>
                      <a:pt x="65" y="373"/>
                      <a:pt x="32" y="385"/>
                      <a:pt x="0" y="385"/>
                    </a:cubicBezTo>
                    <a:lnTo>
                      <a:pt x="0" y="513"/>
                    </a:lnTo>
                    <a:lnTo>
                      <a:pt x="39" y="513"/>
                    </a:lnTo>
                    <a:cubicBezTo>
                      <a:pt x="42" y="505"/>
                      <a:pt x="46" y="490"/>
                      <a:pt x="45" y="482"/>
                    </a:cubicBezTo>
                    <a:lnTo>
                      <a:pt x="42" y="471"/>
                    </a:lnTo>
                    <a:lnTo>
                      <a:pt x="121" y="439"/>
                    </a:lnTo>
                    <a:lnTo>
                      <a:pt x="127" y="447"/>
                    </a:lnTo>
                    <a:cubicBezTo>
                      <a:pt x="132" y="454"/>
                      <a:pt x="146" y="462"/>
                      <a:pt x="153" y="466"/>
                    </a:cubicBezTo>
                    <a:lnTo>
                      <a:pt x="209" y="410"/>
                    </a:lnTo>
                    <a:cubicBezTo>
                      <a:pt x="205" y="403"/>
                      <a:pt x="197" y="389"/>
                      <a:pt x="191" y="384"/>
                    </a:cubicBezTo>
                    <a:lnTo>
                      <a:pt x="182" y="378"/>
                    </a:lnTo>
                    <a:lnTo>
                      <a:pt x="214" y="299"/>
                    </a:lnTo>
                    <a:lnTo>
                      <a:pt x="225" y="301"/>
                    </a:lnTo>
                    <a:cubicBezTo>
                      <a:pt x="233" y="303"/>
                      <a:pt x="248" y="299"/>
                      <a:pt x="256" y="296"/>
                    </a:cubicBezTo>
                    <a:lnTo>
                      <a:pt x="256" y="217"/>
                    </a:lnTo>
                    <a:cubicBezTo>
                      <a:pt x="248" y="214"/>
                      <a:pt x="233" y="210"/>
                      <a:pt x="225" y="212"/>
                    </a:cubicBezTo>
                    <a:lnTo>
                      <a:pt x="214" y="214"/>
                    </a:lnTo>
                    <a:lnTo>
                      <a:pt x="182" y="135"/>
                    </a:lnTo>
                    <a:lnTo>
                      <a:pt x="191" y="129"/>
                    </a:lnTo>
                    <a:cubicBezTo>
                      <a:pt x="197" y="125"/>
                      <a:pt x="205" y="111"/>
                      <a:pt x="209" y="103"/>
                    </a:cubicBezTo>
                    <a:lnTo>
                      <a:pt x="153" y="47"/>
                    </a:lnTo>
                    <a:cubicBezTo>
                      <a:pt x="146" y="51"/>
                      <a:pt x="132" y="59"/>
                      <a:pt x="127" y="66"/>
                    </a:cubicBezTo>
                    <a:lnTo>
                      <a:pt x="121" y="75"/>
                    </a:lnTo>
                    <a:lnTo>
                      <a:pt x="42" y="42"/>
                    </a:lnTo>
                    <a:lnTo>
                      <a:pt x="45" y="32"/>
                    </a:lnTo>
                    <a:cubicBezTo>
                      <a:pt x="46" y="24"/>
                      <a:pt x="42" y="8"/>
                      <a:pt x="39" y="0"/>
                    </a:cubicBezTo>
                    <a:lnTo>
                      <a:pt x="0" y="0"/>
                    </a:lnTo>
                    <a:lnTo>
                      <a:pt x="0" y="1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 name="Content Placeholder 2">
              <a:extLst>
                <a:ext uri="{FF2B5EF4-FFF2-40B4-BE49-F238E27FC236}">
                  <a16:creationId xmlns:a16="http://schemas.microsoft.com/office/drawing/2014/main" id="{57DDF05B-C64E-4A20-9EF6-4B520C74FF7A}"/>
                </a:ext>
              </a:extLst>
            </p:cNvPr>
            <p:cNvSpPr txBox="1">
              <a:spLocks/>
            </p:cNvSpPr>
            <p:nvPr/>
          </p:nvSpPr>
          <p:spPr>
            <a:xfrm>
              <a:off x="6237807" y="1553469"/>
              <a:ext cx="842757" cy="559929"/>
            </a:xfrm>
            <a:prstGeom prst="rect">
              <a:avLst/>
            </a:prstGeom>
          </p:spPr>
          <p:txBody>
            <a:bodyPr vert="horz" lIns="0" tIns="0" rIns="0" bIns="0" rtlCol="0">
              <a:noAutofit/>
            </a:bodyPr>
            <a:lstStyle>
              <a:lvl1pPr marL="171496" indent="-171496" algn="l" defTabSz="685983" rtl="0" eaLnBrk="1" latinLnBrk="0" hangingPunct="1">
                <a:lnSpc>
                  <a:spcPct val="90000"/>
                </a:lnSpc>
                <a:spcBef>
                  <a:spcPts val="750"/>
                </a:spcBef>
                <a:buClr>
                  <a:srgbClr val="1F94D1"/>
                </a:buClr>
                <a:buFont typeface="Arial"/>
                <a:buChar char="•"/>
                <a:defRPr sz="2101" kern="1200">
                  <a:solidFill>
                    <a:srgbClr val="00467B"/>
                  </a:solidFill>
                  <a:latin typeface="+mn-lt"/>
                  <a:ea typeface="+mn-ea"/>
                  <a:cs typeface="+mn-cs"/>
                </a:defRPr>
              </a:lvl1pPr>
              <a:lvl2pPr marL="292100" indent="-112713" algn="l" defTabSz="685983" rtl="0" eaLnBrk="1" latinLnBrk="0" hangingPunct="1">
                <a:lnSpc>
                  <a:spcPct val="90000"/>
                </a:lnSpc>
                <a:spcBef>
                  <a:spcPts val="375"/>
                </a:spcBef>
                <a:buClr>
                  <a:srgbClr val="1F94D1"/>
                </a:buClr>
                <a:buFont typeface="Arial" panose="020B0604020202020204" pitchFamily="34" charset="0"/>
                <a:buChar char="–"/>
                <a:tabLst/>
                <a:defRPr sz="1800" kern="1200">
                  <a:solidFill>
                    <a:srgbClr val="00467B"/>
                  </a:solidFill>
                  <a:latin typeface="+mn-lt"/>
                  <a:ea typeface="+mn-ea"/>
                  <a:cs typeface="+mn-cs"/>
                </a:defRPr>
              </a:lvl2pPr>
              <a:lvl3pPr marL="460375" indent="-112713" algn="l" defTabSz="685983" rtl="0" eaLnBrk="1" latinLnBrk="0" hangingPunct="1">
                <a:lnSpc>
                  <a:spcPct val="90000"/>
                </a:lnSpc>
                <a:spcBef>
                  <a:spcPts val="375"/>
                </a:spcBef>
                <a:buClr>
                  <a:srgbClr val="1F94D1"/>
                </a:buClr>
                <a:buSzPct val="60000"/>
                <a:buFont typeface="Arial" panose="020B0604020202020204" pitchFamily="34" charset="0"/>
                <a:buChar char="►"/>
                <a:tabLst/>
                <a:defRPr sz="1500" kern="1200">
                  <a:solidFill>
                    <a:srgbClr val="00467B"/>
                  </a:solidFill>
                  <a:latin typeface="+mn-lt"/>
                  <a:ea typeface="+mn-ea"/>
                  <a:cs typeface="+mn-cs"/>
                </a:defRPr>
              </a:lvl3pPr>
              <a:lvl4pPr marL="573088" indent="-112713" algn="l" defTabSz="685983" rtl="0" eaLnBrk="1" latinLnBrk="0" hangingPunct="1">
                <a:lnSpc>
                  <a:spcPct val="90000"/>
                </a:lnSpc>
                <a:spcBef>
                  <a:spcPts val="375"/>
                </a:spcBef>
                <a:buClr>
                  <a:srgbClr val="1F94D1"/>
                </a:buClr>
                <a:buFont typeface="Wingdings" panose="05000000000000000000" pitchFamily="2" charset="2"/>
                <a:buChar char="§"/>
                <a:tabLst/>
                <a:defRPr sz="1350" kern="1200">
                  <a:solidFill>
                    <a:srgbClr val="00467B"/>
                  </a:solidFill>
                  <a:latin typeface="+mn-lt"/>
                  <a:ea typeface="+mn-ea"/>
                  <a:cs typeface="+mn-cs"/>
                </a:defRPr>
              </a:lvl4pPr>
              <a:lvl5pPr marL="695325" indent="-122238" algn="l" defTabSz="685983" rtl="0" eaLnBrk="1" latinLnBrk="0" hangingPunct="1">
                <a:lnSpc>
                  <a:spcPct val="90000"/>
                </a:lnSpc>
                <a:spcBef>
                  <a:spcPts val="375"/>
                </a:spcBef>
                <a:buClr>
                  <a:srgbClr val="1F94D1"/>
                </a:buClr>
                <a:buSzPct val="80000"/>
                <a:buFont typeface="Courier New" panose="02070309020205020404" pitchFamily="49" charset="0"/>
                <a:buChar char="o"/>
                <a:tabLst/>
                <a:defRPr sz="1350" kern="1200">
                  <a:solidFill>
                    <a:srgbClr val="00467B"/>
                  </a:solidFill>
                  <a:latin typeface="+mn-lt"/>
                  <a:ea typeface="+mn-ea"/>
                  <a:cs typeface="+mn-cs"/>
                </a:defRPr>
              </a:lvl5pPr>
              <a:lvl6pPr marL="1886453" indent="-171496" algn="l" defTabSz="6859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9444" indent="-171496" algn="l" defTabSz="6859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2436" indent="-171496" algn="l" defTabSz="6859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5427" indent="-171496" algn="l" defTabSz="685983"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lnSpc>
                  <a:spcPct val="75000"/>
                </a:lnSpc>
                <a:spcBef>
                  <a:spcPts val="300"/>
                </a:spcBef>
                <a:buNone/>
              </a:pPr>
              <a:r>
                <a:rPr lang="en-US" sz="1000" b="1" dirty="0">
                  <a:solidFill>
                    <a:srgbClr val="FFFFFF"/>
                  </a:solidFill>
                  <a:latin typeface="Arial" panose="020B0604020202020204" pitchFamily="34" charset="0"/>
                  <a:cs typeface="Arial" panose="020B0604020202020204" pitchFamily="34" charset="0"/>
                </a:rPr>
                <a:t>Availability</a:t>
              </a:r>
              <a:br>
                <a:rPr lang="en-US" sz="1000" b="1" dirty="0">
                  <a:solidFill>
                    <a:srgbClr val="FFFFFF"/>
                  </a:solidFill>
                  <a:latin typeface="Arial" panose="020B0604020202020204" pitchFamily="34" charset="0"/>
                  <a:cs typeface="Arial" panose="020B0604020202020204" pitchFamily="34" charset="0"/>
                </a:rPr>
              </a:br>
              <a:r>
                <a:rPr lang="en-US" sz="1000" b="1" dirty="0">
                  <a:solidFill>
                    <a:srgbClr val="FFFFFF"/>
                  </a:solidFill>
                  <a:latin typeface="Arial" panose="020B0604020202020204" pitchFamily="34" charset="0"/>
                  <a:cs typeface="Arial" panose="020B0604020202020204" pitchFamily="34" charset="0"/>
                </a:rPr>
                <a:t>Heuristic</a:t>
              </a:r>
            </a:p>
            <a:p>
              <a:pPr marL="0" indent="0" algn="ctr">
                <a:lnSpc>
                  <a:spcPct val="75000"/>
                </a:lnSpc>
                <a:spcBef>
                  <a:spcPts val="300"/>
                </a:spcBef>
                <a:buNone/>
              </a:pPr>
              <a:r>
                <a:rPr lang="en-US" sz="800" dirty="0" err="1">
                  <a:solidFill>
                    <a:srgbClr val="FFFFFF">
                      <a:alpha val="75000"/>
                    </a:srgbClr>
                  </a:solidFill>
                  <a:latin typeface="Arial" panose="020B0604020202020204" pitchFamily="34" charset="0"/>
                  <a:cs typeface="Arial" panose="020B0604020202020204" pitchFamily="34" charset="0"/>
                </a:rPr>
                <a:t>Covid</a:t>
              </a:r>
              <a:r>
                <a:rPr lang="en-US" sz="800" dirty="0">
                  <a:solidFill>
                    <a:srgbClr val="FFFFFF">
                      <a:alpha val="75000"/>
                    </a:srgbClr>
                  </a:solidFill>
                  <a:latin typeface="Arial" panose="020B0604020202020204" pitchFamily="34" charset="0"/>
                  <a:cs typeface="Arial" panose="020B0604020202020204" pitchFamily="34" charset="0"/>
                </a:rPr>
                <a:t> isn’t real because I don’t know anyone with it..</a:t>
              </a:r>
            </a:p>
          </p:txBody>
        </p:sp>
        <p:sp>
          <p:nvSpPr>
            <p:cNvPr id="22" name="Content Placeholder 2">
              <a:extLst>
                <a:ext uri="{FF2B5EF4-FFF2-40B4-BE49-F238E27FC236}">
                  <a16:creationId xmlns:a16="http://schemas.microsoft.com/office/drawing/2014/main" id="{369E2939-0D3A-4BF3-8F74-0A45BB7E31C4}"/>
                </a:ext>
              </a:extLst>
            </p:cNvPr>
            <p:cNvSpPr txBox="1">
              <a:spLocks/>
            </p:cNvSpPr>
            <p:nvPr/>
          </p:nvSpPr>
          <p:spPr>
            <a:xfrm>
              <a:off x="4207718" y="2372043"/>
              <a:ext cx="842757" cy="559929"/>
            </a:xfrm>
            <a:prstGeom prst="rect">
              <a:avLst/>
            </a:prstGeom>
          </p:spPr>
          <p:txBody>
            <a:bodyPr vert="horz" lIns="0" tIns="0" rIns="0" bIns="0" rtlCol="0">
              <a:noAutofit/>
            </a:bodyPr>
            <a:lstStyle>
              <a:lvl1pPr marL="171496" indent="-171496" algn="l" defTabSz="685983" rtl="0" eaLnBrk="1" latinLnBrk="0" hangingPunct="1">
                <a:lnSpc>
                  <a:spcPct val="90000"/>
                </a:lnSpc>
                <a:spcBef>
                  <a:spcPts val="750"/>
                </a:spcBef>
                <a:buClr>
                  <a:srgbClr val="1F94D1"/>
                </a:buClr>
                <a:buFont typeface="Arial"/>
                <a:buChar char="•"/>
                <a:defRPr sz="2101" kern="1200">
                  <a:solidFill>
                    <a:srgbClr val="00467B"/>
                  </a:solidFill>
                  <a:latin typeface="+mn-lt"/>
                  <a:ea typeface="+mn-ea"/>
                  <a:cs typeface="+mn-cs"/>
                </a:defRPr>
              </a:lvl1pPr>
              <a:lvl2pPr marL="292100" indent="-112713" algn="l" defTabSz="685983" rtl="0" eaLnBrk="1" latinLnBrk="0" hangingPunct="1">
                <a:lnSpc>
                  <a:spcPct val="90000"/>
                </a:lnSpc>
                <a:spcBef>
                  <a:spcPts val="375"/>
                </a:spcBef>
                <a:buClr>
                  <a:srgbClr val="1F94D1"/>
                </a:buClr>
                <a:buFont typeface="Arial" panose="020B0604020202020204" pitchFamily="34" charset="0"/>
                <a:buChar char="–"/>
                <a:tabLst/>
                <a:defRPr sz="1800" kern="1200">
                  <a:solidFill>
                    <a:srgbClr val="00467B"/>
                  </a:solidFill>
                  <a:latin typeface="+mn-lt"/>
                  <a:ea typeface="+mn-ea"/>
                  <a:cs typeface="+mn-cs"/>
                </a:defRPr>
              </a:lvl2pPr>
              <a:lvl3pPr marL="460375" indent="-112713" algn="l" defTabSz="685983" rtl="0" eaLnBrk="1" latinLnBrk="0" hangingPunct="1">
                <a:lnSpc>
                  <a:spcPct val="90000"/>
                </a:lnSpc>
                <a:spcBef>
                  <a:spcPts val="375"/>
                </a:spcBef>
                <a:buClr>
                  <a:srgbClr val="1F94D1"/>
                </a:buClr>
                <a:buSzPct val="60000"/>
                <a:buFont typeface="Arial" panose="020B0604020202020204" pitchFamily="34" charset="0"/>
                <a:buChar char="►"/>
                <a:tabLst/>
                <a:defRPr sz="1500" kern="1200">
                  <a:solidFill>
                    <a:srgbClr val="00467B"/>
                  </a:solidFill>
                  <a:latin typeface="+mn-lt"/>
                  <a:ea typeface="+mn-ea"/>
                  <a:cs typeface="+mn-cs"/>
                </a:defRPr>
              </a:lvl3pPr>
              <a:lvl4pPr marL="573088" indent="-112713" algn="l" defTabSz="685983" rtl="0" eaLnBrk="1" latinLnBrk="0" hangingPunct="1">
                <a:lnSpc>
                  <a:spcPct val="90000"/>
                </a:lnSpc>
                <a:spcBef>
                  <a:spcPts val="375"/>
                </a:spcBef>
                <a:buClr>
                  <a:srgbClr val="1F94D1"/>
                </a:buClr>
                <a:buFont typeface="Wingdings" panose="05000000000000000000" pitchFamily="2" charset="2"/>
                <a:buChar char="§"/>
                <a:tabLst/>
                <a:defRPr sz="1350" kern="1200">
                  <a:solidFill>
                    <a:srgbClr val="00467B"/>
                  </a:solidFill>
                  <a:latin typeface="+mn-lt"/>
                  <a:ea typeface="+mn-ea"/>
                  <a:cs typeface="+mn-cs"/>
                </a:defRPr>
              </a:lvl4pPr>
              <a:lvl5pPr marL="695325" indent="-122238" algn="l" defTabSz="685983" rtl="0" eaLnBrk="1" latinLnBrk="0" hangingPunct="1">
                <a:lnSpc>
                  <a:spcPct val="90000"/>
                </a:lnSpc>
                <a:spcBef>
                  <a:spcPts val="375"/>
                </a:spcBef>
                <a:buClr>
                  <a:srgbClr val="1F94D1"/>
                </a:buClr>
                <a:buSzPct val="80000"/>
                <a:buFont typeface="Courier New" panose="02070309020205020404" pitchFamily="49" charset="0"/>
                <a:buChar char="o"/>
                <a:tabLst/>
                <a:defRPr sz="1350" kern="1200">
                  <a:solidFill>
                    <a:srgbClr val="00467B"/>
                  </a:solidFill>
                  <a:latin typeface="+mn-lt"/>
                  <a:ea typeface="+mn-ea"/>
                  <a:cs typeface="+mn-cs"/>
                </a:defRPr>
              </a:lvl5pPr>
              <a:lvl6pPr marL="1886453" indent="-171496" algn="l" defTabSz="6859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9444" indent="-171496" algn="l" defTabSz="6859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2436" indent="-171496" algn="l" defTabSz="6859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5427" indent="-171496" algn="l" defTabSz="685983"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lnSpc>
                  <a:spcPct val="75000"/>
                </a:lnSpc>
                <a:spcBef>
                  <a:spcPts val="300"/>
                </a:spcBef>
                <a:buNone/>
              </a:pPr>
              <a:r>
                <a:rPr lang="en-US" sz="1000" b="1" dirty="0">
                  <a:solidFill>
                    <a:srgbClr val="FFFFFF"/>
                  </a:solidFill>
                  <a:latin typeface="Arial" panose="020B0604020202020204" pitchFamily="34" charset="0"/>
                  <a:cs typeface="Arial" panose="020B0604020202020204" pitchFamily="34" charset="0"/>
                </a:rPr>
                <a:t>Framing</a:t>
              </a:r>
            </a:p>
            <a:p>
              <a:pPr marL="0" indent="0" algn="ctr">
                <a:lnSpc>
                  <a:spcPct val="75000"/>
                </a:lnSpc>
                <a:spcBef>
                  <a:spcPts val="300"/>
                </a:spcBef>
                <a:buNone/>
              </a:pPr>
              <a:r>
                <a:rPr lang="en-US" sz="800" dirty="0">
                  <a:solidFill>
                    <a:srgbClr val="FFFFFF">
                      <a:alpha val="75000"/>
                    </a:srgbClr>
                  </a:solidFill>
                  <a:latin typeface="Arial" panose="020B0604020202020204" pitchFamily="34" charset="0"/>
                  <a:cs typeface="Arial" panose="020B0604020202020204" pitchFamily="34" charset="0"/>
                </a:rPr>
                <a:t>Drawing different conclusions from the same info – based on how it is presented</a:t>
              </a:r>
            </a:p>
          </p:txBody>
        </p:sp>
        <p:sp>
          <p:nvSpPr>
            <p:cNvPr id="23" name="Content Placeholder 2">
              <a:extLst>
                <a:ext uri="{FF2B5EF4-FFF2-40B4-BE49-F238E27FC236}">
                  <a16:creationId xmlns:a16="http://schemas.microsoft.com/office/drawing/2014/main" id="{38A16B30-15EF-4408-9AE6-EEF354C1FA21}"/>
                </a:ext>
              </a:extLst>
            </p:cNvPr>
            <p:cNvSpPr txBox="1">
              <a:spLocks/>
            </p:cNvSpPr>
            <p:nvPr/>
          </p:nvSpPr>
          <p:spPr>
            <a:xfrm>
              <a:off x="3998324" y="3429000"/>
              <a:ext cx="842757" cy="559929"/>
            </a:xfrm>
            <a:prstGeom prst="rect">
              <a:avLst/>
            </a:prstGeom>
          </p:spPr>
          <p:txBody>
            <a:bodyPr vert="horz" lIns="0" tIns="0" rIns="0" bIns="0" rtlCol="0">
              <a:noAutofit/>
            </a:bodyPr>
            <a:lstStyle>
              <a:lvl1pPr marL="171496" indent="-171496" algn="l" defTabSz="685983" rtl="0" eaLnBrk="1" latinLnBrk="0" hangingPunct="1">
                <a:lnSpc>
                  <a:spcPct val="90000"/>
                </a:lnSpc>
                <a:spcBef>
                  <a:spcPts val="750"/>
                </a:spcBef>
                <a:buClr>
                  <a:srgbClr val="1F94D1"/>
                </a:buClr>
                <a:buFont typeface="Arial"/>
                <a:buChar char="•"/>
                <a:defRPr sz="2101" kern="1200">
                  <a:solidFill>
                    <a:srgbClr val="00467B"/>
                  </a:solidFill>
                  <a:latin typeface="+mn-lt"/>
                  <a:ea typeface="+mn-ea"/>
                  <a:cs typeface="+mn-cs"/>
                </a:defRPr>
              </a:lvl1pPr>
              <a:lvl2pPr marL="292100" indent="-112713" algn="l" defTabSz="685983" rtl="0" eaLnBrk="1" latinLnBrk="0" hangingPunct="1">
                <a:lnSpc>
                  <a:spcPct val="90000"/>
                </a:lnSpc>
                <a:spcBef>
                  <a:spcPts val="375"/>
                </a:spcBef>
                <a:buClr>
                  <a:srgbClr val="1F94D1"/>
                </a:buClr>
                <a:buFont typeface="Arial" panose="020B0604020202020204" pitchFamily="34" charset="0"/>
                <a:buChar char="–"/>
                <a:tabLst/>
                <a:defRPr sz="1800" kern="1200">
                  <a:solidFill>
                    <a:srgbClr val="00467B"/>
                  </a:solidFill>
                  <a:latin typeface="+mn-lt"/>
                  <a:ea typeface="+mn-ea"/>
                  <a:cs typeface="+mn-cs"/>
                </a:defRPr>
              </a:lvl2pPr>
              <a:lvl3pPr marL="460375" indent="-112713" algn="l" defTabSz="685983" rtl="0" eaLnBrk="1" latinLnBrk="0" hangingPunct="1">
                <a:lnSpc>
                  <a:spcPct val="90000"/>
                </a:lnSpc>
                <a:spcBef>
                  <a:spcPts val="375"/>
                </a:spcBef>
                <a:buClr>
                  <a:srgbClr val="1F94D1"/>
                </a:buClr>
                <a:buSzPct val="60000"/>
                <a:buFont typeface="Arial" panose="020B0604020202020204" pitchFamily="34" charset="0"/>
                <a:buChar char="►"/>
                <a:tabLst/>
                <a:defRPr sz="1500" kern="1200">
                  <a:solidFill>
                    <a:srgbClr val="00467B"/>
                  </a:solidFill>
                  <a:latin typeface="+mn-lt"/>
                  <a:ea typeface="+mn-ea"/>
                  <a:cs typeface="+mn-cs"/>
                </a:defRPr>
              </a:lvl3pPr>
              <a:lvl4pPr marL="573088" indent="-112713" algn="l" defTabSz="685983" rtl="0" eaLnBrk="1" latinLnBrk="0" hangingPunct="1">
                <a:lnSpc>
                  <a:spcPct val="90000"/>
                </a:lnSpc>
                <a:spcBef>
                  <a:spcPts val="375"/>
                </a:spcBef>
                <a:buClr>
                  <a:srgbClr val="1F94D1"/>
                </a:buClr>
                <a:buFont typeface="Wingdings" panose="05000000000000000000" pitchFamily="2" charset="2"/>
                <a:buChar char="§"/>
                <a:tabLst/>
                <a:defRPr sz="1350" kern="1200">
                  <a:solidFill>
                    <a:srgbClr val="00467B"/>
                  </a:solidFill>
                  <a:latin typeface="+mn-lt"/>
                  <a:ea typeface="+mn-ea"/>
                  <a:cs typeface="+mn-cs"/>
                </a:defRPr>
              </a:lvl4pPr>
              <a:lvl5pPr marL="695325" indent="-122238" algn="l" defTabSz="685983" rtl="0" eaLnBrk="1" latinLnBrk="0" hangingPunct="1">
                <a:lnSpc>
                  <a:spcPct val="90000"/>
                </a:lnSpc>
                <a:spcBef>
                  <a:spcPts val="375"/>
                </a:spcBef>
                <a:buClr>
                  <a:srgbClr val="1F94D1"/>
                </a:buClr>
                <a:buSzPct val="80000"/>
                <a:buFont typeface="Courier New" panose="02070309020205020404" pitchFamily="49" charset="0"/>
                <a:buChar char="o"/>
                <a:tabLst/>
                <a:defRPr sz="1350" kern="1200">
                  <a:solidFill>
                    <a:srgbClr val="00467B"/>
                  </a:solidFill>
                  <a:latin typeface="+mn-lt"/>
                  <a:ea typeface="+mn-ea"/>
                  <a:cs typeface="+mn-cs"/>
                </a:defRPr>
              </a:lvl5pPr>
              <a:lvl6pPr marL="1886453" indent="-171496" algn="l" defTabSz="6859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9444" indent="-171496" algn="l" defTabSz="6859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2436" indent="-171496" algn="l" defTabSz="6859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5427" indent="-171496" algn="l" defTabSz="685983"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lnSpc>
                  <a:spcPct val="75000"/>
                </a:lnSpc>
                <a:spcBef>
                  <a:spcPts val="300"/>
                </a:spcBef>
                <a:buNone/>
              </a:pPr>
              <a:r>
                <a:rPr lang="en-US" sz="1000" b="1" dirty="0">
                  <a:solidFill>
                    <a:srgbClr val="FFFFFF"/>
                  </a:solidFill>
                  <a:latin typeface="Arial" panose="020B0604020202020204" pitchFamily="34" charset="0"/>
                  <a:cs typeface="Arial" panose="020B0604020202020204" pitchFamily="34" charset="0"/>
                </a:rPr>
                <a:t>Loss Aversion</a:t>
              </a:r>
            </a:p>
            <a:p>
              <a:pPr marL="0" indent="0" algn="ctr">
                <a:lnSpc>
                  <a:spcPct val="75000"/>
                </a:lnSpc>
                <a:spcBef>
                  <a:spcPts val="300"/>
                </a:spcBef>
                <a:buNone/>
              </a:pPr>
              <a:r>
                <a:rPr lang="en-US" sz="800" dirty="0">
                  <a:solidFill>
                    <a:srgbClr val="FFFFFF">
                      <a:alpha val="75000"/>
                    </a:srgbClr>
                  </a:solidFill>
                  <a:latin typeface="Arial" panose="020B0604020202020204" pitchFamily="34" charset="0"/>
                  <a:cs typeface="Arial" panose="020B0604020202020204" pitchFamily="34" charset="0"/>
                </a:rPr>
                <a:t>Fear of missing out</a:t>
              </a:r>
            </a:p>
          </p:txBody>
        </p:sp>
        <p:sp>
          <p:nvSpPr>
            <p:cNvPr id="24" name="Content Placeholder 2">
              <a:extLst>
                <a:ext uri="{FF2B5EF4-FFF2-40B4-BE49-F238E27FC236}">
                  <a16:creationId xmlns:a16="http://schemas.microsoft.com/office/drawing/2014/main" id="{BE6C2D8E-D388-47CF-8035-5B2C227C1616}"/>
                </a:ext>
              </a:extLst>
            </p:cNvPr>
            <p:cNvSpPr txBox="1">
              <a:spLocks/>
            </p:cNvSpPr>
            <p:nvPr/>
          </p:nvSpPr>
          <p:spPr>
            <a:xfrm>
              <a:off x="4604253" y="4447300"/>
              <a:ext cx="842757" cy="559929"/>
            </a:xfrm>
            <a:prstGeom prst="rect">
              <a:avLst/>
            </a:prstGeom>
          </p:spPr>
          <p:txBody>
            <a:bodyPr vert="horz" lIns="0" tIns="0" rIns="0" bIns="0" rtlCol="0">
              <a:noAutofit/>
            </a:bodyPr>
            <a:lstStyle>
              <a:lvl1pPr marL="171496" indent="-171496" algn="l" defTabSz="685983" rtl="0" eaLnBrk="1" latinLnBrk="0" hangingPunct="1">
                <a:lnSpc>
                  <a:spcPct val="90000"/>
                </a:lnSpc>
                <a:spcBef>
                  <a:spcPts val="750"/>
                </a:spcBef>
                <a:buClr>
                  <a:srgbClr val="1F94D1"/>
                </a:buClr>
                <a:buFont typeface="Arial"/>
                <a:buChar char="•"/>
                <a:defRPr sz="2101" kern="1200">
                  <a:solidFill>
                    <a:srgbClr val="00467B"/>
                  </a:solidFill>
                  <a:latin typeface="+mn-lt"/>
                  <a:ea typeface="+mn-ea"/>
                  <a:cs typeface="+mn-cs"/>
                </a:defRPr>
              </a:lvl1pPr>
              <a:lvl2pPr marL="292100" indent="-112713" algn="l" defTabSz="685983" rtl="0" eaLnBrk="1" latinLnBrk="0" hangingPunct="1">
                <a:lnSpc>
                  <a:spcPct val="90000"/>
                </a:lnSpc>
                <a:spcBef>
                  <a:spcPts val="375"/>
                </a:spcBef>
                <a:buClr>
                  <a:srgbClr val="1F94D1"/>
                </a:buClr>
                <a:buFont typeface="Arial" panose="020B0604020202020204" pitchFamily="34" charset="0"/>
                <a:buChar char="–"/>
                <a:tabLst/>
                <a:defRPr sz="1800" kern="1200">
                  <a:solidFill>
                    <a:srgbClr val="00467B"/>
                  </a:solidFill>
                  <a:latin typeface="+mn-lt"/>
                  <a:ea typeface="+mn-ea"/>
                  <a:cs typeface="+mn-cs"/>
                </a:defRPr>
              </a:lvl2pPr>
              <a:lvl3pPr marL="460375" indent="-112713" algn="l" defTabSz="685983" rtl="0" eaLnBrk="1" latinLnBrk="0" hangingPunct="1">
                <a:lnSpc>
                  <a:spcPct val="90000"/>
                </a:lnSpc>
                <a:spcBef>
                  <a:spcPts val="375"/>
                </a:spcBef>
                <a:buClr>
                  <a:srgbClr val="1F94D1"/>
                </a:buClr>
                <a:buSzPct val="60000"/>
                <a:buFont typeface="Arial" panose="020B0604020202020204" pitchFamily="34" charset="0"/>
                <a:buChar char="►"/>
                <a:tabLst/>
                <a:defRPr sz="1500" kern="1200">
                  <a:solidFill>
                    <a:srgbClr val="00467B"/>
                  </a:solidFill>
                  <a:latin typeface="+mn-lt"/>
                  <a:ea typeface="+mn-ea"/>
                  <a:cs typeface="+mn-cs"/>
                </a:defRPr>
              </a:lvl3pPr>
              <a:lvl4pPr marL="573088" indent="-112713" algn="l" defTabSz="685983" rtl="0" eaLnBrk="1" latinLnBrk="0" hangingPunct="1">
                <a:lnSpc>
                  <a:spcPct val="90000"/>
                </a:lnSpc>
                <a:spcBef>
                  <a:spcPts val="375"/>
                </a:spcBef>
                <a:buClr>
                  <a:srgbClr val="1F94D1"/>
                </a:buClr>
                <a:buFont typeface="Wingdings" panose="05000000000000000000" pitchFamily="2" charset="2"/>
                <a:buChar char="§"/>
                <a:tabLst/>
                <a:defRPr sz="1350" kern="1200">
                  <a:solidFill>
                    <a:srgbClr val="00467B"/>
                  </a:solidFill>
                  <a:latin typeface="+mn-lt"/>
                  <a:ea typeface="+mn-ea"/>
                  <a:cs typeface="+mn-cs"/>
                </a:defRPr>
              </a:lvl4pPr>
              <a:lvl5pPr marL="695325" indent="-122238" algn="l" defTabSz="685983" rtl="0" eaLnBrk="1" latinLnBrk="0" hangingPunct="1">
                <a:lnSpc>
                  <a:spcPct val="90000"/>
                </a:lnSpc>
                <a:spcBef>
                  <a:spcPts val="375"/>
                </a:spcBef>
                <a:buClr>
                  <a:srgbClr val="1F94D1"/>
                </a:buClr>
                <a:buSzPct val="80000"/>
                <a:buFont typeface="Courier New" panose="02070309020205020404" pitchFamily="49" charset="0"/>
                <a:buChar char="o"/>
                <a:tabLst/>
                <a:defRPr sz="1350" kern="1200">
                  <a:solidFill>
                    <a:srgbClr val="00467B"/>
                  </a:solidFill>
                  <a:latin typeface="+mn-lt"/>
                  <a:ea typeface="+mn-ea"/>
                  <a:cs typeface="+mn-cs"/>
                </a:defRPr>
              </a:lvl5pPr>
              <a:lvl6pPr marL="1886453" indent="-171496" algn="l" defTabSz="6859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9444" indent="-171496" algn="l" defTabSz="6859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2436" indent="-171496" algn="l" defTabSz="6859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5427" indent="-171496" algn="l" defTabSz="685983"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lnSpc>
                  <a:spcPct val="75000"/>
                </a:lnSpc>
                <a:spcBef>
                  <a:spcPts val="300"/>
                </a:spcBef>
                <a:buNone/>
              </a:pPr>
              <a:r>
                <a:rPr lang="en-US" sz="1000" b="1" dirty="0">
                  <a:solidFill>
                    <a:srgbClr val="FFFFFF"/>
                  </a:solidFill>
                  <a:latin typeface="Arial" panose="020B0604020202020204" pitchFamily="34" charset="0"/>
                  <a:cs typeface="Arial" panose="020B0604020202020204" pitchFamily="34" charset="0"/>
                </a:rPr>
                <a:t>In Group</a:t>
              </a:r>
            </a:p>
            <a:p>
              <a:pPr marL="0" indent="0" algn="ctr">
                <a:lnSpc>
                  <a:spcPct val="75000"/>
                </a:lnSpc>
                <a:spcBef>
                  <a:spcPts val="300"/>
                </a:spcBef>
                <a:buNone/>
              </a:pPr>
              <a:r>
                <a:rPr lang="en-US" sz="800" dirty="0">
                  <a:solidFill>
                    <a:schemeClr val="bg1"/>
                  </a:solidFill>
                  <a:latin typeface="Sohne"/>
                </a:rPr>
                <a:t>P</a:t>
              </a:r>
              <a:r>
                <a:rPr lang="en-US" sz="800" b="0" i="0" dirty="0">
                  <a:solidFill>
                    <a:schemeClr val="bg1"/>
                  </a:solidFill>
                  <a:effectLst/>
                  <a:latin typeface="Sohne"/>
                </a:rPr>
                <a:t>eople are more likely to support or believe someone within their own social group than an outsider</a:t>
              </a:r>
              <a:r>
                <a:rPr lang="en-US" sz="800" dirty="0">
                  <a:solidFill>
                    <a:schemeClr val="bg1"/>
                  </a:solidFill>
                  <a:latin typeface="Arial" panose="020B0604020202020204" pitchFamily="34" charset="0"/>
                  <a:cs typeface="Arial" panose="020B0604020202020204" pitchFamily="34" charset="0"/>
                </a:rPr>
                <a:t>.</a:t>
              </a:r>
            </a:p>
          </p:txBody>
        </p:sp>
        <p:grpSp>
          <p:nvGrpSpPr>
            <p:cNvPr id="25" name="Group 24">
              <a:extLst>
                <a:ext uri="{FF2B5EF4-FFF2-40B4-BE49-F238E27FC236}">
                  <a16:creationId xmlns:a16="http://schemas.microsoft.com/office/drawing/2014/main" id="{C57D1386-89A1-4C79-96C7-11BE45B15BD0}"/>
                </a:ext>
              </a:extLst>
            </p:cNvPr>
            <p:cNvGrpSpPr>
              <a:grpSpLocks noChangeAspect="1"/>
            </p:cNvGrpSpPr>
            <p:nvPr/>
          </p:nvGrpSpPr>
          <p:grpSpPr>
            <a:xfrm>
              <a:off x="6688393" y="993729"/>
              <a:ext cx="411482" cy="411945"/>
              <a:chOff x="7953209" y="2022532"/>
              <a:chExt cx="411482" cy="411945"/>
            </a:xfrm>
          </p:grpSpPr>
          <p:sp>
            <p:nvSpPr>
              <p:cNvPr id="26" name="Oval 25">
                <a:extLst>
                  <a:ext uri="{FF2B5EF4-FFF2-40B4-BE49-F238E27FC236}">
                    <a16:creationId xmlns:a16="http://schemas.microsoft.com/office/drawing/2014/main" id="{31340ED9-876F-4AE2-912C-0A6B46F54407}"/>
                  </a:ext>
                </a:extLst>
              </p:cNvPr>
              <p:cNvSpPr>
                <a:spLocks noChangeAspect="1"/>
              </p:cNvSpPr>
              <p:nvPr/>
            </p:nvSpPr>
            <p:spPr>
              <a:xfrm>
                <a:off x="7953209" y="2022532"/>
                <a:ext cx="411482" cy="411945"/>
              </a:xfrm>
              <a:prstGeom prst="ellipse">
                <a:avLst/>
              </a:prstGeom>
              <a:solidFill>
                <a:srgbClr val="881E34"/>
              </a:solidFill>
              <a:ln w="25400" cmpd="sng">
                <a:solidFill>
                  <a:srgbClr val="FFFFFF"/>
                </a:solidFill>
                <a:miter lim="800000"/>
                <a:headEnd/>
                <a:tailEnd/>
              </a:ln>
              <a:effectLst/>
            </p:spPr>
            <p:txBody>
              <a:bodyPr lIns="18288" tIns="18288" rIns="18288" bIns="18288" anchor="ctr" anchorCtr="1"/>
              <a:lstStyle/>
              <a:p>
                <a:pPr algn="ctr">
                  <a:lnSpc>
                    <a:spcPct val="80000"/>
                  </a:lnSpc>
                </a:pPr>
                <a:endParaRPr lang="en-US" sz="900" dirty="0">
                  <a:solidFill>
                    <a:srgbClr val="142431"/>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13C05F67-583A-465A-B1CC-21B4CA98225B}"/>
                  </a:ext>
                </a:extLst>
              </p:cNvPr>
              <p:cNvGrpSpPr>
                <a:grpSpLocks noChangeAspect="1"/>
              </p:cNvGrpSpPr>
              <p:nvPr/>
            </p:nvGrpSpPr>
            <p:grpSpPr>
              <a:xfrm>
                <a:off x="8045201" y="2095104"/>
                <a:ext cx="241720" cy="245590"/>
                <a:chOff x="3379788" y="2837687"/>
                <a:chExt cx="444500" cy="451614"/>
              </a:xfrm>
              <a:solidFill>
                <a:srgbClr val="FFFFFF"/>
              </a:solidFill>
            </p:grpSpPr>
            <p:sp>
              <p:nvSpPr>
                <p:cNvPr id="28" name="Freeform 238">
                  <a:extLst>
                    <a:ext uri="{FF2B5EF4-FFF2-40B4-BE49-F238E27FC236}">
                      <a16:creationId xmlns:a16="http://schemas.microsoft.com/office/drawing/2014/main" id="{5A8636A0-0215-478D-82B8-142E6A5785D0}"/>
                    </a:ext>
                  </a:extLst>
                </p:cNvPr>
                <p:cNvSpPr>
                  <a:spLocks noEditPoints="1"/>
                </p:cNvSpPr>
                <p:nvPr/>
              </p:nvSpPr>
              <p:spPr bwMode="auto">
                <a:xfrm>
                  <a:off x="3592513" y="3001963"/>
                  <a:ext cx="171450" cy="287338"/>
                </a:xfrm>
                <a:custGeom>
                  <a:avLst/>
                  <a:gdLst>
                    <a:gd name="T0" fmla="*/ 22 w 225"/>
                    <a:gd name="T1" fmla="*/ 144 h 377"/>
                    <a:gd name="T2" fmla="*/ 22 w 225"/>
                    <a:gd name="T3" fmla="*/ 346 h 377"/>
                    <a:gd name="T4" fmla="*/ 203 w 225"/>
                    <a:gd name="T5" fmla="*/ 233 h 377"/>
                    <a:gd name="T6" fmla="*/ 203 w 225"/>
                    <a:gd name="T7" fmla="*/ 31 h 377"/>
                    <a:gd name="T8" fmla="*/ 22 w 225"/>
                    <a:gd name="T9" fmla="*/ 144 h 377"/>
                    <a:gd name="T10" fmla="*/ 11 w 225"/>
                    <a:gd name="T11" fmla="*/ 377 h 377"/>
                    <a:gd name="T12" fmla="*/ 6 w 225"/>
                    <a:gd name="T13" fmla="*/ 375 h 377"/>
                    <a:gd name="T14" fmla="*/ 0 w 225"/>
                    <a:gd name="T15" fmla="*/ 366 h 377"/>
                    <a:gd name="T16" fmla="*/ 0 w 225"/>
                    <a:gd name="T17" fmla="*/ 138 h 377"/>
                    <a:gd name="T18" fmla="*/ 6 w 225"/>
                    <a:gd name="T19" fmla="*/ 129 h 377"/>
                    <a:gd name="T20" fmla="*/ 208 w 225"/>
                    <a:gd name="T21" fmla="*/ 2 h 377"/>
                    <a:gd name="T22" fmla="*/ 219 w 225"/>
                    <a:gd name="T23" fmla="*/ 2 h 377"/>
                    <a:gd name="T24" fmla="*/ 225 w 225"/>
                    <a:gd name="T25" fmla="*/ 11 h 377"/>
                    <a:gd name="T26" fmla="*/ 225 w 225"/>
                    <a:gd name="T27" fmla="*/ 239 h 377"/>
                    <a:gd name="T28" fmla="*/ 220 w 225"/>
                    <a:gd name="T29" fmla="*/ 248 h 377"/>
                    <a:gd name="T30" fmla="*/ 17 w 225"/>
                    <a:gd name="T31" fmla="*/ 375 h 377"/>
                    <a:gd name="T32" fmla="*/ 11 w 225"/>
                    <a:gd name="T33" fmla="*/ 377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5" h="377">
                      <a:moveTo>
                        <a:pt x="22" y="144"/>
                      </a:moveTo>
                      <a:lnTo>
                        <a:pt x="22" y="346"/>
                      </a:lnTo>
                      <a:lnTo>
                        <a:pt x="203" y="233"/>
                      </a:lnTo>
                      <a:lnTo>
                        <a:pt x="203" y="31"/>
                      </a:lnTo>
                      <a:lnTo>
                        <a:pt x="22" y="144"/>
                      </a:lnTo>
                      <a:close/>
                      <a:moveTo>
                        <a:pt x="11" y="377"/>
                      </a:moveTo>
                      <a:cubicBezTo>
                        <a:pt x="9" y="377"/>
                        <a:pt x="8" y="376"/>
                        <a:pt x="6" y="375"/>
                      </a:cubicBezTo>
                      <a:cubicBezTo>
                        <a:pt x="3" y="373"/>
                        <a:pt x="0" y="370"/>
                        <a:pt x="0" y="366"/>
                      </a:cubicBezTo>
                      <a:lnTo>
                        <a:pt x="0" y="138"/>
                      </a:lnTo>
                      <a:cubicBezTo>
                        <a:pt x="0" y="134"/>
                        <a:pt x="2" y="131"/>
                        <a:pt x="6" y="129"/>
                      </a:cubicBezTo>
                      <a:lnTo>
                        <a:pt x="208" y="2"/>
                      </a:lnTo>
                      <a:cubicBezTo>
                        <a:pt x="212" y="0"/>
                        <a:pt x="216" y="0"/>
                        <a:pt x="219" y="2"/>
                      </a:cubicBezTo>
                      <a:cubicBezTo>
                        <a:pt x="223" y="4"/>
                        <a:pt x="225" y="7"/>
                        <a:pt x="225" y="11"/>
                      </a:cubicBezTo>
                      <a:lnTo>
                        <a:pt x="225" y="239"/>
                      </a:lnTo>
                      <a:cubicBezTo>
                        <a:pt x="225" y="243"/>
                        <a:pt x="223" y="246"/>
                        <a:pt x="220" y="248"/>
                      </a:cubicBezTo>
                      <a:lnTo>
                        <a:pt x="17" y="375"/>
                      </a:lnTo>
                      <a:cubicBezTo>
                        <a:pt x="15" y="376"/>
                        <a:pt x="13" y="377"/>
                        <a:pt x="11" y="3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239">
                  <a:extLst>
                    <a:ext uri="{FF2B5EF4-FFF2-40B4-BE49-F238E27FC236}">
                      <a16:creationId xmlns:a16="http://schemas.microsoft.com/office/drawing/2014/main" id="{EB870D39-6969-44C3-9BAE-61CDD892196E}"/>
                    </a:ext>
                  </a:extLst>
                </p:cNvPr>
                <p:cNvSpPr>
                  <a:spLocks noEditPoints="1"/>
                </p:cNvSpPr>
                <p:nvPr/>
              </p:nvSpPr>
              <p:spPr bwMode="auto">
                <a:xfrm>
                  <a:off x="3440113" y="3001963"/>
                  <a:ext cx="169863" cy="287338"/>
                </a:xfrm>
                <a:custGeom>
                  <a:avLst/>
                  <a:gdLst>
                    <a:gd name="T0" fmla="*/ 21 w 224"/>
                    <a:gd name="T1" fmla="*/ 233 h 377"/>
                    <a:gd name="T2" fmla="*/ 202 w 224"/>
                    <a:gd name="T3" fmla="*/ 346 h 377"/>
                    <a:gd name="T4" fmla="*/ 202 w 224"/>
                    <a:gd name="T5" fmla="*/ 144 h 377"/>
                    <a:gd name="T6" fmla="*/ 21 w 224"/>
                    <a:gd name="T7" fmla="*/ 31 h 377"/>
                    <a:gd name="T8" fmla="*/ 21 w 224"/>
                    <a:gd name="T9" fmla="*/ 233 h 377"/>
                    <a:gd name="T10" fmla="*/ 213 w 224"/>
                    <a:gd name="T11" fmla="*/ 377 h 377"/>
                    <a:gd name="T12" fmla="*/ 208 w 224"/>
                    <a:gd name="T13" fmla="*/ 375 h 377"/>
                    <a:gd name="T14" fmla="*/ 5 w 224"/>
                    <a:gd name="T15" fmla="*/ 248 h 377"/>
                    <a:gd name="T16" fmla="*/ 0 w 224"/>
                    <a:gd name="T17" fmla="*/ 239 h 377"/>
                    <a:gd name="T18" fmla="*/ 0 w 224"/>
                    <a:gd name="T19" fmla="*/ 11 h 377"/>
                    <a:gd name="T20" fmla="*/ 5 w 224"/>
                    <a:gd name="T21" fmla="*/ 2 h 377"/>
                    <a:gd name="T22" fmla="*/ 16 w 224"/>
                    <a:gd name="T23" fmla="*/ 2 h 377"/>
                    <a:gd name="T24" fmla="*/ 219 w 224"/>
                    <a:gd name="T25" fmla="*/ 129 h 377"/>
                    <a:gd name="T26" fmla="*/ 224 w 224"/>
                    <a:gd name="T27" fmla="*/ 138 h 377"/>
                    <a:gd name="T28" fmla="*/ 224 w 224"/>
                    <a:gd name="T29" fmla="*/ 366 h 377"/>
                    <a:gd name="T30" fmla="*/ 219 w 224"/>
                    <a:gd name="T31" fmla="*/ 375 h 377"/>
                    <a:gd name="T32" fmla="*/ 213 w 224"/>
                    <a:gd name="T33" fmla="*/ 377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4" h="377">
                      <a:moveTo>
                        <a:pt x="21" y="233"/>
                      </a:moveTo>
                      <a:lnTo>
                        <a:pt x="202" y="346"/>
                      </a:lnTo>
                      <a:lnTo>
                        <a:pt x="202" y="144"/>
                      </a:lnTo>
                      <a:lnTo>
                        <a:pt x="21" y="31"/>
                      </a:lnTo>
                      <a:lnTo>
                        <a:pt x="21" y="233"/>
                      </a:lnTo>
                      <a:close/>
                      <a:moveTo>
                        <a:pt x="213" y="377"/>
                      </a:moveTo>
                      <a:cubicBezTo>
                        <a:pt x="211" y="377"/>
                        <a:pt x="209" y="376"/>
                        <a:pt x="208" y="375"/>
                      </a:cubicBezTo>
                      <a:lnTo>
                        <a:pt x="5" y="248"/>
                      </a:lnTo>
                      <a:cubicBezTo>
                        <a:pt x="2" y="246"/>
                        <a:pt x="0" y="243"/>
                        <a:pt x="0" y="239"/>
                      </a:cubicBezTo>
                      <a:lnTo>
                        <a:pt x="0" y="11"/>
                      </a:lnTo>
                      <a:cubicBezTo>
                        <a:pt x="0" y="7"/>
                        <a:pt x="2" y="4"/>
                        <a:pt x="5" y="2"/>
                      </a:cubicBezTo>
                      <a:cubicBezTo>
                        <a:pt x="9" y="0"/>
                        <a:pt x="13" y="0"/>
                        <a:pt x="16" y="2"/>
                      </a:cubicBezTo>
                      <a:lnTo>
                        <a:pt x="219" y="129"/>
                      </a:lnTo>
                      <a:cubicBezTo>
                        <a:pt x="222" y="131"/>
                        <a:pt x="224" y="134"/>
                        <a:pt x="224" y="138"/>
                      </a:cubicBezTo>
                      <a:lnTo>
                        <a:pt x="224" y="366"/>
                      </a:lnTo>
                      <a:cubicBezTo>
                        <a:pt x="224" y="370"/>
                        <a:pt x="222" y="373"/>
                        <a:pt x="219" y="375"/>
                      </a:cubicBezTo>
                      <a:cubicBezTo>
                        <a:pt x="217" y="376"/>
                        <a:pt x="215" y="377"/>
                        <a:pt x="213" y="3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40">
                  <a:extLst>
                    <a:ext uri="{FF2B5EF4-FFF2-40B4-BE49-F238E27FC236}">
                      <a16:creationId xmlns:a16="http://schemas.microsoft.com/office/drawing/2014/main" id="{1FEC7C77-2810-45B7-9FB2-B3B964F45DBD}"/>
                    </a:ext>
                  </a:extLst>
                </p:cNvPr>
                <p:cNvSpPr>
                  <a:spLocks/>
                </p:cNvSpPr>
                <p:nvPr/>
              </p:nvSpPr>
              <p:spPr bwMode="auto">
                <a:xfrm>
                  <a:off x="3438525" y="2903980"/>
                  <a:ext cx="327025" cy="115888"/>
                </a:xfrm>
                <a:custGeom>
                  <a:avLst/>
                  <a:gdLst>
                    <a:gd name="T0" fmla="*/ 418 w 430"/>
                    <a:gd name="T1" fmla="*/ 149 h 151"/>
                    <a:gd name="T2" fmla="*/ 412 w 430"/>
                    <a:gd name="T3" fmla="*/ 148 h 151"/>
                    <a:gd name="T4" fmla="*/ 215 w 430"/>
                    <a:gd name="T5" fmla="*/ 24 h 151"/>
                    <a:gd name="T6" fmla="*/ 18 w 430"/>
                    <a:gd name="T7" fmla="*/ 148 h 151"/>
                    <a:gd name="T8" fmla="*/ 3 w 430"/>
                    <a:gd name="T9" fmla="*/ 144 h 151"/>
                    <a:gd name="T10" fmla="*/ 7 w 430"/>
                    <a:gd name="T11" fmla="*/ 129 h 151"/>
                    <a:gd name="T12" fmla="*/ 210 w 430"/>
                    <a:gd name="T13" fmla="*/ 2 h 151"/>
                    <a:gd name="T14" fmla="*/ 221 w 430"/>
                    <a:gd name="T15" fmla="*/ 2 h 151"/>
                    <a:gd name="T16" fmla="*/ 424 w 430"/>
                    <a:gd name="T17" fmla="*/ 129 h 151"/>
                    <a:gd name="T18" fmla="*/ 427 w 430"/>
                    <a:gd name="T19" fmla="*/ 144 h 151"/>
                    <a:gd name="T20" fmla="*/ 418 w 430"/>
                    <a:gd name="T21" fmla="*/ 14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0" h="151">
                      <a:moveTo>
                        <a:pt x="418" y="149"/>
                      </a:moveTo>
                      <a:cubicBezTo>
                        <a:pt x="416" y="149"/>
                        <a:pt x="414" y="149"/>
                        <a:pt x="412" y="148"/>
                      </a:cubicBezTo>
                      <a:lnTo>
                        <a:pt x="215" y="24"/>
                      </a:lnTo>
                      <a:lnTo>
                        <a:pt x="18" y="148"/>
                      </a:lnTo>
                      <a:cubicBezTo>
                        <a:pt x="13" y="151"/>
                        <a:pt x="7" y="149"/>
                        <a:pt x="3" y="144"/>
                      </a:cubicBezTo>
                      <a:cubicBezTo>
                        <a:pt x="0" y="139"/>
                        <a:pt x="2" y="132"/>
                        <a:pt x="7" y="129"/>
                      </a:cubicBezTo>
                      <a:lnTo>
                        <a:pt x="210" y="2"/>
                      </a:lnTo>
                      <a:cubicBezTo>
                        <a:pt x="213" y="0"/>
                        <a:pt x="218" y="0"/>
                        <a:pt x="221" y="2"/>
                      </a:cubicBezTo>
                      <a:lnTo>
                        <a:pt x="424" y="129"/>
                      </a:lnTo>
                      <a:cubicBezTo>
                        <a:pt x="429" y="132"/>
                        <a:pt x="430" y="139"/>
                        <a:pt x="427" y="144"/>
                      </a:cubicBezTo>
                      <a:cubicBezTo>
                        <a:pt x="425" y="147"/>
                        <a:pt x="422" y="149"/>
                        <a:pt x="418"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41">
                  <a:extLst>
                    <a:ext uri="{FF2B5EF4-FFF2-40B4-BE49-F238E27FC236}">
                      <a16:creationId xmlns:a16="http://schemas.microsoft.com/office/drawing/2014/main" id="{CCF685BC-F49C-4129-A6F8-C42256234B02}"/>
                    </a:ext>
                  </a:extLst>
                </p:cNvPr>
                <p:cNvSpPr>
                  <a:spLocks/>
                </p:cNvSpPr>
                <p:nvPr/>
              </p:nvSpPr>
              <p:spPr bwMode="auto">
                <a:xfrm>
                  <a:off x="3592513" y="2840038"/>
                  <a:ext cx="17463" cy="82550"/>
                </a:xfrm>
                <a:custGeom>
                  <a:avLst/>
                  <a:gdLst>
                    <a:gd name="T0" fmla="*/ 11 w 22"/>
                    <a:gd name="T1" fmla="*/ 109 h 109"/>
                    <a:gd name="T2" fmla="*/ 0 w 22"/>
                    <a:gd name="T3" fmla="*/ 99 h 109"/>
                    <a:gd name="T4" fmla="*/ 0 w 22"/>
                    <a:gd name="T5" fmla="*/ 10 h 109"/>
                    <a:gd name="T6" fmla="*/ 11 w 22"/>
                    <a:gd name="T7" fmla="*/ 0 h 109"/>
                    <a:gd name="T8" fmla="*/ 22 w 22"/>
                    <a:gd name="T9" fmla="*/ 10 h 109"/>
                    <a:gd name="T10" fmla="*/ 22 w 22"/>
                    <a:gd name="T11" fmla="*/ 99 h 109"/>
                    <a:gd name="T12" fmla="*/ 11 w 22"/>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22" h="109">
                      <a:moveTo>
                        <a:pt x="11" y="109"/>
                      </a:moveTo>
                      <a:cubicBezTo>
                        <a:pt x="5" y="109"/>
                        <a:pt x="0" y="105"/>
                        <a:pt x="0" y="99"/>
                      </a:cubicBezTo>
                      <a:lnTo>
                        <a:pt x="0" y="10"/>
                      </a:lnTo>
                      <a:cubicBezTo>
                        <a:pt x="0" y="4"/>
                        <a:pt x="5" y="0"/>
                        <a:pt x="11" y="0"/>
                      </a:cubicBezTo>
                      <a:cubicBezTo>
                        <a:pt x="17" y="0"/>
                        <a:pt x="22" y="4"/>
                        <a:pt x="22" y="10"/>
                      </a:cubicBezTo>
                      <a:lnTo>
                        <a:pt x="22" y="99"/>
                      </a:lnTo>
                      <a:cubicBezTo>
                        <a:pt x="22" y="105"/>
                        <a:pt x="17" y="109"/>
                        <a:pt x="11" y="1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42">
                  <a:extLst>
                    <a:ext uri="{FF2B5EF4-FFF2-40B4-BE49-F238E27FC236}">
                      <a16:creationId xmlns:a16="http://schemas.microsoft.com/office/drawing/2014/main" id="{1ED594CB-5EA1-4C30-8C15-9807F37017EC}"/>
                    </a:ext>
                  </a:extLst>
                </p:cNvPr>
                <p:cNvSpPr>
                  <a:spLocks/>
                </p:cNvSpPr>
                <p:nvPr/>
              </p:nvSpPr>
              <p:spPr bwMode="auto">
                <a:xfrm>
                  <a:off x="3564761" y="2837687"/>
                  <a:ext cx="73025" cy="46038"/>
                </a:xfrm>
                <a:custGeom>
                  <a:avLst/>
                  <a:gdLst>
                    <a:gd name="T0" fmla="*/ 12 w 97"/>
                    <a:gd name="T1" fmla="*/ 59 h 60"/>
                    <a:gd name="T2" fmla="*/ 4 w 97"/>
                    <a:gd name="T3" fmla="*/ 55 h 60"/>
                    <a:gd name="T4" fmla="*/ 4 w 97"/>
                    <a:gd name="T5" fmla="*/ 40 h 60"/>
                    <a:gd name="T6" fmla="*/ 41 w 97"/>
                    <a:gd name="T7" fmla="*/ 4 h 60"/>
                    <a:gd name="T8" fmla="*/ 56 w 97"/>
                    <a:gd name="T9" fmla="*/ 4 h 60"/>
                    <a:gd name="T10" fmla="*/ 92 w 97"/>
                    <a:gd name="T11" fmla="*/ 40 h 60"/>
                    <a:gd name="T12" fmla="*/ 92 w 97"/>
                    <a:gd name="T13" fmla="*/ 55 h 60"/>
                    <a:gd name="T14" fmla="*/ 77 w 97"/>
                    <a:gd name="T15" fmla="*/ 55 h 60"/>
                    <a:gd name="T16" fmla="*/ 48 w 97"/>
                    <a:gd name="T17" fmla="*/ 27 h 60"/>
                    <a:gd name="T18" fmla="*/ 20 w 97"/>
                    <a:gd name="T19" fmla="*/ 55 h 60"/>
                    <a:gd name="T20" fmla="*/ 12 w 97"/>
                    <a:gd name="T21" fmla="*/ 5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60">
                      <a:moveTo>
                        <a:pt x="12" y="59"/>
                      </a:moveTo>
                      <a:cubicBezTo>
                        <a:pt x="9" y="59"/>
                        <a:pt x="6" y="58"/>
                        <a:pt x="4" y="55"/>
                      </a:cubicBezTo>
                      <a:cubicBezTo>
                        <a:pt x="0" y="51"/>
                        <a:pt x="0" y="44"/>
                        <a:pt x="4" y="40"/>
                      </a:cubicBezTo>
                      <a:lnTo>
                        <a:pt x="41" y="4"/>
                      </a:lnTo>
                      <a:cubicBezTo>
                        <a:pt x="45" y="0"/>
                        <a:pt x="52" y="0"/>
                        <a:pt x="56" y="4"/>
                      </a:cubicBezTo>
                      <a:lnTo>
                        <a:pt x="92" y="40"/>
                      </a:lnTo>
                      <a:cubicBezTo>
                        <a:pt x="97" y="44"/>
                        <a:pt x="97" y="51"/>
                        <a:pt x="92" y="55"/>
                      </a:cubicBezTo>
                      <a:cubicBezTo>
                        <a:pt x="88" y="60"/>
                        <a:pt x="81" y="60"/>
                        <a:pt x="77" y="55"/>
                      </a:cubicBezTo>
                      <a:lnTo>
                        <a:pt x="48" y="27"/>
                      </a:lnTo>
                      <a:lnTo>
                        <a:pt x="20" y="55"/>
                      </a:lnTo>
                      <a:cubicBezTo>
                        <a:pt x="17" y="58"/>
                        <a:pt x="15" y="59"/>
                        <a:pt x="1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79">
                  <a:extLst>
                    <a:ext uri="{FF2B5EF4-FFF2-40B4-BE49-F238E27FC236}">
                      <a16:creationId xmlns:a16="http://schemas.microsoft.com/office/drawing/2014/main" id="{4E376F71-CE2E-4CF2-B4AC-9EDBF4179869}"/>
                    </a:ext>
                  </a:extLst>
                </p:cNvPr>
                <p:cNvSpPr>
                  <a:spLocks/>
                </p:cNvSpPr>
                <p:nvPr/>
              </p:nvSpPr>
              <p:spPr bwMode="auto">
                <a:xfrm>
                  <a:off x="3379788" y="3175001"/>
                  <a:ext cx="77788" cy="50800"/>
                </a:xfrm>
                <a:custGeom>
                  <a:avLst/>
                  <a:gdLst>
                    <a:gd name="T0" fmla="*/ 12 w 101"/>
                    <a:gd name="T1" fmla="*/ 67 h 67"/>
                    <a:gd name="T2" fmla="*/ 3 w 101"/>
                    <a:gd name="T3" fmla="*/ 62 h 67"/>
                    <a:gd name="T4" fmla="*/ 7 w 101"/>
                    <a:gd name="T5" fmla="*/ 47 h 67"/>
                    <a:gd name="T6" fmla="*/ 83 w 101"/>
                    <a:gd name="T7" fmla="*/ 3 h 67"/>
                    <a:gd name="T8" fmla="*/ 98 w 101"/>
                    <a:gd name="T9" fmla="*/ 7 h 67"/>
                    <a:gd name="T10" fmla="*/ 94 w 101"/>
                    <a:gd name="T11" fmla="*/ 22 h 67"/>
                    <a:gd name="T12" fmla="*/ 18 w 101"/>
                    <a:gd name="T13" fmla="*/ 66 h 67"/>
                    <a:gd name="T14" fmla="*/ 12 w 101"/>
                    <a:gd name="T15" fmla="*/ 67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67">
                      <a:moveTo>
                        <a:pt x="12" y="67"/>
                      </a:moveTo>
                      <a:cubicBezTo>
                        <a:pt x="8" y="67"/>
                        <a:pt x="5" y="65"/>
                        <a:pt x="3" y="62"/>
                      </a:cubicBezTo>
                      <a:cubicBezTo>
                        <a:pt x="0" y="56"/>
                        <a:pt x="2" y="50"/>
                        <a:pt x="7" y="47"/>
                      </a:cubicBezTo>
                      <a:lnTo>
                        <a:pt x="83" y="3"/>
                      </a:lnTo>
                      <a:cubicBezTo>
                        <a:pt x="88" y="0"/>
                        <a:pt x="95" y="2"/>
                        <a:pt x="98" y="7"/>
                      </a:cubicBezTo>
                      <a:cubicBezTo>
                        <a:pt x="101" y="12"/>
                        <a:pt x="99" y="19"/>
                        <a:pt x="94" y="22"/>
                      </a:cubicBezTo>
                      <a:lnTo>
                        <a:pt x="18" y="66"/>
                      </a:lnTo>
                      <a:cubicBezTo>
                        <a:pt x="16" y="67"/>
                        <a:pt x="14" y="67"/>
                        <a:pt x="12"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80">
                  <a:extLst>
                    <a:ext uri="{FF2B5EF4-FFF2-40B4-BE49-F238E27FC236}">
                      <a16:creationId xmlns:a16="http://schemas.microsoft.com/office/drawing/2014/main" id="{9FA25A59-8A2A-44F5-B1B2-7AD96B7D5203}"/>
                    </a:ext>
                  </a:extLst>
                </p:cNvPr>
                <p:cNvSpPr>
                  <a:spLocks/>
                </p:cNvSpPr>
                <p:nvPr/>
              </p:nvSpPr>
              <p:spPr bwMode="auto">
                <a:xfrm>
                  <a:off x="3379788" y="3170238"/>
                  <a:ext cx="57150" cy="65088"/>
                </a:xfrm>
                <a:custGeom>
                  <a:avLst/>
                  <a:gdLst>
                    <a:gd name="T0" fmla="*/ 62 w 74"/>
                    <a:gd name="T1" fmla="*/ 85 h 85"/>
                    <a:gd name="T2" fmla="*/ 59 w 74"/>
                    <a:gd name="T3" fmla="*/ 85 h 85"/>
                    <a:gd name="T4" fmla="*/ 9 w 74"/>
                    <a:gd name="T5" fmla="*/ 72 h 85"/>
                    <a:gd name="T6" fmla="*/ 2 w 74"/>
                    <a:gd name="T7" fmla="*/ 58 h 85"/>
                    <a:gd name="T8" fmla="*/ 15 w 74"/>
                    <a:gd name="T9" fmla="*/ 9 h 85"/>
                    <a:gd name="T10" fmla="*/ 28 w 74"/>
                    <a:gd name="T11" fmla="*/ 1 h 85"/>
                    <a:gd name="T12" fmla="*/ 36 w 74"/>
                    <a:gd name="T13" fmla="*/ 14 h 85"/>
                    <a:gd name="T14" fmla="*/ 25 w 74"/>
                    <a:gd name="T15" fmla="*/ 54 h 85"/>
                    <a:gd name="T16" fmla="*/ 65 w 74"/>
                    <a:gd name="T17" fmla="*/ 64 h 85"/>
                    <a:gd name="T18" fmla="*/ 72 w 74"/>
                    <a:gd name="T19" fmla="*/ 77 h 85"/>
                    <a:gd name="T20" fmla="*/ 62 w 74"/>
                    <a:gd name="T21"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 h="85">
                      <a:moveTo>
                        <a:pt x="62" y="85"/>
                      </a:moveTo>
                      <a:cubicBezTo>
                        <a:pt x="61" y="85"/>
                        <a:pt x="60" y="85"/>
                        <a:pt x="59" y="85"/>
                      </a:cubicBezTo>
                      <a:lnTo>
                        <a:pt x="9" y="72"/>
                      </a:lnTo>
                      <a:cubicBezTo>
                        <a:pt x="4" y="70"/>
                        <a:pt x="0" y="64"/>
                        <a:pt x="2" y="58"/>
                      </a:cubicBezTo>
                      <a:lnTo>
                        <a:pt x="15" y="9"/>
                      </a:lnTo>
                      <a:cubicBezTo>
                        <a:pt x="17" y="3"/>
                        <a:pt x="22" y="0"/>
                        <a:pt x="28" y="1"/>
                      </a:cubicBezTo>
                      <a:cubicBezTo>
                        <a:pt x="34" y="3"/>
                        <a:pt x="37" y="9"/>
                        <a:pt x="36" y="14"/>
                      </a:cubicBezTo>
                      <a:lnTo>
                        <a:pt x="25" y="54"/>
                      </a:lnTo>
                      <a:lnTo>
                        <a:pt x="65" y="64"/>
                      </a:lnTo>
                      <a:cubicBezTo>
                        <a:pt x="70" y="66"/>
                        <a:pt x="74" y="72"/>
                        <a:pt x="72" y="77"/>
                      </a:cubicBezTo>
                      <a:cubicBezTo>
                        <a:pt x="71" y="82"/>
                        <a:pt x="67" y="85"/>
                        <a:pt x="62"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81">
                  <a:extLst>
                    <a:ext uri="{FF2B5EF4-FFF2-40B4-BE49-F238E27FC236}">
                      <a16:creationId xmlns:a16="http://schemas.microsoft.com/office/drawing/2014/main" id="{5AFFB2A4-3045-497E-9A08-E5FEDD0D02E5}"/>
                    </a:ext>
                  </a:extLst>
                </p:cNvPr>
                <p:cNvSpPr>
                  <a:spLocks/>
                </p:cNvSpPr>
                <p:nvPr/>
              </p:nvSpPr>
              <p:spPr bwMode="auto">
                <a:xfrm>
                  <a:off x="3746500" y="3175001"/>
                  <a:ext cx="77788" cy="50800"/>
                </a:xfrm>
                <a:custGeom>
                  <a:avLst/>
                  <a:gdLst>
                    <a:gd name="T0" fmla="*/ 88 w 101"/>
                    <a:gd name="T1" fmla="*/ 67 h 67"/>
                    <a:gd name="T2" fmla="*/ 83 w 101"/>
                    <a:gd name="T3" fmla="*/ 66 h 67"/>
                    <a:gd name="T4" fmla="*/ 7 w 101"/>
                    <a:gd name="T5" fmla="*/ 22 h 67"/>
                    <a:gd name="T6" fmla="*/ 3 w 101"/>
                    <a:gd name="T7" fmla="*/ 7 h 67"/>
                    <a:gd name="T8" fmla="*/ 18 w 101"/>
                    <a:gd name="T9" fmla="*/ 3 h 67"/>
                    <a:gd name="T10" fmla="*/ 94 w 101"/>
                    <a:gd name="T11" fmla="*/ 47 h 67"/>
                    <a:gd name="T12" fmla="*/ 98 w 101"/>
                    <a:gd name="T13" fmla="*/ 62 h 67"/>
                    <a:gd name="T14" fmla="*/ 88 w 101"/>
                    <a:gd name="T15" fmla="*/ 67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67">
                      <a:moveTo>
                        <a:pt x="88" y="67"/>
                      </a:moveTo>
                      <a:cubicBezTo>
                        <a:pt x="87" y="67"/>
                        <a:pt x="85" y="67"/>
                        <a:pt x="83" y="66"/>
                      </a:cubicBezTo>
                      <a:lnTo>
                        <a:pt x="7" y="22"/>
                      </a:lnTo>
                      <a:cubicBezTo>
                        <a:pt x="1" y="19"/>
                        <a:pt x="0" y="12"/>
                        <a:pt x="3" y="7"/>
                      </a:cubicBezTo>
                      <a:cubicBezTo>
                        <a:pt x="6" y="2"/>
                        <a:pt x="12" y="0"/>
                        <a:pt x="18" y="3"/>
                      </a:cubicBezTo>
                      <a:lnTo>
                        <a:pt x="94" y="47"/>
                      </a:lnTo>
                      <a:cubicBezTo>
                        <a:pt x="99" y="50"/>
                        <a:pt x="101" y="56"/>
                        <a:pt x="98" y="62"/>
                      </a:cubicBezTo>
                      <a:cubicBezTo>
                        <a:pt x="96" y="65"/>
                        <a:pt x="92" y="67"/>
                        <a:pt x="88"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82">
                  <a:extLst>
                    <a:ext uri="{FF2B5EF4-FFF2-40B4-BE49-F238E27FC236}">
                      <a16:creationId xmlns:a16="http://schemas.microsoft.com/office/drawing/2014/main" id="{C5BD9EC1-2807-4A49-BB1D-AA93B0D404E8}"/>
                    </a:ext>
                  </a:extLst>
                </p:cNvPr>
                <p:cNvSpPr>
                  <a:spLocks/>
                </p:cNvSpPr>
                <p:nvPr/>
              </p:nvSpPr>
              <p:spPr bwMode="auto">
                <a:xfrm>
                  <a:off x="3768666" y="3172148"/>
                  <a:ext cx="55563" cy="65088"/>
                </a:xfrm>
                <a:custGeom>
                  <a:avLst/>
                  <a:gdLst>
                    <a:gd name="T0" fmla="*/ 12 w 73"/>
                    <a:gd name="T1" fmla="*/ 85 h 85"/>
                    <a:gd name="T2" fmla="*/ 1 w 73"/>
                    <a:gd name="T3" fmla="*/ 77 h 85"/>
                    <a:gd name="T4" fmla="*/ 9 w 73"/>
                    <a:gd name="T5" fmla="*/ 64 h 85"/>
                    <a:gd name="T6" fmla="*/ 48 w 73"/>
                    <a:gd name="T7" fmla="*/ 54 h 85"/>
                    <a:gd name="T8" fmla="*/ 38 w 73"/>
                    <a:gd name="T9" fmla="*/ 14 h 85"/>
                    <a:gd name="T10" fmla="*/ 45 w 73"/>
                    <a:gd name="T11" fmla="*/ 1 h 85"/>
                    <a:gd name="T12" fmla="*/ 59 w 73"/>
                    <a:gd name="T13" fmla="*/ 9 h 85"/>
                    <a:gd name="T14" fmla="*/ 72 w 73"/>
                    <a:gd name="T15" fmla="*/ 58 h 85"/>
                    <a:gd name="T16" fmla="*/ 64 w 73"/>
                    <a:gd name="T17" fmla="*/ 72 h 85"/>
                    <a:gd name="T18" fmla="*/ 15 w 73"/>
                    <a:gd name="T19" fmla="*/ 85 h 85"/>
                    <a:gd name="T20" fmla="*/ 12 w 73"/>
                    <a:gd name="T21"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85">
                      <a:moveTo>
                        <a:pt x="12" y="85"/>
                      </a:moveTo>
                      <a:cubicBezTo>
                        <a:pt x="7" y="85"/>
                        <a:pt x="3" y="82"/>
                        <a:pt x="1" y="77"/>
                      </a:cubicBezTo>
                      <a:cubicBezTo>
                        <a:pt x="0" y="72"/>
                        <a:pt x="3" y="66"/>
                        <a:pt x="9" y="64"/>
                      </a:cubicBezTo>
                      <a:lnTo>
                        <a:pt x="48" y="54"/>
                      </a:lnTo>
                      <a:lnTo>
                        <a:pt x="38" y="14"/>
                      </a:lnTo>
                      <a:cubicBezTo>
                        <a:pt x="36" y="9"/>
                        <a:pt x="40" y="3"/>
                        <a:pt x="45" y="1"/>
                      </a:cubicBezTo>
                      <a:cubicBezTo>
                        <a:pt x="51" y="0"/>
                        <a:pt x="57" y="3"/>
                        <a:pt x="59" y="9"/>
                      </a:cubicBezTo>
                      <a:lnTo>
                        <a:pt x="72" y="58"/>
                      </a:lnTo>
                      <a:cubicBezTo>
                        <a:pt x="73" y="64"/>
                        <a:pt x="70" y="70"/>
                        <a:pt x="64" y="72"/>
                      </a:cubicBezTo>
                      <a:lnTo>
                        <a:pt x="15" y="85"/>
                      </a:lnTo>
                      <a:cubicBezTo>
                        <a:pt x="14" y="85"/>
                        <a:pt x="13" y="85"/>
                        <a:pt x="12"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spTree>
    <p:custDataLst>
      <p:tags r:id="rId1"/>
    </p:custDataLst>
    <p:extLst>
      <p:ext uri="{BB962C8B-B14F-4D97-AF65-F5344CB8AC3E}">
        <p14:creationId xmlns:p14="http://schemas.microsoft.com/office/powerpoint/2010/main" val="2540199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F272D-55E3-40EF-BEE0-3AD0171A0A49}"/>
              </a:ext>
            </a:extLst>
          </p:cNvPr>
          <p:cNvSpPr>
            <a:spLocks noGrp="1"/>
          </p:cNvSpPr>
          <p:nvPr>
            <p:ph type="title"/>
          </p:nvPr>
        </p:nvSpPr>
        <p:spPr>
          <a:xfrm>
            <a:off x="477203" y="545001"/>
            <a:ext cx="10515600" cy="1325563"/>
          </a:xfrm>
        </p:spPr>
        <p:txBody>
          <a:bodyPr/>
          <a:lstStyle/>
          <a:p>
            <a:r>
              <a:rPr lang="en-US" b="1" dirty="0">
                <a:solidFill>
                  <a:schemeClr val="accent1"/>
                </a:solidFill>
              </a:rPr>
              <a:t>Roy is a Trusted Resource.</a:t>
            </a:r>
            <a:br>
              <a:rPr lang="en-US" b="1" dirty="0">
                <a:solidFill>
                  <a:schemeClr val="accent1"/>
                </a:solidFill>
              </a:rPr>
            </a:br>
            <a:r>
              <a:rPr lang="en-US" b="1" dirty="0">
                <a:solidFill>
                  <a:schemeClr val="accent1"/>
                </a:solidFill>
              </a:rPr>
              <a:t>Why be like Roy?</a:t>
            </a:r>
          </a:p>
        </p:txBody>
      </p:sp>
      <p:sp>
        <p:nvSpPr>
          <p:cNvPr id="3" name="Content Placeholder 2">
            <a:extLst>
              <a:ext uri="{FF2B5EF4-FFF2-40B4-BE49-F238E27FC236}">
                <a16:creationId xmlns:a16="http://schemas.microsoft.com/office/drawing/2014/main" id="{76E85405-9127-495C-9EA3-2B49EFE4271F}"/>
              </a:ext>
            </a:extLst>
          </p:cNvPr>
          <p:cNvSpPr>
            <a:spLocks noGrp="1"/>
          </p:cNvSpPr>
          <p:nvPr>
            <p:ph sz="half" idx="1"/>
          </p:nvPr>
        </p:nvSpPr>
        <p:spPr>
          <a:xfrm>
            <a:off x="477203" y="2211988"/>
            <a:ext cx="7331929" cy="4351338"/>
          </a:xfrm>
        </p:spPr>
        <p:txBody>
          <a:bodyPr/>
          <a:lstStyle/>
          <a:p>
            <a:pPr marL="0" indent="0">
              <a:buNone/>
            </a:pPr>
            <a:r>
              <a:rPr lang="en-US" b="1" dirty="0"/>
              <a:t>Insert Yourself Earlier</a:t>
            </a:r>
          </a:p>
          <a:p>
            <a:pPr marL="0" indent="0">
              <a:buNone/>
            </a:pPr>
            <a:endParaRPr lang="en-US" dirty="0"/>
          </a:p>
        </p:txBody>
      </p:sp>
      <p:pic>
        <p:nvPicPr>
          <p:cNvPr id="6" name="Content Placeholder 4">
            <a:extLst>
              <a:ext uri="{FF2B5EF4-FFF2-40B4-BE49-F238E27FC236}">
                <a16:creationId xmlns:a16="http://schemas.microsoft.com/office/drawing/2014/main" id="{E37ACC78-D130-4B6B-9E8B-FF2F7ACBAAB2}"/>
              </a:ext>
            </a:extLst>
          </p:cNvPr>
          <p:cNvPicPr>
            <a:picLocks noChangeAspect="1"/>
          </p:cNvPicPr>
          <p:nvPr/>
        </p:nvPicPr>
        <p:blipFill>
          <a:blip r:embed="rId4"/>
          <a:stretch>
            <a:fillRect/>
          </a:stretch>
        </p:blipFill>
        <p:spPr>
          <a:xfrm>
            <a:off x="4861051" y="2052880"/>
            <a:ext cx="6853746" cy="3629612"/>
          </a:xfrm>
          <a:prstGeom prst="rect">
            <a:avLst/>
          </a:prstGeom>
        </p:spPr>
      </p:pic>
      <p:sp>
        <p:nvSpPr>
          <p:cNvPr id="7" name="TextBox 6">
            <a:extLst>
              <a:ext uri="{FF2B5EF4-FFF2-40B4-BE49-F238E27FC236}">
                <a16:creationId xmlns:a16="http://schemas.microsoft.com/office/drawing/2014/main" id="{61041FEE-F1BF-4506-ABE1-9F7D98DDA1FC}"/>
              </a:ext>
            </a:extLst>
          </p:cNvPr>
          <p:cNvSpPr txBox="1"/>
          <p:nvPr/>
        </p:nvSpPr>
        <p:spPr>
          <a:xfrm>
            <a:off x="624325" y="3922683"/>
            <a:ext cx="3591097" cy="622735"/>
          </a:xfrm>
          <a:prstGeom prst="rect">
            <a:avLst/>
          </a:prstGeom>
          <a:noFill/>
        </p:spPr>
        <p:txBody>
          <a:bodyPr wrap="square">
            <a:spAutoFit/>
          </a:bodyPr>
          <a:lstStyle/>
          <a:p>
            <a:pPr marL="0" indent="0">
              <a:lnSpc>
                <a:spcPct val="75000"/>
              </a:lnSpc>
              <a:spcBef>
                <a:spcPts val="300"/>
              </a:spcBef>
              <a:buNone/>
            </a:pPr>
            <a:r>
              <a:rPr lang="en-US" sz="2400" b="1" dirty="0">
                <a:latin typeface="Arial" panose="020B0604020202020204" pitchFamily="34" charset="0"/>
                <a:cs typeface="Arial" panose="020B0604020202020204" pitchFamily="34" charset="0"/>
              </a:rPr>
              <a:t>Availability Heuristic</a:t>
            </a:r>
          </a:p>
          <a:p>
            <a:pPr marL="0" indent="0">
              <a:lnSpc>
                <a:spcPct val="75000"/>
              </a:lnSpc>
              <a:spcBef>
                <a:spcPts val="300"/>
              </a:spcBef>
              <a:buNone/>
            </a:pPr>
            <a:r>
              <a:rPr lang="en-US" sz="1800" dirty="0">
                <a:latin typeface="Arial" panose="020B0604020202020204" pitchFamily="34" charset="0"/>
                <a:cs typeface="Arial" panose="020B0604020202020204" pitchFamily="34" charset="0"/>
              </a:rPr>
              <a:t>I know that person…</a:t>
            </a:r>
            <a:endParaRPr lang="en-US" dirty="0"/>
          </a:p>
        </p:txBody>
      </p:sp>
      <p:sp>
        <p:nvSpPr>
          <p:cNvPr id="8" name="TextBox 7">
            <a:extLst>
              <a:ext uri="{FF2B5EF4-FFF2-40B4-BE49-F238E27FC236}">
                <a16:creationId xmlns:a16="http://schemas.microsoft.com/office/drawing/2014/main" id="{C5A7598A-C4E0-44BA-8486-EFE017DE987B}"/>
              </a:ext>
            </a:extLst>
          </p:cNvPr>
          <p:cNvSpPr txBox="1"/>
          <p:nvPr/>
        </p:nvSpPr>
        <p:spPr>
          <a:xfrm>
            <a:off x="624325" y="3117632"/>
            <a:ext cx="3591097" cy="622735"/>
          </a:xfrm>
          <a:prstGeom prst="rect">
            <a:avLst/>
          </a:prstGeom>
          <a:noFill/>
        </p:spPr>
        <p:txBody>
          <a:bodyPr wrap="square">
            <a:spAutoFit/>
          </a:bodyPr>
          <a:lstStyle/>
          <a:p>
            <a:pPr marL="0" indent="0">
              <a:lnSpc>
                <a:spcPct val="75000"/>
              </a:lnSpc>
              <a:spcBef>
                <a:spcPts val="300"/>
              </a:spcBef>
              <a:buNone/>
            </a:pPr>
            <a:r>
              <a:rPr lang="en-US" sz="2400" b="1" dirty="0">
                <a:latin typeface="Arial" panose="020B0604020202020204" pitchFamily="34" charset="0"/>
                <a:cs typeface="Arial" panose="020B0604020202020204" pitchFamily="34" charset="0"/>
              </a:rPr>
              <a:t>Anchor Bias</a:t>
            </a:r>
          </a:p>
          <a:p>
            <a:pPr marL="0" indent="0">
              <a:lnSpc>
                <a:spcPct val="75000"/>
              </a:lnSpc>
              <a:spcBef>
                <a:spcPts val="300"/>
              </a:spcBef>
              <a:buNone/>
            </a:pPr>
            <a:r>
              <a:rPr lang="en-US" sz="1800" dirty="0">
                <a:latin typeface="Arial" panose="020B0604020202020204" pitchFamily="34" charset="0"/>
                <a:cs typeface="Arial" panose="020B0604020202020204" pitchFamily="34" charset="0"/>
              </a:rPr>
              <a:t>First piece of info sticks</a:t>
            </a:r>
            <a:endParaRPr lang="en-US" dirty="0"/>
          </a:p>
        </p:txBody>
      </p:sp>
    </p:spTree>
    <p:custDataLst>
      <p:tags r:id="rId1"/>
    </p:custDataLst>
    <p:extLst>
      <p:ext uri="{BB962C8B-B14F-4D97-AF65-F5344CB8AC3E}">
        <p14:creationId xmlns:p14="http://schemas.microsoft.com/office/powerpoint/2010/main" val="3191415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F272D-55E3-40EF-BEE0-3AD0171A0A49}"/>
              </a:ext>
            </a:extLst>
          </p:cNvPr>
          <p:cNvSpPr>
            <a:spLocks noGrp="1"/>
          </p:cNvSpPr>
          <p:nvPr>
            <p:ph type="title"/>
          </p:nvPr>
        </p:nvSpPr>
        <p:spPr>
          <a:xfrm>
            <a:off x="467061" y="388696"/>
            <a:ext cx="10515600" cy="1325563"/>
          </a:xfrm>
        </p:spPr>
        <p:txBody>
          <a:bodyPr/>
          <a:lstStyle/>
          <a:p>
            <a:r>
              <a:rPr lang="en-US" b="1" dirty="0">
                <a:solidFill>
                  <a:schemeClr val="accent1"/>
                </a:solidFill>
              </a:rPr>
              <a:t>Why be a trusted resource?</a:t>
            </a:r>
          </a:p>
        </p:txBody>
      </p:sp>
      <p:sp>
        <p:nvSpPr>
          <p:cNvPr id="3" name="Content Placeholder 2">
            <a:extLst>
              <a:ext uri="{FF2B5EF4-FFF2-40B4-BE49-F238E27FC236}">
                <a16:creationId xmlns:a16="http://schemas.microsoft.com/office/drawing/2014/main" id="{76E85405-9127-495C-9EA3-2B49EFE4271F}"/>
              </a:ext>
            </a:extLst>
          </p:cNvPr>
          <p:cNvSpPr>
            <a:spLocks noGrp="1"/>
          </p:cNvSpPr>
          <p:nvPr>
            <p:ph sz="half" idx="1"/>
          </p:nvPr>
        </p:nvSpPr>
        <p:spPr>
          <a:xfrm>
            <a:off x="132957" y="1931455"/>
            <a:ext cx="7331929" cy="4351338"/>
          </a:xfrm>
        </p:spPr>
        <p:txBody>
          <a:bodyPr/>
          <a:lstStyle/>
          <a:p>
            <a:pPr marL="0" indent="0" algn="ctr">
              <a:lnSpc>
                <a:spcPct val="75000"/>
              </a:lnSpc>
              <a:spcBef>
                <a:spcPts val="300"/>
              </a:spcBef>
              <a:buNone/>
            </a:pPr>
            <a:r>
              <a:rPr lang="en-US" sz="2800" b="1" dirty="0">
                <a:latin typeface="Arial" panose="020B0604020202020204" pitchFamily="34" charset="0"/>
                <a:cs typeface="Arial" panose="020B0604020202020204" pitchFamily="34" charset="0"/>
              </a:rPr>
              <a:t>Reduce Skepticism </a:t>
            </a:r>
            <a:r>
              <a:rPr lang="en-US" sz="3600" b="0" i="0" dirty="0">
                <a:solidFill>
                  <a:schemeClr val="bg1"/>
                </a:solidFill>
                <a:effectLst/>
                <a:latin typeface="Sohne"/>
              </a:rPr>
              <a:t>believe someone within their own social group than an outsider</a:t>
            </a:r>
            <a:r>
              <a:rPr lang="en-US" sz="3600" dirty="0">
                <a:solidFill>
                  <a:schemeClr val="bg1"/>
                </a:solidFill>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4D3BB8A1-B5ED-4F7B-92BF-25BD928C0E6B}"/>
              </a:ext>
            </a:extLst>
          </p:cNvPr>
          <p:cNvSpPr txBox="1"/>
          <p:nvPr/>
        </p:nvSpPr>
        <p:spPr>
          <a:xfrm>
            <a:off x="741006" y="2822625"/>
            <a:ext cx="4328033" cy="622735"/>
          </a:xfrm>
          <a:prstGeom prst="rect">
            <a:avLst/>
          </a:prstGeom>
          <a:noFill/>
        </p:spPr>
        <p:txBody>
          <a:bodyPr wrap="square">
            <a:spAutoFit/>
          </a:bodyPr>
          <a:lstStyle/>
          <a:p>
            <a:pPr marL="0" indent="0">
              <a:lnSpc>
                <a:spcPct val="75000"/>
              </a:lnSpc>
              <a:spcBef>
                <a:spcPts val="300"/>
              </a:spcBef>
              <a:buNone/>
            </a:pPr>
            <a:r>
              <a:rPr lang="en-US" sz="2400" b="1" dirty="0">
                <a:latin typeface="Arial" panose="020B0604020202020204" pitchFamily="34" charset="0"/>
                <a:cs typeface="Arial" panose="020B0604020202020204" pitchFamily="34" charset="0"/>
              </a:rPr>
              <a:t>In Group</a:t>
            </a:r>
          </a:p>
          <a:p>
            <a:pPr marL="0" indent="0">
              <a:lnSpc>
                <a:spcPct val="75000"/>
              </a:lnSpc>
              <a:spcBef>
                <a:spcPts val="300"/>
              </a:spcBef>
              <a:buNone/>
            </a:pPr>
            <a:r>
              <a:rPr lang="en-US" sz="1800" dirty="0">
                <a:latin typeface="Sohne"/>
              </a:rPr>
              <a:t>Familiar v. unknown</a:t>
            </a:r>
            <a:endParaRPr lang="en-US" sz="18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0305EEC-02F9-46A8-94F6-6E718BC5EAB5}"/>
              </a:ext>
            </a:extLst>
          </p:cNvPr>
          <p:cNvSpPr txBox="1"/>
          <p:nvPr/>
        </p:nvSpPr>
        <p:spPr>
          <a:xfrm>
            <a:off x="741006" y="3700245"/>
            <a:ext cx="4112113" cy="738664"/>
          </a:xfrm>
          <a:prstGeom prst="rect">
            <a:avLst/>
          </a:prstGeom>
          <a:noFill/>
        </p:spPr>
        <p:txBody>
          <a:bodyPr wrap="square">
            <a:spAutoFit/>
          </a:bodyPr>
          <a:lstStyle/>
          <a:p>
            <a:r>
              <a:rPr lang="en-US" sz="2400" b="1" i="0" dirty="0">
                <a:solidFill>
                  <a:srgbClr val="000000"/>
                </a:solidFill>
                <a:effectLst/>
                <a:latin typeface="Arial" panose="020B0604020202020204" pitchFamily="34" charset="0"/>
                <a:cs typeface="Arial" panose="020B0604020202020204" pitchFamily="34" charset="0"/>
              </a:rPr>
              <a:t>The Halo Effect</a:t>
            </a:r>
            <a:endParaRPr lang="en-US" sz="2400" b="0" i="0" dirty="0">
              <a:solidFill>
                <a:srgbClr val="000000"/>
              </a:solidFill>
              <a:effectLst/>
              <a:latin typeface="Arial" panose="020B0604020202020204" pitchFamily="34" charset="0"/>
              <a:cs typeface="Arial" panose="020B0604020202020204" pitchFamily="34" charset="0"/>
            </a:endParaRPr>
          </a:p>
          <a:p>
            <a:r>
              <a:rPr lang="en-US" b="0" i="0" dirty="0">
                <a:solidFill>
                  <a:srgbClr val="000000"/>
                </a:solidFill>
                <a:effectLst/>
                <a:latin typeface="Sohne"/>
              </a:rPr>
              <a:t> </a:t>
            </a:r>
            <a:r>
              <a:rPr lang="en-US" b="0" i="0" dirty="0">
                <a:solidFill>
                  <a:srgbClr val="000000"/>
                </a:solidFill>
                <a:effectLst/>
                <a:latin typeface="Arial" panose="020B0604020202020204" pitchFamily="34" charset="0"/>
                <a:cs typeface="Arial" panose="020B0604020202020204" pitchFamily="34" charset="0"/>
              </a:rPr>
              <a:t>One thing leaves impression.</a:t>
            </a:r>
            <a:endParaRPr lang="en-US" dirty="0">
              <a:latin typeface="Arial" panose="020B0604020202020204" pitchFamily="34" charset="0"/>
              <a:cs typeface="Arial" panose="020B0604020202020204" pitchFamily="34" charset="0"/>
            </a:endParaRPr>
          </a:p>
        </p:txBody>
      </p:sp>
      <p:pic>
        <p:nvPicPr>
          <p:cNvPr id="2050" name="Picture 2" descr="Image result for used car salesman">
            <a:extLst>
              <a:ext uri="{FF2B5EF4-FFF2-40B4-BE49-F238E27FC236}">
                <a16:creationId xmlns:a16="http://schemas.microsoft.com/office/drawing/2014/main" id="{18EB1937-65B6-4E32-9E3C-9909C23D0A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5506" y="1931455"/>
            <a:ext cx="6691053" cy="378044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18110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F272D-55E3-40EF-BEE0-3AD0171A0A49}"/>
              </a:ext>
            </a:extLst>
          </p:cNvPr>
          <p:cNvSpPr>
            <a:spLocks noGrp="1"/>
          </p:cNvSpPr>
          <p:nvPr>
            <p:ph type="title"/>
          </p:nvPr>
        </p:nvSpPr>
        <p:spPr/>
        <p:txBody>
          <a:bodyPr/>
          <a:lstStyle/>
          <a:p>
            <a:r>
              <a:rPr lang="en-US" b="1" dirty="0">
                <a:solidFill>
                  <a:schemeClr val="accent1"/>
                </a:solidFill>
              </a:rPr>
              <a:t>Why a be a trusted resource?</a:t>
            </a:r>
          </a:p>
        </p:txBody>
      </p:sp>
      <p:sp>
        <p:nvSpPr>
          <p:cNvPr id="3" name="Content Placeholder 2">
            <a:extLst>
              <a:ext uri="{FF2B5EF4-FFF2-40B4-BE49-F238E27FC236}">
                <a16:creationId xmlns:a16="http://schemas.microsoft.com/office/drawing/2014/main" id="{76E85405-9127-495C-9EA3-2B49EFE4271F}"/>
              </a:ext>
            </a:extLst>
          </p:cNvPr>
          <p:cNvSpPr>
            <a:spLocks noGrp="1"/>
          </p:cNvSpPr>
          <p:nvPr>
            <p:ph sz="half" idx="1"/>
          </p:nvPr>
        </p:nvSpPr>
        <p:spPr>
          <a:xfrm>
            <a:off x="929023" y="1554938"/>
            <a:ext cx="7331929" cy="4351338"/>
          </a:xfrm>
        </p:spPr>
        <p:txBody>
          <a:bodyPr/>
          <a:lstStyle/>
          <a:p>
            <a:pPr marL="0" indent="0">
              <a:buNone/>
            </a:pPr>
            <a:r>
              <a:rPr lang="en-US" sz="3600" b="1" dirty="0"/>
              <a:t>Stay Top of Mind</a:t>
            </a:r>
          </a:p>
          <a:p>
            <a:endParaRPr lang="en-US" dirty="0"/>
          </a:p>
          <a:p>
            <a:pPr marL="0" indent="0">
              <a:buNone/>
            </a:pPr>
            <a:endParaRPr lang="en-US" dirty="0"/>
          </a:p>
        </p:txBody>
      </p:sp>
      <p:sp>
        <p:nvSpPr>
          <p:cNvPr id="6" name="Freeform 105">
            <a:extLst>
              <a:ext uri="{FF2B5EF4-FFF2-40B4-BE49-F238E27FC236}">
                <a16:creationId xmlns:a16="http://schemas.microsoft.com/office/drawing/2014/main" id="{7B1026AB-9129-4B7A-BB14-06EBE3CE7225}"/>
              </a:ext>
            </a:extLst>
          </p:cNvPr>
          <p:cNvSpPr>
            <a:spLocks noChangeAspect="1" noEditPoints="1"/>
          </p:cNvSpPr>
          <p:nvPr/>
        </p:nvSpPr>
        <p:spPr bwMode="auto">
          <a:xfrm>
            <a:off x="1799797" y="2465446"/>
            <a:ext cx="3716093" cy="4278115"/>
          </a:xfrm>
          <a:custGeom>
            <a:avLst/>
            <a:gdLst>
              <a:gd name="T0" fmla="*/ 385 w 529"/>
              <a:gd name="T1" fmla="*/ 308 h 610"/>
              <a:gd name="T2" fmla="*/ 391 w 529"/>
              <a:gd name="T3" fmla="*/ 342 h 610"/>
              <a:gd name="T4" fmla="*/ 364 w 529"/>
              <a:gd name="T5" fmla="*/ 340 h 610"/>
              <a:gd name="T6" fmla="*/ 345 w 529"/>
              <a:gd name="T7" fmla="*/ 368 h 610"/>
              <a:gd name="T8" fmla="*/ 328 w 529"/>
              <a:gd name="T9" fmla="*/ 348 h 610"/>
              <a:gd name="T10" fmla="*/ 294 w 529"/>
              <a:gd name="T11" fmla="*/ 354 h 610"/>
              <a:gd name="T12" fmla="*/ 296 w 529"/>
              <a:gd name="T13" fmla="*/ 327 h 610"/>
              <a:gd name="T14" fmla="*/ 267 w 529"/>
              <a:gd name="T15" fmla="*/ 308 h 610"/>
              <a:gd name="T16" fmla="*/ 288 w 529"/>
              <a:gd name="T17" fmla="*/ 291 h 610"/>
              <a:gd name="T18" fmla="*/ 281 w 529"/>
              <a:gd name="T19" fmla="*/ 257 h 610"/>
              <a:gd name="T20" fmla="*/ 308 w 529"/>
              <a:gd name="T21" fmla="*/ 259 h 610"/>
              <a:gd name="T22" fmla="*/ 328 w 529"/>
              <a:gd name="T23" fmla="*/ 230 h 610"/>
              <a:gd name="T24" fmla="*/ 345 w 529"/>
              <a:gd name="T25" fmla="*/ 251 h 610"/>
              <a:gd name="T26" fmla="*/ 379 w 529"/>
              <a:gd name="T27" fmla="*/ 245 h 610"/>
              <a:gd name="T28" fmla="*/ 376 w 529"/>
              <a:gd name="T29" fmla="*/ 271 h 610"/>
              <a:gd name="T30" fmla="*/ 405 w 529"/>
              <a:gd name="T31" fmla="*/ 291 h 610"/>
              <a:gd name="T32" fmla="*/ 222 w 529"/>
              <a:gd name="T33" fmla="*/ 279 h 610"/>
              <a:gd name="T34" fmla="*/ 195 w 529"/>
              <a:gd name="T35" fmla="*/ 311 h 610"/>
              <a:gd name="T36" fmla="*/ 165 w 529"/>
              <a:gd name="T37" fmla="*/ 266 h 610"/>
              <a:gd name="T38" fmla="*/ 123 w 529"/>
              <a:gd name="T39" fmla="*/ 270 h 610"/>
              <a:gd name="T40" fmla="*/ 134 w 529"/>
              <a:gd name="T41" fmla="*/ 217 h 610"/>
              <a:gd name="T42" fmla="*/ 102 w 529"/>
              <a:gd name="T43" fmla="*/ 190 h 610"/>
              <a:gd name="T44" fmla="*/ 146 w 529"/>
              <a:gd name="T45" fmla="*/ 160 h 610"/>
              <a:gd name="T46" fmla="*/ 142 w 529"/>
              <a:gd name="T47" fmla="*/ 118 h 610"/>
              <a:gd name="T48" fmla="*/ 195 w 529"/>
              <a:gd name="T49" fmla="*/ 129 h 610"/>
              <a:gd name="T50" fmla="*/ 222 w 529"/>
              <a:gd name="T51" fmla="*/ 97 h 610"/>
              <a:gd name="T52" fmla="*/ 252 w 529"/>
              <a:gd name="T53" fmla="*/ 141 h 610"/>
              <a:gd name="T54" fmla="*/ 294 w 529"/>
              <a:gd name="T55" fmla="*/ 137 h 610"/>
              <a:gd name="T56" fmla="*/ 284 w 529"/>
              <a:gd name="T57" fmla="*/ 190 h 610"/>
              <a:gd name="T58" fmla="*/ 316 w 529"/>
              <a:gd name="T59" fmla="*/ 217 h 610"/>
              <a:gd name="T60" fmla="*/ 271 w 529"/>
              <a:gd name="T61" fmla="*/ 247 h 610"/>
              <a:gd name="T62" fmla="*/ 275 w 529"/>
              <a:gd name="T63" fmla="*/ 289 h 610"/>
              <a:gd name="T64" fmla="*/ 222 w 529"/>
              <a:gd name="T65" fmla="*/ 279 h 610"/>
              <a:gd name="T66" fmla="*/ 470 w 529"/>
              <a:gd name="T67" fmla="*/ 252 h 610"/>
              <a:gd name="T68" fmla="*/ 457 w 529"/>
              <a:gd name="T69" fmla="*/ 127 h 610"/>
              <a:gd name="T70" fmla="*/ 60 w 529"/>
              <a:gd name="T71" fmla="*/ 110 h 610"/>
              <a:gd name="T72" fmla="*/ 138 w 529"/>
              <a:gd name="T73" fmla="*/ 610 h 610"/>
              <a:gd name="T74" fmla="*/ 361 w 529"/>
              <a:gd name="T75" fmla="*/ 506 h 610"/>
              <a:gd name="T76" fmla="*/ 472 w 529"/>
              <a:gd name="T77" fmla="*/ 413 h 610"/>
              <a:gd name="T78" fmla="*/ 507 w 529"/>
              <a:gd name="T79" fmla="*/ 355 h 610"/>
              <a:gd name="T80" fmla="*/ 336 w 529"/>
              <a:gd name="T81" fmla="*/ 283 h 610"/>
              <a:gd name="T82" fmla="*/ 336 w 529"/>
              <a:gd name="T83" fmla="*/ 316 h 610"/>
              <a:gd name="T84" fmla="*/ 336 w 529"/>
              <a:gd name="T85" fmla="*/ 283 h 610"/>
              <a:gd name="T86" fmla="*/ 183 w 529"/>
              <a:gd name="T87" fmla="*/ 204 h 610"/>
              <a:gd name="T88" fmla="*/ 234 w 529"/>
              <a:gd name="T89" fmla="*/ 204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29" h="610">
                <a:moveTo>
                  <a:pt x="405" y="308"/>
                </a:moveTo>
                <a:lnTo>
                  <a:pt x="385" y="308"/>
                </a:lnTo>
                <a:cubicBezTo>
                  <a:pt x="383" y="315"/>
                  <a:pt x="381" y="322"/>
                  <a:pt x="376" y="327"/>
                </a:cubicBezTo>
                <a:lnTo>
                  <a:pt x="391" y="342"/>
                </a:lnTo>
                <a:lnTo>
                  <a:pt x="379" y="354"/>
                </a:lnTo>
                <a:lnTo>
                  <a:pt x="364" y="340"/>
                </a:lnTo>
                <a:cubicBezTo>
                  <a:pt x="359" y="344"/>
                  <a:pt x="352" y="346"/>
                  <a:pt x="345" y="348"/>
                </a:cubicBezTo>
                <a:lnTo>
                  <a:pt x="345" y="368"/>
                </a:lnTo>
                <a:lnTo>
                  <a:pt x="328" y="368"/>
                </a:lnTo>
                <a:lnTo>
                  <a:pt x="328" y="348"/>
                </a:lnTo>
                <a:cubicBezTo>
                  <a:pt x="320" y="346"/>
                  <a:pt x="314" y="344"/>
                  <a:pt x="308" y="340"/>
                </a:cubicBezTo>
                <a:lnTo>
                  <a:pt x="294" y="354"/>
                </a:lnTo>
                <a:lnTo>
                  <a:pt x="281" y="342"/>
                </a:lnTo>
                <a:lnTo>
                  <a:pt x="296" y="327"/>
                </a:lnTo>
                <a:cubicBezTo>
                  <a:pt x="292" y="322"/>
                  <a:pt x="289" y="315"/>
                  <a:pt x="288" y="308"/>
                </a:cubicBezTo>
                <a:lnTo>
                  <a:pt x="267" y="308"/>
                </a:lnTo>
                <a:lnTo>
                  <a:pt x="267" y="291"/>
                </a:lnTo>
                <a:lnTo>
                  <a:pt x="288" y="291"/>
                </a:lnTo>
                <a:cubicBezTo>
                  <a:pt x="289" y="284"/>
                  <a:pt x="292" y="277"/>
                  <a:pt x="296" y="271"/>
                </a:cubicBezTo>
                <a:lnTo>
                  <a:pt x="281" y="257"/>
                </a:lnTo>
                <a:lnTo>
                  <a:pt x="294" y="245"/>
                </a:lnTo>
                <a:lnTo>
                  <a:pt x="308" y="259"/>
                </a:lnTo>
                <a:cubicBezTo>
                  <a:pt x="314" y="255"/>
                  <a:pt x="320" y="252"/>
                  <a:pt x="328" y="251"/>
                </a:cubicBezTo>
                <a:lnTo>
                  <a:pt x="328" y="230"/>
                </a:lnTo>
                <a:lnTo>
                  <a:pt x="345" y="230"/>
                </a:lnTo>
                <a:lnTo>
                  <a:pt x="345" y="251"/>
                </a:lnTo>
                <a:cubicBezTo>
                  <a:pt x="352" y="252"/>
                  <a:pt x="359" y="255"/>
                  <a:pt x="364" y="259"/>
                </a:cubicBezTo>
                <a:lnTo>
                  <a:pt x="379" y="245"/>
                </a:lnTo>
                <a:lnTo>
                  <a:pt x="391" y="257"/>
                </a:lnTo>
                <a:lnTo>
                  <a:pt x="376" y="271"/>
                </a:lnTo>
                <a:cubicBezTo>
                  <a:pt x="381" y="277"/>
                  <a:pt x="383" y="284"/>
                  <a:pt x="385" y="291"/>
                </a:cubicBezTo>
                <a:lnTo>
                  <a:pt x="405" y="291"/>
                </a:lnTo>
                <a:lnTo>
                  <a:pt x="405" y="308"/>
                </a:lnTo>
                <a:close/>
                <a:moveTo>
                  <a:pt x="222" y="279"/>
                </a:moveTo>
                <a:lnTo>
                  <a:pt x="222" y="311"/>
                </a:lnTo>
                <a:lnTo>
                  <a:pt x="195" y="311"/>
                </a:lnTo>
                <a:lnTo>
                  <a:pt x="195" y="279"/>
                </a:lnTo>
                <a:cubicBezTo>
                  <a:pt x="184" y="277"/>
                  <a:pt x="174" y="273"/>
                  <a:pt x="165" y="266"/>
                </a:cubicBezTo>
                <a:lnTo>
                  <a:pt x="142" y="289"/>
                </a:lnTo>
                <a:lnTo>
                  <a:pt x="123" y="270"/>
                </a:lnTo>
                <a:lnTo>
                  <a:pt x="146" y="247"/>
                </a:lnTo>
                <a:cubicBezTo>
                  <a:pt x="140" y="239"/>
                  <a:pt x="135" y="228"/>
                  <a:pt x="134" y="217"/>
                </a:cubicBezTo>
                <a:lnTo>
                  <a:pt x="102" y="217"/>
                </a:lnTo>
                <a:lnTo>
                  <a:pt x="102" y="190"/>
                </a:lnTo>
                <a:lnTo>
                  <a:pt x="134" y="190"/>
                </a:lnTo>
                <a:cubicBezTo>
                  <a:pt x="135" y="179"/>
                  <a:pt x="140" y="169"/>
                  <a:pt x="146" y="160"/>
                </a:cubicBezTo>
                <a:lnTo>
                  <a:pt x="123" y="137"/>
                </a:lnTo>
                <a:lnTo>
                  <a:pt x="142" y="118"/>
                </a:lnTo>
                <a:lnTo>
                  <a:pt x="165" y="141"/>
                </a:lnTo>
                <a:cubicBezTo>
                  <a:pt x="174" y="135"/>
                  <a:pt x="184" y="131"/>
                  <a:pt x="195" y="129"/>
                </a:cubicBezTo>
                <a:lnTo>
                  <a:pt x="195" y="97"/>
                </a:lnTo>
                <a:lnTo>
                  <a:pt x="222" y="97"/>
                </a:lnTo>
                <a:lnTo>
                  <a:pt x="222" y="129"/>
                </a:lnTo>
                <a:cubicBezTo>
                  <a:pt x="233" y="131"/>
                  <a:pt x="244" y="135"/>
                  <a:pt x="252" y="141"/>
                </a:cubicBezTo>
                <a:lnTo>
                  <a:pt x="275" y="118"/>
                </a:lnTo>
                <a:lnTo>
                  <a:pt x="294" y="137"/>
                </a:lnTo>
                <a:lnTo>
                  <a:pt x="271" y="160"/>
                </a:lnTo>
                <a:cubicBezTo>
                  <a:pt x="278" y="169"/>
                  <a:pt x="282" y="179"/>
                  <a:pt x="284" y="190"/>
                </a:cubicBezTo>
                <a:lnTo>
                  <a:pt x="316" y="190"/>
                </a:lnTo>
                <a:lnTo>
                  <a:pt x="316" y="217"/>
                </a:lnTo>
                <a:lnTo>
                  <a:pt x="284" y="217"/>
                </a:lnTo>
                <a:cubicBezTo>
                  <a:pt x="282" y="228"/>
                  <a:pt x="278" y="239"/>
                  <a:pt x="271" y="247"/>
                </a:cubicBezTo>
                <a:lnTo>
                  <a:pt x="294" y="270"/>
                </a:lnTo>
                <a:lnTo>
                  <a:pt x="275" y="289"/>
                </a:lnTo>
                <a:lnTo>
                  <a:pt x="252" y="266"/>
                </a:lnTo>
                <a:cubicBezTo>
                  <a:pt x="243" y="273"/>
                  <a:pt x="233" y="277"/>
                  <a:pt x="222" y="279"/>
                </a:cubicBezTo>
                <a:close/>
                <a:moveTo>
                  <a:pt x="516" y="329"/>
                </a:moveTo>
                <a:cubicBezTo>
                  <a:pt x="516" y="329"/>
                  <a:pt x="474" y="261"/>
                  <a:pt x="470" y="252"/>
                </a:cubicBezTo>
                <a:cubicBezTo>
                  <a:pt x="467" y="243"/>
                  <a:pt x="480" y="235"/>
                  <a:pt x="482" y="217"/>
                </a:cubicBezTo>
                <a:cubicBezTo>
                  <a:pt x="484" y="193"/>
                  <a:pt x="470" y="160"/>
                  <a:pt x="457" y="127"/>
                </a:cubicBezTo>
                <a:cubicBezTo>
                  <a:pt x="434" y="71"/>
                  <a:pt x="389" y="17"/>
                  <a:pt x="298" y="8"/>
                </a:cubicBezTo>
                <a:cubicBezTo>
                  <a:pt x="208" y="0"/>
                  <a:pt x="117" y="24"/>
                  <a:pt x="60" y="110"/>
                </a:cubicBezTo>
                <a:cubicBezTo>
                  <a:pt x="0" y="201"/>
                  <a:pt x="24" y="343"/>
                  <a:pt x="109" y="422"/>
                </a:cubicBezTo>
                <a:cubicBezTo>
                  <a:pt x="177" y="484"/>
                  <a:pt x="138" y="610"/>
                  <a:pt x="138" y="610"/>
                </a:cubicBezTo>
                <a:lnTo>
                  <a:pt x="373" y="610"/>
                </a:lnTo>
                <a:lnTo>
                  <a:pt x="361" y="506"/>
                </a:lnTo>
                <a:cubicBezTo>
                  <a:pt x="361" y="506"/>
                  <a:pt x="440" y="505"/>
                  <a:pt x="463" y="483"/>
                </a:cubicBezTo>
                <a:cubicBezTo>
                  <a:pt x="480" y="468"/>
                  <a:pt x="473" y="443"/>
                  <a:pt x="472" y="413"/>
                </a:cubicBezTo>
                <a:cubicBezTo>
                  <a:pt x="472" y="397"/>
                  <a:pt x="469" y="363"/>
                  <a:pt x="478" y="361"/>
                </a:cubicBezTo>
                <a:cubicBezTo>
                  <a:pt x="487" y="359"/>
                  <a:pt x="493" y="358"/>
                  <a:pt x="507" y="355"/>
                </a:cubicBezTo>
                <a:cubicBezTo>
                  <a:pt x="529" y="349"/>
                  <a:pt x="516" y="329"/>
                  <a:pt x="516" y="329"/>
                </a:cubicBezTo>
                <a:close/>
                <a:moveTo>
                  <a:pt x="336" y="283"/>
                </a:moveTo>
                <a:cubicBezTo>
                  <a:pt x="327" y="283"/>
                  <a:pt x="320" y="290"/>
                  <a:pt x="320" y="299"/>
                </a:cubicBezTo>
                <a:cubicBezTo>
                  <a:pt x="320" y="308"/>
                  <a:pt x="327" y="316"/>
                  <a:pt x="336" y="316"/>
                </a:cubicBezTo>
                <a:cubicBezTo>
                  <a:pt x="345" y="316"/>
                  <a:pt x="353" y="308"/>
                  <a:pt x="353" y="299"/>
                </a:cubicBezTo>
                <a:cubicBezTo>
                  <a:pt x="353" y="290"/>
                  <a:pt x="345" y="283"/>
                  <a:pt x="336" y="283"/>
                </a:cubicBezTo>
                <a:close/>
                <a:moveTo>
                  <a:pt x="209" y="178"/>
                </a:moveTo>
                <a:cubicBezTo>
                  <a:pt x="195" y="178"/>
                  <a:pt x="183" y="190"/>
                  <a:pt x="183" y="204"/>
                </a:cubicBezTo>
                <a:cubicBezTo>
                  <a:pt x="183" y="218"/>
                  <a:pt x="195" y="229"/>
                  <a:pt x="209" y="229"/>
                </a:cubicBezTo>
                <a:cubicBezTo>
                  <a:pt x="223" y="229"/>
                  <a:pt x="234" y="218"/>
                  <a:pt x="234" y="204"/>
                </a:cubicBezTo>
                <a:cubicBezTo>
                  <a:pt x="234" y="190"/>
                  <a:pt x="223" y="178"/>
                  <a:pt x="209" y="178"/>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40AFB271-EEB4-4D9C-8B56-10BB4533CC72}"/>
              </a:ext>
            </a:extLst>
          </p:cNvPr>
          <p:cNvSpPr txBox="1"/>
          <p:nvPr/>
        </p:nvSpPr>
        <p:spPr>
          <a:xfrm>
            <a:off x="5450541" y="2767549"/>
            <a:ext cx="5074525" cy="1323439"/>
          </a:xfrm>
          <a:prstGeom prst="rect">
            <a:avLst/>
          </a:prstGeom>
          <a:noFill/>
        </p:spPr>
        <p:txBody>
          <a:bodyPr wrap="square">
            <a:spAutoFit/>
          </a:bodyPr>
          <a:lstStyle/>
          <a:p>
            <a:pPr marL="0" indent="0">
              <a:buNone/>
            </a:pPr>
            <a:r>
              <a:rPr lang="en-US" sz="4000" dirty="0"/>
              <a:t>You want to be their go to person</a:t>
            </a:r>
          </a:p>
        </p:txBody>
      </p:sp>
      <p:sp>
        <p:nvSpPr>
          <p:cNvPr id="8" name="TextBox 7">
            <a:extLst>
              <a:ext uri="{FF2B5EF4-FFF2-40B4-BE49-F238E27FC236}">
                <a16:creationId xmlns:a16="http://schemas.microsoft.com/office/drawing/2014/main" id="{7AC4BB18-6B49-4FA8-932F-165081CDAA9B}"/>
              </a:ext>
            </a:extLst>
          </p:cNvPr>
          <p:cNvSpPr txBox="1"/>
          <p:nvPr/>
        </p:nvSpPr>
        <p:spPr>
          <a:xfrm>
            <a:off x="5865234" y="5069286"/>
            <a:ext cx="6097280" cy="622735"/>
          </a:xfrm>
          <a:prstGeom prst="rect">
            <a:avLst/>
          </a:prstGeom>
          <a:noFill/>
        </p:spPr>
        <p:txBody>
          <a:bodyPr wrap="square">
            <a:spAutoFit/>
          </a:bodyPr>
          <a:lstStyle/>
          <a:p>
            <a:pPr marL="0" indent="0">
              <a:lnSpc>
                <a:spcPct val="75000"/>
              </a:lnSpc>
              <a:spcBef>
                <a:spcPts val="300"/>
              </a:spcBef>
              <a:buNone/>
            </a:pPr>
            <a:r>
              <a:rPr lang="en-US" sz="2400" b="1" dirty="0">
                <a:latin typeface="Arial" panose="020B0604020202020204" pitchFamily="34" charset="0"/>
                <a:cs typeface="Arial" panose="020B0604020202020204" pitchFamily="34" charset="0"/>
              </a:rPr>
              <a:t>Recency</a:t>
            </a:r>
          </a:p>
          <a:p>
            <a:pPr marL="0" indent="0">
              <a:lnSpc>
                <a:spcPct val="75000"/>
              </a:lnSpc>
              <a:spcBef>
                <a:spcPts val="300"/>
              </a:spcBef>
              <a:buNone/>
            </a:pPr>
            <a:r>
              <a:rPr lang="en-US" sz="1800" dirty="0">
                <a:latin typeface="Arial" panose="020B0604020202020204" pitchFamily="34" charset="0"/>
                <a:cs typeface="Arial" panose="020B0604020202020204" pitchFamily="34" charset="0"/>
              </a:rPr>
              <a:t>Last thing you heard</a:t>
            </a:r>
            <a:endParaRPr lang="en-US" dirty="0"/>
          </a:p>
        </p:txBody>
      </p:sp>
    </p:spTree>
    <p:custDataLst>
      <p:tags r:id="rId1"/>
    </p:custDataLst>
    <p:extLst>
      <p:ext uri="{BB962C8B-B14F-4D97-AF65-F5344CB8AC3E}">
        <p14:creationId xmlns:p14="http://schemas.microsoft.com/office/powerpoint/2010/main" val="2599044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F272D-55E3-40EF-BEE0-3AD0171A0A49}"/>
              </a:ext>
            </a:extLst>
          </p:cNvPr>
          <p:cNvSpPr>
            <a:spLocks noGrp="1"/>
          </p:cNvSpPr>
          <p:nvPr>
            <p:ph type="title"/>
          </p:nvPr>
        </p:nvSpPr>
        <p:spPr/>
        <p:txBody>
          <a:bodyPr/>
          <a:lstStyle/>
          <a:p>
            <a:r>
              <a:rPr lang="en-US" b="1" dirty="0">
                <a:solidFill>
                  <a:schemeClr val="accent1"/>
                </a:solidFill>
              </a:rPr>
              <a:t>A Trusted Resource About WHAT???</a:t>
            </a:r>
          </a:p>
        </p:txBody>
      </p:sp>
      <p:sp>
        <p:nvSpPr>
          <p:cNvPr id="10" name="TextBox 9">
            <a:extLst>
              <a:ext uri="{FF2B5EF4-FFF2-40B4-BE49-F238E27FC236}">
                <a16:creationId xmlns:a16="http://schemas.microsoft.com/office/drawing/2014/main" id="{D6654992-2812-774C-9A15-4A1A02D7C11D}"/>
              </a:ext>
            </a:extLst>
          </p:cNvPr>
          <p:cNvSpPr txBox="1"/>
          <p:nvPr/>
        </p:nvSpPr>
        <p:spPr>
          <a:xfrm>
            <a:off x="3789034" y="1690688"/>
            <a:ext cx="6276077" cy="3754874"/>
          </a:xfrm>
          <a:prstGeom prst="rect">
            <a:avLst/>
          </a:prstGeom>
          <a:noFill/>
        </p:spPr>
        <p:txBody>
          <a:bodyPr wrap="none" rtlCol="0">
            <a:spAutoFit/>
          </a:bodyPr>
          <a:lstStyle/>
          <a:p>
            <a:r>
              <a:rPr lang="en-US" sz="4400" b="1" dirty="0">
                <a:solidFill>
                  <a:schemeClr val="accent1"/>
                </a:solidFill>
              </a:rPr>
              <a:t>Technology?</a:t>
            </a:r>
          </a:p>
          <a:p>
            <a:r>
              <a:rPr lang="en-US" sz="4400" b="1" dirty="0">
                <a:solidFill>
                  <a:schemeClr val="accent1"/>
                </a:solidFill>
              </a:rPr>
              <a:t>Leadership?</a:t>
            </a:r>
          </a:p>
          <a:p>
            <a:r>
              <a:rPr lang="en-US" sz="4400" b="1" dirty="0">
                <a:solidFill>
                  <a:schemeClr val="accent1"/>
                </a:solidFill>
              </a:rPr>
              <a:t>Change Management?</a:t>
            </a:r>
          </a:p>
          <a:p>
            <a:r>
              <a:rPr lang="en-US" sz="4400" b="1" dirty="0">
                <a:solidFill>
                  <a:schemeClr val="accent1"/>
                </a:solidFill>
              </a:rPr>
              <a:t>Engagement?</a:t>
            </a:r>
          </a:p>
          <a:p>
            <a:r>
              <a:rPr lang="en-US" sz="4400" b="1" dirty="0">
                <a:solidFill>
                  <a:schemeClr val="accent1"/>
                </a:solidFill>
              </a:rPr>
              <a:t>Efficiency?</a:t>
            </a:r>
          </a:p>
          <a:p>
            <a:endParaRPr lang="en-US" dirty="0"/>
          </a:p>
        </p:txBody>
      </p:sp>
    </p:spTree>
    <p:custDataLst>
      <p:tags r:id="rId1"/>
    </p:custDataLst>
    <p:extLst>
      <p:ext uri="{BB962C8B-B14F-4D97-AF65-F5344CB8AC3E}">
        <p14:creationId xmlns:p14="http://schemas.microsoft.com/office/powerpoint/2010/main" val="2615492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C46D6E-03FA-444E-8D3A-60912F619BAC}"/>
              </a:ext>
            </a:extLst>
          </p:cNvPr>
          <p:cNvPicPr>
            <a:picLocks noChangeAspect="1"/>
          </p:cNvPicPr>
          <p:nvPr/>
        </p:nvPicPr>
        <p:blipFill>
          <a:blip r:embed="rId4"/>
          <a:stretch>
            <a:fillRect/>
          </a:stretch>
        </p:blipFill>
        <p:spPr>
          <a:xfrm>
            <a:off x="3438576" y="1211622"/>
            <a:ext cx="5314848" cy="4434755"/>
          </a:xfrm>
          <a:prstGeom prst="rect">
            <a:avLst/>
          </a:prstGeom>
        </p:spPr>
      </p:pic>
      <p:sp>
        <p:nvSpPr>
          <p:cNvPr id="4" name="TextBox 3">
            <a:extLst>
              <a:ext uri="{FF2B5EF4-FFF2-40B4-BE49-F238E27FC236}">
                <a16:creationId xmlns:a16="http://schemas.microsoft.com/office/drawing/2014/main" id="{F6665DFB-D84C-468B-AEAA-326E5D7E6B4A}"/>
              </a:ext>
            </a:extLst>
          </p:cNvPr>
          <p:cNvSpPr txBox="1"/>
          <p:nvPr/>
        </p:nvSpPr>
        <p:spPr>
          <a:xfrm>
            <a:off x="4082527" y="355002"/>
            <a:ext cx="3453189" cy="646331"/>
          </a:xfrm>
          <a:prstGeom prst="rect">
            <a:avLst/>
          </a:prstGeom>
          <a:noFill/>
        </p:spPr>
        <p:txBody>
          <a:bodyPr wrap="none" rtlCol="0">
            <a:spAutoFit/>
          </a:bodyPr>
          <a:lstStyle/>
          <a:p>
            <a:r>
              <a:rPr lang="en-US" sz="3600" b="1" dirty="0">
                <a:solidFill>
                  <a:schemeClr val="accent1"/>
                </a:solidFill>
              </a:rPr>
              <a:t>Sparktoro.com</a:t>
            </a:r>
          </a:p>
        </p:txBody>
      </p:sp>
    </p:spTree>
    <p:custDataLst>
      <p:tags r:id="rId1"/>
    </p:custDataLst>
    <p:extLst>
      <p:ext uri="{BB962C8B-B14F-4D97-AF65-F5344CB8AC3E}">
        <p14:creationId xmlns:p14="http://schemas.microsoft.com/office/powerpoint/2010/main" val="431252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D92C06-6FD5-FD83-B4A4-D46AB8E9D81C}"/>
              </a:ext>
            </a:extLst>
          </p:cNvPr>
          <p:cNvPicPr>
            <a:picLocks noChangeAspect="1"/>
          </p:cNvPicPr>
          <p:nvPr/>
        </p:nvPicPr>
        <p:blipFill>
          <a:blip r:embed="rId4"/>
          <a:stretch>
            <a:fillRect/>
          </a:stretch>
        </p:blipFill>
        <p:spPr>
          <a:xfrm>
            <a:off x="1366221" y="739547"/>
            <a:ext cx="9445214" cy="5347453"/>
          </a:xfrm>
          <a:prstGeom prst="rect">
            <a:avLst/>
          </a:prstGeom>
        </p:spPr>
      </p:pic>
    </p:spTree>
    <p:custDataLst>
      <p:tags r:id="rId1"/>
    </p:custDataLst>
    <p:extLst>
      <p:ext uri="{BB962C8B-B14F-4D97-AF65-F5344CB8AC3E}">
        <p14:creationId xmlns:p14="http://schemas.microsoft.com/office/powerpoint/2010/main" val="5293245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665DFB-D84C-468B-AEAA-326E5D7E6B4A}"/>
              </a:ext>
            </a:extLst>
          </p:cNvPr>
          <p:cNvSpPr txBox="1"/>
          <p:nvPr/>
        </p:nvSpPr>
        <p:spPr>
          <a:xfrm>
            <a:off x="838200" y="209328"/>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dirty="0">
                <a:solidFill>
                  <a:schemeClr val="accent1"/>
                </a:solidFill>
                <a:latin typeface="+mj-lt"/>
                <a:ea typeface="+mj-ea"/>
                <a:cs typeface="+mj-cs"/>
              </a:rPr>
              <a:t>Sparktoro.com</a:t>
            </a:r>
          </a:p>
        </p:txBody>
      </p:sp>
      <p:pic>
        <p:nvPicPr>
          <p:cNvPr id="2" name="sparktoro asae video">
            <a:hlinkClick r:id="" action="ppaction://media"/>
            <a:extLst>
              <a:ext uri="{FF2B5EF4-FFF2-40B4-BE49-F238E27FC236}">
                <a16:creationId xmlns:a16="http://schemas.microsoft.com/office/drawing/2014/main" id="{AD38BFA5-B886-D947-63C7-57897C179853}"/>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089319" y="1270731"/>
            <a:ext cx="10013362" cy="4581112"/>
          </a:xfrm>
          <a:prstGeom prst="rect">
            <a:avLst/>
          </a:prstGeom>
          <a:noFill/>
        </p:spPr>
      </p:pic>
    </p:spTree>
    <p:custDataLst>
      <p:tags r:id="rId1"/>
    </p:custDataLst>
    <p:extLst>
      <p:ext uri="{BB962C8B-B14F-4D97-AF65-F5344CB8AC3E}">
        <p14:creationId xmlns:p14="http://schemas.microsoft.com/office/powerpoint/2010/main" val="350351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5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572762B-4518-4054-AA1A-8BEADABC99BE}"/>
              </a:ext>
            </a:extLst>
          </p:cNvPr>
          <p:cNvSpPr txBox="1">
            <a:spLocks/>
          </p:cNvSpPr>
          <p:nvPr/>
        </p:nvSpPr>
        <p:spPr>
          <a:xfrm>
            <a:off x="362168" y="383412"/>
            <a:ext cx="11467664" cy="1325563"/>
          </a:xfrm>
          <a:prstGeom prst="rect">
            <a:avLst/>
          </a:prstGeom>
        </p:spPr>
        <p:txBody>
          <a:bodyPr vert="horz" lIns="91440" tIns="45720" rIns="91440" bIns="45720" rtlCol="0" anchor="b" anchorCtr="0">
            <a:normAutofit fontScale="92500" lnSpcReduction="10000"/>
          </a:bodyPr>
          <a:lstStyle>
            <a:lvl1pPr algn="l" defTabSz="914400" rtl="0" eaLnBrk="1" latinLnBrk="0" hangingPunct="1">
              <a:lnSpc>
                <a:spcPct val="90000"/>
              </a:lnSpc>
              <a:spcBef>
                <a:spcPct val="0"/>
              </a:spcBef>
              <a:buNone/>
              <a:defRPr sz="5400" b="1" kern="1200" cap="none" spc="0">
                <a:ln w="0"/>
                <a:solidFill>
                  <a:schemeClr val="tx2"/>
                </a:solidFill>
                <a:effectLst>
                  <a:outerShdw blurRad="50800" dist="38100" dir="2700000" algn="tl" rotWithShape="0">
                    <a:prstClr val="black">
                      <a:alpha val="40000"/>
                    </a:prstClr>
                  </a:outerShdw>
                </a:effectLst>
                <a:latin typeface="Articulate" panose="02000503040000020004" pitchFamily="2" charset="0"/>
                <a:ea typeface="+mj-ea"/>
                <a:cs typeface="Aparajita" panose="020B0502040204020203" pitchFamily="18" charset="0"/>
              </a:defRPr>
            </a:lvl1pPr>
          </a:lstStyle>
          <a:p>
            <a:pPr algn="ctr"/>
            <a:r>
              <a:rPr lang="en-US" dirty="0">
                <a:solidFill>
                  <a:schemeClr val="accent1"/>
                </a:solidFill>
              </a:rPr>
              <a:t>How to Brand Yourself as a Trusted Resource</a:t>
            </a:r>
          </a:p>
        </p:txBody>
      </p:sp>
      <p:sp>
        <p:nvSpPr>
          <p:cNvPr id="10" name="TextBox 9">
            <a:extLst>
              <a:ext uri="{FF2B5EF4-FFF2-40B4-BE49-F238E27FC236}">
                <a16:creationId xmlns:a16="http://schemas.microsoft.com/office/drawing/2014/main" id="{57C891EE-5BC5-4A64-9227-8CEAC6ABF7E1}"/>
              </a:ext>
            </a:extLst>
          </p:cNvPr>
          <p:cNvSpPr txBox="1"/>
          <p:nvPr/>
        </p:nvSpPr>
        <p:spPr>
          <a:xfrm>
            <a:off x="1236308" y="2952408"/>
            <a:ext cx="2220480" cy="769441"/>
          </a:xfrm>
          <a:prstGeom prst="rect">
            <a:avLst/>
          </a:prstGeom>
          <a:noFill/>
        </p:spPr>
        <p:txBody>
          <a:bodyPr wrap="none" rtlCol="0">
            <a:spAutoFit/>
          </a:bodyPr>
          <a:lstStyle/>
          <a:p>
            <a:r>
              <a:rPr lang="en-US" sz="4400" dirty="0">
                <a:solidFill>
                  <a:schemeClr val="accent1"/>
                </a:solidFill>
              </a:rPr>
              <a:t>Start on</a:t>
            </a:r>
          </a:p>
        </p:txBody>
      </p:sp>
      <p:pic>
        <p:nvPicPr>
          <p:cNvPr id="12" name="Picture 11" descr="Logo&#10;&#10;Description automatically generated">
            <a:extLst>
              <a:ext uri="{FF2B5EF4-FFF2-40B4-BE49-F238E27FC236}">
                <a16:creationId xmlns:a16="http://schemas.microsoft.com/office/drawing/2014/main" id="{A8F869DA-72E2-424D-B89B-7407066489A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732902" y="2023900"/>
            <a:ext cx="6531691" cy="3030166"/>
          </a:xfrm>
          <a:prstGeom prst="rect">
            <a:avLst/>
          </a:prstGeom>
        </p:spPr>
      </p:pic>
      <p:sp>
        <p:nvSpPr>
          <p:cNvPr id="13" name="TextBox 12">
            <a:extLst>
              <a:ext uri="{FF2B5EF4-FFF2-40B4-BE49-F238E27FC236}">
                <a16:creationId xmlns:a16="http://schemas.microsoft.com/office/drawing/2014/main" id="{EA75D460-CB2A-47FC-AC9A-7AE341EC65DB}"/>
              </a:ext>
            </a:extLst>
          </p:cNvPr>
          <p:cNvSpPr txBox="1"/>
          <p:nvPr/>
        </p:nvSpPr>
        <p:spPr>
          <a:xfrm>
            <a:off x="3646841" y="5925257"/>
            <a:ext cx="6531691" cy="230832"/>
          </a:xfrm>
          <a:prstGeom prst="rect">
            <a:avLst/>
          </a:prstGeom>
          <a:noFill/>
        </p:spPr>
        <p:txBody>
          <a:bodyPr wrap="square" rtlCol="0">
            <a:spAutoFit/>
          </a:bodyPr>
          <a:lstStyle/>
          <a:p>
            <a:r>
              <a:rPr lang="en-US" sz="900">
                <a:hlinkClick r:id="rId5" tooltip="https://blog.yorksj.ac.uk/moodle/2014/05/21/learning-at-work-week-linkedin/"/>
              </a:rPr>
              <a:t>This Photo</a:t>
            </a:r>
            <a:r>
              <a:rPr lang="en-US" sz="900"/>
              <a:t> by Unknown Author is licensed under </a:t>
            </a:r>
            <a:r>
              <a:rPr lang="en-US" sz="900">
                <a:hlinkClick r:id="rId6" tooltip="https://creativecommons.org/licenses/by-nc-sa/3.0/"/>
              </a:rPr>
              <a:t>CC BY-SA-NC</a:t>
            </a:r>
            <a:endParaRPr lang="en-US" sz="900"/>
          </a:p>
        </p:txBody>
      </p:sp>
    </p:spTree>
    <p:custDataLst>
      <p:tags r:id="rId1"/>
    </p:custDataLst>
    <p:extLst>
      <p:ext uri="{BB962C8B-B14F-4D97-AF65-F5344CB8AC3E}">
        <p14:creationId xmlns:p14="http://schemas.microsoft.com/office/powerpoint/2010/main" val="16283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572762B-4518-4054-AA1A-8BEADABC99BE}"/>
              </a:ext>
            </a:extLst>
          </p:cNvPr>
          <p:cNvSpPr txBox="1">
            <a:spLocks/>
          </p:cNvSpPr>
          <p:nvPr/>
        </p:nvSpPr>
        <p:spPr>
          <a:xfrm>
            <a:off x="362168" y="71440"/>
            <a:ext cx="11467664" cy="1325563"/>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5400" b="1" kern="1200" cap="none" spc="0">
                <a:ln w="0"/>
                <a:solidFill>
                  <a:schemeClr val="tx2"/>
                </a:solidFill>
                <a:effectLst>
                  <a:outerShdw blurRad="50800" dist="38100" dir="2700000" algn="tl" rotWithShape="0">
                    <a:prstClr val="black">
                      <a:alpha val="40000"/>
                    </a:prstClr>
                  </a:outerShdw>
                </a:effectLst>
                <a:latin typeface="Articulate" panose="02000503040000020004" pitchFamily="2" charset="0"/>
                <a:ea typeface="+mj-ea"/>
                <a:cs typeface="Aparajita" panose="020B0502040204020203" pitchFamily="18" charset="0"/>
              </a:defRPr>
            </a:lvl1pPr>
          </a:lstStyle>
          <a:p>
            <a:pPr algn="ctr"/>
            <a:r>
              <a:rPr lang="en-US" dirty="0">
                <a:solidFill>
                  <a:schemeClr val="accent1"/>
                </a:solidFill>
              </a:rPr>
              <a:t>Why LinkedIn? </a:t>
            </a:r>
          </a:p>
        </p:txBody>
      </p:sp>
      <p:pic>
        <p:nvPicPr>
          <p:cNvPr id="3" name="Picture 2">
            <a:extLst>
              <a:ext uri="{FF2B5EF4-FFF2-40B4-BE49-F238E27FC236}">
                <a16:creationId xmlns:a16="http://schemas.microsoft.com/office/drawing/2014/main" id="{E8D1D626-B3BF-7A14-1FAD-46716BB95C88}"/>
              </a:ext>
            </a:extLst>
          </p:cNvPr>
          <p:cNvPicPr>
            <a:picLocks noChangeAspect="1"/>
          </p:cNvPicPr>
          <p:nvPr/>
        </p:nvPicPr>
        <p:blipFill>
          <a:blip r:embed="rId4"/>
          <a:stretch>
            <a:fillRect/>
          </a:stretch>
        </p:blipFill>
        <p:spPr>
          <a:xfrm>
            <a:off x="1825701" y="1584767"/>
            <a:ext cx="6911255" cy="4751487"/>
          </a:xfrm>
          <a:prstGeom prst="rect">
            <a:avLst/>
          </a:prstGeom>
        </p:spPr>
      </p:pic>
    </p:spTree>
    <p:custDataLst>
      <p:tags r:id="rId1"/>
    </p:custDataLst>
    <p:extLst>
      <p:ext uri="{BB962C8B-B14F-4D97-AF65-F5344CB8AC3E}">
        <p14:creationId xmlns:p14="http://schemas.microsoft.com/office/powerpoint/2010/main" val="42743201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2C4FFB-FA73-4E55-B0BE-86304F345462}"/>
              </a:ext>
            </a:extLst>
          </p:cNvPr>
          <p:cNvPicPr>
            <a:picLocks noChangeAspect="1"/>
          </p:cNvPicPr>
          <p:nvPr/>
        </p:nvPicPr>
        <p:blipFill>
          <a:blip r:embed="rId4"/>
          <a:stretch>
            <a:fillRect/>
          </a:stretch>
        </p:blipFill>
        <p:spPr>
          <a:xfrm>
            <a:off x="1577866" y="225910"/>
            <a:ext cx="9190702" cy="5731424"/>
          </a:xfrm>
          <a:prstGeom prst="rect">
            <a:avLst/>
          </a:prstGeom>
        </p:spPr>
      </p:pic>
      <p:sp>
        <p:nvSpPr>
          <p:cNvPr id="2" name="TextBox 1">
            <a:extLst>
              <a:ext uri="{FF2B5EF4-FFF2-40B4-BE49-F238E27FC236}">
                <a16:creationId xmlns:a16="http://schemas.microsoft.com/office/drawing/2014/main" id="{47A36F1E-D012-4EF3-9501-CDFA16DFCEF5}"/>
              </a:ext>
            </a:extLst>
          </p:cNvPr>
          <p:cNvSpPr txBox="1"/>
          <p:nvPr/>
        </p:nvSpPr>
        <p:spPr>
          <a:xfrm>
            <a:off x="1984786" y="6320117"/>
            <a:ext cx="2784737" cy="369332"/>
          </a:xfrm>
          <a:prstGeom prst="rect">
            <a:avLst/>
          </a:prstGeom>
          <a:noFill/>
        </p:spPr>
        <p:txBody>
          <a:bodyPr wrap="none" rtlCol="0">
            <a:spAutoFit/>
          </a:bodyPr>
          <a:lstStyle/>
          <a:p>
            <a:r>
              <a:rPr lang="en-US" b="1" dirty="0"/>
              <a:t>Source – Pew Research</a:t>
            </a:r>
          </a:p>
        </p:txBody>
      </p:sp>
    </p:spTree>
    <p:custDataLst>
      <p:tags r:id="rId1"/>
    </p:custDataLst>
    <p:extLst>
      <p:ext uri="{BB962C8B-B14F-4D97-AF65-F5344CB8AC3E}">
        <p14:creationId xmlns:p14="http://schemas.microsoft.com/office/powerpoint/2010/main" val="2044958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Graphical user interface, text, application, email&#10;&#10;Description automatically generated">
            <a:extLst>
              <a:ext uri="{FF2B5EF4-FFF2-40B4-BE49-F238E27FC236}">
                <a16:creationId xmlns:a16="http://schemas.microsoft.com/office/drawing/2014/main" id="{684E35F6-AEC3-4823-A95D-C27A9A8824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0234" y="390511"/>
            <a:ext cx="4345211" cy="1141857"/>
          </a:xfrm>
          <a:prstGeom prst="rect">
            <a:avLst/>
          </a:prstGeom>
        </p:spPr>
      </p:pic>
      <p:pic>
        <p:nvPicPr>
          <p:cNvPr id="25" name="Picture 24">
            <a:extLst>
              <a:ext uri="{FF2B5EF4-FFF2-40B4-BE49-F238E27FC236}">
                <a16:creationId xmlns:a16="http://schemas.microsoft.com/office/drawing/2014/main" id="{EFC4C4C1-2057-46D1-94FD-BB10EC92996A}"/>
              </a:ext>
            </a:extLst>
          </p:cNvPr>
          <p:cNvPicPr>
            <a:picLocks noChangeAspect="1"/>
          </p:cNvPicPr>
          <p:nvPr/>
        </p:nvPicPr>
        <p:blipFill>
          <a:blip r:embed="rId5"/>
          <a:stretch>
            <a:fillRect/>
          </a:stretch>
        </p:blipFill>
        <p:spPr>
          <a:xfrm>
            <a:off x="476001" y="3119282"/>
            <a:ext cx="3681137" cy="3171920"/>
          </a:xfrm>
          <a:prstGeom prst="rect">
            <a:avLst/>
          </a:prstGeom>
        </p:spPr>
      </p:pic>
      <p:pic>
        <p:nvPicPr>
          <p:cNvPr id="30" name="Picture 29" descr="Graphical user interface, application, website&#10;&#10;Description automatically generated">
            <a:extLst>
              <a:ext uri="{FF2B5EF4-FFF2-40B4-BE49-F238E27FC236}">
                <a16:creationId xmlns:a16="http://schemas.microsoft.com/office/drawing/2014/main" id="{F338179B-8EA5-49F1-8378-C0CECC8CBC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824" y="285526"/>
            <a:ext cx="4972408" cy="2461321"/>
          </a:xfrm>
          <a:prstGeom prst="rect">
            <a:avLst/>
          </a:prstGeom>
        </p:spPr>
      </p:pic>
      <p:grpSp>
        <p:nvGrpSpPr>
          <p:cNvPr id="11" name="Group 10">
            <a:extLst>
              <a:ext uri="{FF2B5EF4-FFF2-40B4-BE49-F238E27FC236}">
                <a16:creationId xmlns:a16="http://schemas.microsoft.com/office/drawing/2014/main" id="{D2927297-3972-4CAE-82C7-4F27DC7E7C89}"/>
              </a:ext>
            </a:extLst>
          </p:cNvPr>
          <p:cNvGrpSpPr>
            <a:grpSpLocks noChangeAspect="1"/>
          </p:cNvGrpSpPr>
          <p:nvPr/>
        </p:nvGrpSpPr>
        <p:grpSpPr>
          <a:xfrm>
            <a:off x="3781551" y="130048"/>
            <a:ext cx="4442969" cy="6498424"/>
            <a:chOff x="4401312" y="886968"/>
            <a:chExt cx="3389377" cy="4957407"/>
          </a:xfrm>
        </p:grpSpPr>
        <p:sp>
          <p:nvSpPr>
            <p:cNvPr id="16" name="Freeform 9">
              <a:extLst>
                <a:ext uri="{FF2B5EF4-FFF2-40B4-BE49-F238E27FC236}">
                  <a16:creationId xmlns:a16="http://schemas.microsoft.com/office/drawing/2014/main" id="{EEE012CA-B4CD-4883-B794-B40395FD1F1B}"/>
                </a:ext>
              </a:extLst>
            </p:cNvPr>
            <p:cNvSpPr>
              <a:spLocks/>
            </p:cNvSpPr>
            <p:nvPr/>
          </p:nvSpPr>
          <p:spPr bwMode="auto">
            <a:xfrm>
              <a:off x="6070452" y="2168628"/>
              <a:ext cx="1681915" cy="2235457"/>
            </a:xfrm>
            <a:custGeom>
              <a:avLst/>
              <a:gdLst>
                <a:gd name="T0" fmla="*/ 819 w 823"/>
                <a:gd name="T1" fmla="*/ 224 h 1109"/>
                <a:gd name="T2" fmla="*/ 823 w 823"/>
                <a:gd name="T3" fmla="*/ 183 h 1109"/>
                <a:gd name="T4" fmla="*/ 582 w 823"/>
                <a:gd name="T5" fmla="*/ 183 h 1109"/>
                <a:gd name="T6" fmla="*/ 507 w 823"/>
                <a:gd name="T7" fmla="*/ 130 h 1109"/>
                <a:gd name="T8" fmla="*/ 554 w 823"/>
                <a:gd name="T9" fmla="*/ 54 h 1109"/>
                <a:gd name="T10" fmla="*/ 472 w 823"/>
                <a:gd name="T11" fmla="*/ 0 h 1109"/>
                <a:gd name="T12" fmla="*/ 390 w 823"/>
                <a:gd name="T13" fmla="*/ 54 h 1109"/>
                <a:gd name="T14" fmla="*/ 437 w 823"/>
                <a:gd name="T15" fmla="*/ 130 h 1109"/>
                <a:gd name="T16" fmla="*/ 362 w 823"/>
                <a:gd name="T17" fmla="*/ 183 h 1109"/>
                <a:gd name="T18" fmla="*/ 0 w 823"/>
                <a:gd name="T19" fmla="*/ 183 h 1109"/>
                <a:gd name="T20" fmla="*/ 0 w 823"/>
                <a:gd name="T21" fmla="*/ 544 h 1109"/>
                <a:gd name="T22" fmla="*/ 54 w 823"/>
                <a:gd name="T23" fmla="*/ 620 h 1109"/>
                <a:gd name="T24" fmla="*/ 130 w 823"/>
                <a:gd name="T25" fmla="*/ 574 h 1109"/>
                <a:gd name="T26" fmla="*/ 184 w 823"/>
                <a:gd name="T27" fmla="*/ 655 h 1109"/>
                <a:gd name="T28" fmla="*/ 130 w 823"/>
                <a:gd name="T29" fmla="*/ 737 h 1109"/>
                <a:gd name="T30" fmla="*/ 54 w 823"/>
                <a:gd name="T31" fmla="*/ 690 h 1109"/>
                <a:gd name="T32" fmla="*/ 0 w 823"/>
                <a:gd name="T33" fmla="*/ 767 h 1109"/>
                <a:gd name="T34" fmla="*/ 0 w 823"/>
                <a:gd name="T35" fmla="*/ 1109 h 1109"/>
                <a:gd name="T36" fmla="*/ 403 w 823"/>
                <a:gd name="T37" fmla="*/ 1109 h 1109"/>
                <a:gd name="T38" fmla="*/ 571 w 823"/>
                <a:gd name="T39" fmla="*/ 773 h 1109"/>
                <a:gd name="T40" fmla="*/ 819 w 823"/>
                <a:gd name="T41" fmla="*/ 224 h 1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3" h="1109">
                  <a:moveTo>
                    <a:pt x="819" y="224"/>
                  </a:moveTo>
                  <a:cubicBezTo>
                    <a:pt x="821" y="210"/>
                    <a:pt x="822" y="197"/>
                    <a:pt x="823" y="183"/>
                  </a:cubicBezTo>
                  <a:lnTo>
                    <a:pt x="582" y="183"/>
                  </a:lnTo>
                  <a:cubicBezTo>
                    <a:pt x="540" y="181"/>
                    <a:pt x="507" y="158"/>
                    <a:pt x="507" y="130"/>
                  </a:cubicBezTo>
                  <a:cubicBezTo>
                    <a:pt x="507" y="98"/>
                    <a:pt x="554" y="85"/>
                    <a:pt x="554" y="54"/>
                  </a:cubicBezTo>
                  <a:cubicBezTo>
                    <a:pt x="554" y="24"/>
                    <a:pt x="517" y="0"/>
                    <a:pt x="472" y="0"/>
                  </a:cubicBezTo>
                  <a:cubicBezTo>
                    <a:pt x="427" y="0"/>
                    <a:pt x="390" y="24"/>
                    <a:pt x="390" y="54"/>
                  </a:cubicBezTo>
                  <a:cubicBezTo>
                    <a:pt x="390" y="85"/>
                    <a:pt x="437" y="98"/>
                    <a:pt x="437" y="130"/>
                  </a:cubicBezTo>
                  <a:cubicBezTo>
                    <a:pt x="437" y="158"/>
                    <a:pt x="404" y="181"/>
                    <a:pt x="362" y="183"/>
                  </a:cubicBezTo>
                  <a:lnTo>
                    <a:pt x="0" y="183"/>
                  </a:lnTo>
                  <a:lnTo>
                    <a:pt x="0" y="544"/>
                  </a:lnTo>
                  <a:cubicBezTo>
                    <a:pt x="2" y="587"/>
                    <a:pt x="26" y="620"/>
                    <a:pt x="54" y="620"/>
                  </a:cubicBezTo>
                  <a:cubicBezTo>
                    <a:pt x="86" y="620"/>
                    <a:pt x="99" y="574"/>
                    <a:pt x="130" y="574"/>
                  </a:cubicBezTo>
                  <a:cubicBezTo>
                    <a:pt x="160" y="574"/>
                    <a:pt x="184" y="610"/>
                    <a:pt x="184" y="655"/>
                  </a:cubicBezTo>
                  <a:cubicBezTo>
                    <a:pt x="184" y="700"/>
                    <a:pt x="160" y="737"/>
                    <a:pt x="130" y="737"/>
                  </a:cubicBezTo>
                  <a:cubicBezTo>
                    <a:pt x="99" y="737"/>
                    <a:pt x="86" y="690"/>
                    <a:pt x="54" y="690"/>
                  </a:cubicBezTo>
                  <a:cubicBezTo>
                    <a:pt x="25" y="690"/>
                    <a:pt x="2" y="724"/>
                    <a:pt x="0" y="767"/>
                  </a:cubicBezTo>
                  <a:lnTo>
                    <a:pt x="0" y="1109"/>
                  </a:lnTo>
                  <a:lnTo>
                    <a:pt x="403" y="1109"/>
                  </a:lnTo>
                  <a:cubicBezTo>
                    <a:pt x="420" y="990"/>
                    <a:pt x="491" y="889"/>
                    <a:pt x="571" y="773"/>
                  </a:cubicBezTo>
                  <a:cubicBezTo>
                    <a:pt x="672" y="629"/>
                    <a:pt x="786" y="465"/>
                    <a:pt x="819" y="22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5B28F98F-049D-4388-846A-8847A3A18222}"/>
                </a:ext>
              </a:extLst>
            </p:cNvPr>
            <p:cNvSpPr>
              <a:spLocks/>
            </p:cNvSpPr>
            <p:nvPr/>
          </p:nvSpPr>
          <p:spPr bwMode="auto">
            <a:xfrm>
              <a:off x="5695748" y="886968"/>
              <a:ext cx="2094941" cy="1652108"/>
            </a:xfrm>
            <a:custGeom>
              <a:avLst/>
              <a:gdLst>
                <a:gd name="T0" fmla="*/ 199 w 1025"/>
                <a:gd name="T1" fmla="*/ 0 h 821"/>
                <a:gd name="T2" fmla="*/ 191 w 1025"/>
                <a:gd name="T3" fmla="*/ 0 h 821"/>
                <a:gd name="T4" fmla="*/ 183 w 1025"/>
                <a:gd name="T5" fmla="*/ 0 h 821"/>
                <a:gd name="T6" fmla="*/ 183 w 1025"/>
                <a:gd name="T7" fmla="*/ 239 h 821"/>
                <a:gd name="T8" fmla="*/ 130 w 1025"/>
                <a:gd name="T9" fmla="*/ 314 h 821"/>
                <a:gd name="T10" fmla="*/ 53 w 1025"/>
                <a:gd name="T11" fmla="*/ 267 h 821"/>
                <a:gd name="T12" fmla="*/ 0 w 1025"/>
                <a:gd name="T13" fmla="*/ 349 h 821"/>
                <a:gd name="T14" fmla="*/ 53 w 1025"/>
                <a:gd name="T15" fmla="*/ 431 h 821"/>
                <a:gd name="T16" fmla="*/ 130 w 1025"/>
                <a:gd name="T17" fmla="*/ 384 h 821"/>
                <a:gd name="T18" fmla="*/ 183 w 1025"/>
                <a:gd name="T19" fmla="*/ 459 h 821"/>
                <a:gd name="T20" fmla="*/ 183 w 1025"/>
                <a:gd name="T21" fmla="*/ 821 h 821"/>
                <a:gd name="T22" fmla="*/ 544 w 1025"/>
                <a:gd name="T23" fmla="*/ 821 h 821"/>
                <a:gd name="T24" fmla="*/ 620 w 1025"/>
                <a:gd name="T25" fmla="*/ 767 h 821"/>
                <a:gd name="T26" fmla="*/ 573 w 1025"/>
                <a:gd name="T27" fmla="*/ 691 h 821"/>
                <a:gd name="T28" fmla="*/ 655 w 1025"/>
                <a:gd name="T29" fmla="*/ 637 h 821"/>
                <a:gd name="T30" fmla="*/ 737 w 1025"/>
                <a:gd name="T31" fmla="*/ 691 h 821"/>
                <a:gd name="T32" fmla="*/ 690 w 1025"/>
                <a:gd name="T33" fmla="*/ 767 h 821"/>
                <a:gd name="T34" fmla="*/ 766 w 1025"/>
                <a:gd name="T35" fmla="*/ 821 h 821"/>
                <a:gd name="T36" fmla="*/ 1006 w 1025"/>
                <a:gd name="T37" fmla="*/ 821 h 821"/>
                <a:gd name="T38" fmla="*/ 830 w 1025"/>
                <a:gd name="T39" fmla="*/ 296 h 821"/>
                <a:gd name="T40" fmla="*/ 199 w 1025"/>
                <a:gd name="T41" fmla="*/ 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5" h="821">
                  <a:moveTo>
                    <a:pt x="199" y="0"/>
                  </a:moveTo>
                  <a:lnTo>
                    <a:pt x="191" y="0"/>
                  </a:lnTo>
                  <a:cubicBezTo>
                    <a:pt x="189" y="0"/>
                    <a:pt x="186" y="0"/>
                    <a:pt x="183" y="0"/>
                  </a:cubicBezTo>
                  <a:lnTo>
                    <a:pt x="183" y="239"/>
                  </a:lnTo>
                  <a:cubicBezTo>
                    <a:pt x="181" y="281"/>
                    <a:pt x="158" y="314"/>
                    <a:pt x="130" y="314"/>
                  </a:cubicBezTo>
                  <a:cubicBezTo>
                    <a:pt x="98" y="314"/>
                    <a:pt x="85" y="267"/>
                    <a:pt x="53" y="267"/>
                  </a:cubicBezTo>
                  <a:cubicBezTo>
                    <a:pt x="24" y="267"/>
                    <a:pt x="0" y="304"/>
                    <a:pt x="0" y="349"/>
                  </a:cubicBezTo>
                  <a:cubicBezTo>
                    <a:pt x="0" y="394"/>
                    <a:pt x="24" y="431"/>
                    <a:pt x="53" y="431"/>
                  </a:cubicBezTo>
                  <a:cubicBezTo>
                    <a:pt x="85" y="431"/>
                    <a:pt x="98" y="384"/>
                    <a:pt x="130" y="384"/>
                  </a:cubicBezTo>
                  <a:cubicBezTo>
                    <a:pt x="158" y="384"/>
                    <a:pt x="181" y="417"/>
                    <a:pt x="183" y="459"/>
                  </a:cubicBezTo>
                  <a:lnTo>
                    <a:pt x="183" y="821"/>
                  </a:lnTo>
                  <a:lnTo>
                    <a:pt x="544" y="821"/>
                  </a:lnTo>
                  <a:cubicBezTo>
                    <a:pt x="587" y="819"/>
                    <a:pt x="620" y="795"/>
                    <a:pt x="620" y="767"/>
                  </a:cubicBezTo>
                  <a:cubicBezTo>
                    <a:pt x="620" y="735"/>
                    <a:pt x="573" y="722"/>
                    <a:pt x="573" y="691"/>
                  </a:cubicBezTo>
                  <a:cubicBezTo>
                    <a:pt x="573" y="661"/>
                    <a:pt x="610" y="637"/>
                    <a:pt x="655" y="637"/>
                  </a:cubicBezTo>
                  <a:cubicBezTo>
                    <a:pt x="700" y="637"/>
                    <a:pt x="737" y="661"/>
                    <a:pt x="737" y="691"/>
                  </a:cubicBezTo>
                  <a:cubicBezTo>
                    <a:pt x="737" y="722"/>
                    <a:pt x="690" y="735"/>
                    <a:pt x="690" y="767"/>
                  </a:cubicBezTo>
                  <a:cubicBezTo>
                    <a:pt x="690" y="795"/>
                    <a:pt x="724" y="819"/>
                    <a:pt x="766" y="821"/>
                  </a:cubicBezTo>
                  <a:lnTo>
                    <a:pt x="1006" y="821"/>
                  </a:lnTo>
                  <a:cubicBezTo>
                    <a:pt x="1025" y="580"/>
                    <a:pt x="922" y="403"/>
                    <a:pt x="830" y="296"/>
                  </a:cubicBezTo>
                  <a:cubicBezTo>
                    <a:pt x="674" y="116"/>
                    <a:pt x="432" y="2"/>
                    <a:pt x="19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CDB0041D-533D-4190-81F8-904D3B0946FE}"/>
                </a:ext>
              </a:extLst>
            </p:cNvPr>
            <p:cNvSpPr>
              <a:spLocks/>
            </p:cNvSpPr>
            <p:nvPr/>
          </p:nvSpPr>
          <p:spPr bwMode="auto">
            <a:xfrm>
              <a:off x="4401312" y="886968"/>
              <a:ext cx="1669140" cy="2022556"/>
            </a:xfrm>
            <a:custGeom>
              <a:avLst/>
              <a:gdLst>
                <a:gd name="T0" fmla="*/ 346 w 818"/>
                <a:gd name="T1" fmla="*/ 874 h 1004"/>
                <a:gd name="T2" fmla="*/ 300 w 818"/>
                <a:gd name="T3" fmla="*/ 951 h 1004"/>
                <a:gd name="T4" fmla="*/ 381 w 818"/>
                <a:gd name="T5" fmla="*/ 1004 h 1004"/>
                <a:gd name="T6" fmla="*/ 463 w 818"/>
                <a:gd name="T7" fmla="*/ 951 h 1004"/>
                <a:gd name="T8" fmla="*/ 416 w 818"/>
                <a:gd name="T9" fmla="*/ 874 h 1004"/>
                <a:gd name="T10" fmla="*/ 492 w 818"/>
                <a:gd name="T11" fmla="*/ 821 h 1004"/>
                <a:gd name="T12" fmla="*/ 818 w 818"/>
                <a:gd name="T13" fmla="*/ 821 h 1004"/>
                <a:gd name="T14" fmla="*/ 818 w 818"/>
                <a:gd name="T15" fmla="*/ 460 h 1004"/>
                <a:gd name="T16" fmla="*/ 765 w 818"/>
                <a:gd name="T17" fmla="*/ 384 h 1004"/>
                <a:gd name="T18" fmla="*/ 688 w 818"/>
                <a:gd name="T19" fmla="*/ 431 h 1004"/>
                <a:gd name="T20" fmla="*/ 635 w 818"/>
                <a:gd name="T21" fmla="*/ 349 h 1004"/>
                <a:gd name="T22" fmla="*/ 688 w 818"/>
                <a:gd name="T23" fmla="*/ 267 h 1004"/>
                <a:gd name="T24" fmla="*/ 765 w 818"/>
                <a:gd name="T25" fmla="*/ 314 h 1004"/>
                <a:gd name="T26" fmla="*/ 818 w 818"/>
                <a:gd name="T27" fmla="*/ 238 h 1004"/>
                <a:gd name="T28" fmla="*/ 818 w 818"/>
                <a:gd name="T29" fmla="*/ 0 h 1004"/>
                <a:gd name="T30" fmla="*/ 196 w 818"/>
                <a:gd name="T31" fmla="*/ 296 h 1004"/>
                <a:gd name="T32" fmla="*/ 20 w 818"/>
                <a:gd name="T33" fmla="*/ 821 h 1004"/>
                <a:gd name="T34" fmla="*/ 271 w 818"/>
                <a:gd name="T35" fmla="*/ 821 h 1004"/>
                <a:gd name="T36" fmla="*/ 346 w 818"/>
                <a:gd name="T37" fmla="*/ 874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8" h="1004">
                  <a:moveTo>
                    <a:pt x="346" y="874"/>
                  </a:moveTo>
                  <a:cubicBezTo>
                    <a:pt x="346" y="906"/>
                    <a:pt x="300" y="919"/>
                    <a:pt x="300" y="951"/>
                  </a:cubicBezTo>
                  <a:cubicBezTo>
                    <a:pt x="300" y="980"/>
                    <a:pt x="336" y="1004"/>
                    <a:pt x="381" y="1004"/>
                  </a:cubicBezTo>
                  <a:cubicBezTo>
                    <a:pt x="427" y="1004"/>
                    <a:pt x="463" y="980"/>
                    <a:pt x="463" y="951"/>
                  </a:cubicBezTo>
                  <a:cubicBezTo>
                    <a:pt x="463" y="919"/>
                    <a:pt x="416" y="906"/>
                    <a:pt x="416" y="874"/>
                  </a:cubicBezTo>
                  <a:cubicBezTo>
                    <a:pt x="416" y="846"/>
                    <a:pt x="450" y="823"/>
                    <a:pt x="492" y="821"/>
                  </a:cubicBezTo>
                  <a:lnTo>
                    <a:pt x="818" y="821"/>
                  </a:lnTo>
                  <a:lnTo>
                    <a:pt x="818" y="460"/>
                  </a:lnTo>
                  <a:cubicBezTo>
                    <a:pt x="816" y="418"/>
                    <a:pt x="793" y="384"/>
                    <a:pt x="765" y="384"/>
                  </a:cubicBezTo>
                  <a:cubicBezTo>
                    <a:pt x="733" y="384"/>
                    <a:pt x="720" y="431"/>
                    <a:pt x="688" y="431"/>
                  </a:cubicBezTo>
                  <a:cubicBezTo>
                    <a:pt x="659" y="431"/>
                    <a:pt x="635" y="394"/>
                    <a:pt x="635" y="349"/>
                  </a:cubicBezTo>
                  <a:cubicBezTo>
                    <a:pt x="635" y="304"/>
                    <a:pt x="659" y="267"/>
                    <a:pt x="688" y="267"/>
                  </a:cubicBezTo>
                  <a:cubicBezTo>
                    <a:pt x="720" y="267"/>
                    <a:pt x="733" y="314"/>
                    <a:pt x="765" y="314"/>
                  </a:cubicBezTo>
                  <a:cubicBezTo>
                    <a:pt x="793" y="314"/>
                    <a:pt x="817" y="280"/>
                    <a:pt x="818" y="238"/>
                  </a:cubicBezTo>
                  <a:lnTo>
                    <a:pt x="818" y="0"/>
                  </a:lnTo>
                  <a:cubicBezTo>
                    <a:pt x="588" y="5"/>
                    <a:pt x="350" y="118"/>
                    <a:pt x="196" y="296"/>
                  </a:cubicBezTo>
                  <a:cubicBezTo>
                    <a:pt x="103" y="404"/>
                    <a:pt x="0" y="580"/>
                    <a:pt x="20" y="821"/>
                  </a:cubicBezTo>
                  <a:lnTo>
                    <a:pt x="271" y="821"/>
                  </a:lnTo>
                  <a:cubicBezTo>
                    <a:pt x="313" y="823"/>
                    <a:pt x="346" y="846"/>
                    <a:pt x="346" y="87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D51E5018-C1F2-4FD7-89BE-854BE925487C}"/>
                </a:ext>
              </a:extLst>
            </p:cNvPr>
            <p:cNvSpPr>
              <a:spLocks/>
            </p:cNvSpPr>
            <p:nvPr/>
          </p:nvSpPr>
          <p:spPr bwMode="auto">
            <a:xfrm>
              <a:off x="4439631" y="2539076"/>
              <a:ext cx="2005524" cy="1865008"/>
            </a:xfrm>
            <a:custGeom>
              <a:avLst/>
              <a:gdLst>
                <a:gd name="T0" fmla="*/ 251 w 982"/>
                <a:gd name="T1" fmla="*/ 590 h 926"/>
                <a:gd name="T2" fmla="*/ 420 w 982"/>
                <a:gd name="T3" fmla="*/ 926 h 926"/>
                <a:gd name="T4" fmla="*/ 798 w 982"/>
                <a:gd name="T5" fmla="*/ 926 h 926"/>
                <a:gd name="T6" fmla="*/ 798 w 982"/>
                <a:gd name="T7" fmla="*/ 583 h 926"/>
                <a:gd name="T8" fmla="*/ 852 w 982"/>
                <a:gd name="T9" fmla="*/ 507 h 926"/>
                <a:gd name="T10" fmla="*/ 928 w 982"/>
                <a:gd name="T11" fmla="*/ 554 h 926"/>
                <a:gd name="T12" fmla="*/ 982 w 982"/>
                <a:gd name="T13" fmla="*/ 472 h 926"/>
                <a:gd name="T14" fmla="*/ 928 w 982"/>
                <a:gd name="T15" fmla="*/ 391 h 926"/>
                <a:gd name="T16" fmla="*/ 852 w 982"/>
                <a:gd name="T17" fmla="*/ 437 h 926"/>
                <a:gd name="T18" fmla="*/ 798 w 982"/>
                <a:gd name="T19" fmla="*/ 362 h 926"/>
                <a:gd name="T20" fmla="*/ 798 w 982"/>
                <a:gd name="T21" fmla="*/ 0 h 926"/>
                <a:gd name="T22" fmla="*/ 472 w 982"/>
                <a:gd name="T23" fmla="*/ 0 h 926"/>
                <a:gd name="T24" fmla="*/ 396 w 982"/>
                <a:gd name="T25" fmla="*/ 54 h 926"/>
                <a:gd name="T26" fmla="*/ 443 w 982"/>
                <a:gd name="T27" fmla="*/ 130 h 926"/>
                <a:gd name="T28" fmla="*/ 361 w 982"/>
                <a:gd name="T29" fmla="*/ 184 h 926"/>
                <a:gd name="T30" fmla="*/ 280 w 982"/>
                <a:gd name="T31" fmla="*/ 130 h 926"/>
                <a:gd name="T32" fmla="*/ 326 w 982"/>
                <a:gd name="T33" fmla="*/ 54 h 926"/>
                <a:gd name="T34" fmla="*/ 250 w 982"/>
                <a:gd name="T35" fmla="*/ 0 h 926"/>
                <a:gd name="T36" fmla="*/ 0 w 982"/>
                <a:gd name="T37" fmla="*/ 0 h 926"/>
                <a:gd name="T38" fmla="*/ 4 w 982"/>
                <a:gd name="T39" fmla="*/ 41 h 926"/>
                <a:gd name="T40" fmla="*/ 251 w 982"/>
                <a:gd name="T41" fmla="*/ 590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82" h="926">
                  <a:moveTo>
                    <a:pt x="251" y="590"/>
                  </a:moveTo>
                  <a:cubicBezTo>
                    <a:pt x="332" y="706"/>
                    <a:pt x="402" y="807"/>
                    <a:pt x="420" y="926"/>
                  </a:cubicBezTo>
                  <a:lnTo>
                    <a:pt x="798" y="926"/>
                  </a:lnTo>
                  <a:lnTo>
                    <a:pt x="798" y="583"/>
                  </a:lnTo>
                  <a:cubicBezTo>
                    <a:pt x="801" y="540"/>
                    <a:pt x="824" y="507"/>
                    <a:pt x="852" y="507"/>
                  </a:cubicBezTo>
                  <a:cubicBezTo>
                    <a:pt x="884" y="507"/>
                    <a:pt x="897" y="554"/>
                    <a:pt x="928" y="554"/>
                  </a:cubicBezTo>
                  <a:cubicBezTo>
                    <a:pt x="958" y="554"/>
                    <a:pt x="982" y="517"/>
                    <a:pt x="982" y="472"/>
                  </a:cubicBezTo>
                  <a:cubicBezTo>
                    <a:pt x="982" y="427"/>
                    <a:pt x="958" y="391"/>
                    <a:pt x="928" y="391"/>
                  </a:cubicBezTo>
                  <a:cubicBezTo>
                    <a:pt x="897" y="391"/>
                    <a:pt x="884" y="437"/>
                    <a:pt x="852" y="437"/>
                  </a:cubicBezTo>
                  <a:cubicBezTo>
                    <a:pt x="824" y="437"/>
                    <a:pt x="801" y="404"/>
                    <a:pt x="798" y="362"/>
                  </a:cubicBezTo>
                  <a:lnTo>
                    <a:pt x="798" y="0"/>
                  </a:lnTo>
                  <a:lnTo>
                    <a:pt x="472" y="0"/>
                  </a:lnTo>
                  <a:cubicBezTo>
                    <a:pt x="430" y="2"/>
                    <a:pt x="396" y="26"/>
                    <a:pt x="396" y="54"/>
                  </a:cubicBezTo>
                  <a:cubicBezTo>
                    <a:pt x="396" y="86"/>
                    <a:pt x="443" y="99"/>
                    <a:pt x="443" y="130"/>
                  </a:cubicBezTo>
                  <a:cubicBezTo>
                    <a:pt x="443" y="160"/>
                    <a:pt x="406" y="184"/>
                    <a:pt x="361" y="184"/>
                  </a:cubicBezTo>
                  <a:cubicBezTo>
                    <a:pt x="316" y="184"/>
                    <a:pt x="280" y="160"/>
                    <a:pt x="280" y="130"/>
                  </a:cubicBezTo>
                  <a:cubicBezTo>
                    <a:pt x="280" y="99"/>
                    <a:pt x="326" y="86"/>
                    <a:pt x="326" y="54"/>
                  </a:cubicBezTo>
                  <a:cubicBezTo>
                    <a:pt x="326" y="26"/>
                    <a:pt x="293" y="2"/>
                    <a:pt x="250" y="0"/>
                  </a:cubicBezTo>
                  <a:lnTo>
                    <a:pt x="0" y="0"/>
                  </a:lnTo>
                  <a:cubicBezTo>
                    <a:pt x="1" y="14"/>
                    <a:pt x="2" y="28"/>
                    <a:pt x="4" y="41"/>
                  </a:cubicBezTo>
                  <a:cubicBezTo>
                    <a:pt x="36" y="282"/>
                    <a:pt x="151" y="446"/>
                    <a:pt x="251" y="59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0" name="Group 19">
              <a:extLst>
                <a:ext uri="{FF2B5EF4-FFF2-40B4-BE49-F238E27FC236}">
                  <a16:creationId xmlns:a16="http://schemas.microsoft.com/office/drawing/2014/main" id="{FA9FC3F0-3970-4178-B8EF-0F373FD77E6A}"/>
                </a:ext>
              </a:extLst>
            </p:cNvPr>
            <p:cNvGrpSpPr/>
            <p:nvPr/>
          </p:nvGrpSpPr>
          <p:grpSpPr>
            <a:xfrm>
              <a:off x="5253677" y="4532937"/>
              <a:ext cx="1675658" cy="1311438"/>
              <a:chOff x="5179635" y="4558067"/>
              <a:chExt cx="1823741" cy="1427334"/>
            </a:xfrm>
          </p:grpSpPr>
          <p:sp>
            <p:nvSpPr>
              <p:cNvPr id="21" name="Freeform 13">
                <a:extLst>
                  <a:ext uri="{FF2B5EF4-FFF2-40B4-BE49-F238E27FC236}">
                    <a16:creationId xmlns:a16="http://schemas.microsoft.com/office/drawing/2014/main" id="{7B0D03A0-0549-4367-AAFB-B82B2A85FEB0}"/>
                  </a:ext>
                </a:extLst>
              </p:cNvPr>
              <p:cNvSpPr>
                <a:spLocks/>
              </p:cNvSpPr>
              <p:nvPr/>
            </p:nvSpPr>
            <p:spPr bwMode="auto">
              <a:xfrm>
                <a:off x="5179635" y="4558067"/>
                <a:ext cx="1823741" cy="228547"/>
              </a:xfrm>
              <a:custGeom>
                <a:avLst/>
                <a:gdLst>
                  <a:gd name="T0" fmla="*/ 56 w 881"/>
                  <a:gd name="T1" fmla="*/ 0 h 112"/>
                  <a:gd name="T2" fmla="*/ 825 w 881"/>
                  <a:gd name="T3" fmla="*/ 0 h 112"/>
                  <a:gd name="T4" fmla="*/ 880 w 881"/>
                  <a:gd name="T5" fmla="*/ 54 h 112"/>
                  <a:gd name="T6" fmla="*/ 825 w 881"/>
                  <a:gd name="T7" fmla="*/ 111 h 112"/>
                  <a:gd name="T8" fmla="*/ 56 w 881"/>
                  <a:gd name="T9" fmla="*/ 111 h 112"/>
                  <a:gd name="T10" fmla="*/ 1 w 881"/>
                  <a:gd name="T11" fmla="*/ 58 h 112"/>
                  <a:gd name="T12" fmla="*/ 56 w 881"/>
                  <a:gd name="T13" fmla="*/ 0 h 112"/>
                </a:gdLst>
                <a:ahLst/>
                <a:cxnLst>
                  <a:cxn ang="0">
                    <a:pos x="T0" y="T1"/>
                  </a:cxn>
                  <a:cxn ang="0">
                    <a:pos x="T2" y="T3"/>
                  </a:cxn>
                  <a:cxn ang="0">
                    <a:pos x="T4" y="T5"/>
                  </a:cxn>
                  <a:cxn ang="0">
                    <a:pos x="T6" y="T7"/>
                  </a:cxn>
                  <a:cxn ang="0">
                    <a:pos x="T8" y="T9"/>
                  </a:cxn>
                  <a:cxn ang="0">
                    <a:pos x="T10" y="T11"/>
                  </a:cxn>
                  <a:cxn ang="0">
                    <a:pos x="T12" y="T13"/>
                  </a:cxn>
                </a:cxnLst>
                <a:rect l="0" t="0" r="r" b="b"/>
                <a:pathLst>
                  <a:path w="881" h="112">
                    <a:moveTo>
                      <a:pt x="56" y="0"/>
                    </a:moveTo>
                    <a:lnTo>
                      <a:pt x="825" y="0"/>
                    </a:lnTo>
                    <a:cubicBezTo>
                      <a:pt x="855" y="0"/>
                      <a:pt x="880" y="23"/>
                      <a:pt x="880" y="54"/>
                    </a:cubicBezTo>
                    <a:cubicBezTo>
                      <a:pt x="881" y="84"/>
                      <a:pt x="856" y="111"/>
                      <a:pt x="825" y="111"/>
                    </a:cubicBezTo>
                    <a:lnTo>
                      <a:pt x="56" y="111"/>
                    </a:lnTo>
                    <a:cubicBezTo>
                      <a:pt x="26" y="112"/>
                      <a:pt x="1" y="89"/>
                      <a:pt x="1" y="58"/>
                    </a:cubicBezTo>
                    <a:cubicBezTo>
                      <a:pt x="0" y="27"/>
                      <a:pt x="25" y="1"/>
                      <a:pt x="56" y="0"/>
                    </a:cubicBez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4">
                <a:extLst>
                  <a:ext uri="{FF2B5EF4-FFF2-40B4-BE49-F238E27FC236}">
                    <a16:creationId xmlns:a16="http://schemas.microsoft.com/office/drawing/2014/main" id="{BC9FBF06-AFFC-47EF-8E88-0D634D4E2238}"/>
                  </a:ext>
                </a:extLst>
              </p:cNvPr>
              <p:cNvSpPr>
                <a:spLocks/>
              </p:cNvSpPr>
              <p:nvPr/>
            </p:nvSpPr>
            <p:spPr bwMode="auto">
              <a:xfrm>
                <a:off x="5179635" y="4894418"/>
                <a:ext cx="1823741" cy="228547"/>
              </a:xfrm>
              <a:custGeom>
                <a:avLst/>
                <a:gdLst>
                  <a:gd name="T0" fmla="*/ 56 w 881"/>
                  <a:gd name="T1" fmla="*/ 1 h 112"/>
                  <a:gd name="T2" fmla="*/ 825 w 881"/>
                  <a:gd name="T3" fmla="*/ 1 h 112"/>
                  <a:gd name="T4" fmla="*/ 880 w 881"/>
                  <a:gd name="T5" fmla="*/ 54 h 112"/>
                  <a:gd name="T6" fmla="*/ 825 w 881"/>
                  <a:gd name="T7" fmla="*/ 112 h 112"/>
                  <a:gd name="T8" fmla="*/ 56 w 881"/>
                  <a:gd name="T9" fmla="*/ 112 h 112"/>
                  <a:gd name="T10" fmla="*/ 0 w 881"/>
                  <a:gd name="T11" fmla="*/ 58 h 112"/>
                  <a:gd name="T12" fmla="*/ 56 w 881"/>
                  <a:gd name="T13" fmla="*/ 1 h 112"/>
                </a:gdLst>
                <a:ahLst/>
                <a:cxnLst>
                  <a:cxn ang="0">
                    <a:pos x="T0" y="T1"/>
                  </a:cxn>
                  <a:cxn ang="0">
                    <a:pos x="T2" y="T3"/>
                  </a:cxn>
                  <a:cxn ang="0">
                    <a:pos x="T4" y="T5"/>
                  </a:cxn>
                  <a:cxn ang="0">
                    <a:pos x="T6" y="T7"/>
                  </a:cxn>
                  <a:cxn ang="0">
                    <a:pos x="T8" y="T9"/>
                  </a:cxn>
                  <a:cxn ang="0">
                    <a:pos x="T10" y="T11"/>
                  </a:cxn>
                  <a:cxn ang="0">
                    <a:pos x="T12" y="T13"/>
                  </a:cxn>
                </a:cxnLst>
                <a:rect l="0" t="0" r="r" b="b"/>
                <a:pathLst>
                  <a:path w="881" h="112">
                    <a:moveTo>
                      <a:pt x="56" y="1"/>
                    </a:moveTo>
                    <a:lnTo>
                      <a:pt x="825" y="1"/>
                    </a:lnTo>
                    <a:cubicBezTo>
                      <a:pt x="855" y="0"/>
                      <a:pt x="880" y="23"/>
                      <a:pt x="880" y="54"/>
                    </a:cubicBezTo>
                    <a:cubicBezTo>
                      <a:pt x="881" y="84"/>
                      <a:pt x="856" y="111"/>
                      <a:pt x="825" y="112"/>
                    </a:cubicBezTo>
                    <a:lnTo>
                      <a:pt x="56" y="112"/>
                    </a:lnTo>
                    <a:cubicBezTo>
                      <a:pt x="26" y="112"/>
                      <a:pt x="1" y="89"/>
                      <a:pt x="0" y="58"/>
                    </a:cubicBezTo>
                    <a:cubicBezTo>
                      <a:pt x="0" y="28"/>
                      <a:pt x="25" y="1"/>
                      <a:pt x="56" y="1"/>
                    </a:cubicBez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5">
                <a:extLst>
                  <a:ext uri="{FF2B5EF4-FFF2-40B4-BE49-F238E27FC236}">
                    <a16:creationId xmlns:a16="http://schemas.microsoft.com/office/drawing/2014/main" id="{6B22C0E3-5967-4000-9471-43228189657C}"/>
                  </a:ext>
                </a:extLst>
              </p:cNvPr>
              <p:cNvSpPr>
                <a:spLocks/>
              </p:cNvSpPr>
              <p:nvPr/>
            </p:nvSpPr>
            <p:spPr bwMode="auto">
              <a:xfrm>
                <a:off x="5179635" y="5235081"/>
                <a:ext cx="1823741" cy="224233"/>
              </a:xfrm>
              <a:custGeom>
                <a:avLst/>
                <a:gdLst>
                  <a:gd name="T0" fmla="*/ 56 w 881"/>
                  <a:gd name="T1" fmla="*/ 0 h 111"/>
                  <a:gd name="T2" fmla="*/ 825 w 881"/>
                  <a:gd name="T3" fmla="*/ 0 h 111"/>
                  <a:gd name="T4" fmla="*/ 880 w 881"/>
                  <a:gd name="T5" fmla="*/ 53 h 111"/>
                  <a:gd name="T6" fmla="*/ 825 w 881"/>
                  <a:gd name="T7" fmla="*/ 111 h 111"/>
                  <a:gd name="T8" fmla="*/ 56 w 881"/>
                  <a:gd name="T9" fmla="*/ 111 h 111"/>
                  <a:gd name="T10" fmla="*/ 0 w 881"/>
                  <a:gd name="T11" fmla="*/ 57 h 111"/>
                  <a:gd name="T12" fmla="*/ 56 w 881"/>
                  <a:gd name="T13" fmla="*/ 0 h 111"/>
                </a:gdLst>
                <a:ahLst/>
                <a:cxnLst>
                  <a:cxn ang="0">
                    <a:pos x="T0" y="T1"/>
                  </a:cxn>
                  <a:cxn ang="0">
                    <a:pos x="T2" y="T3"/>
                  </a:cxn>
                  <a:cxn ang="0">
                    <a:pos x="T4" y="T5"/>
                  </a:cxn>
                  <a:cxn ang="0">
                    <a:pos x="T6" y="T7"/>
                  </a:cxn>
                  <a:cxn ang="0">
                    <a:pos x="T8" y="T9"/>
                  </a:cxn>
                  <a:cxn ang="0">
                    <a:pos x="T10" y="T11"/>
                  </a:cxn>
                  <a:cxn ang="0">
                    <a:pos x="T12" y="T13"/>
                  </a:cxn>
                </a:cxnLst>
                <a:rect l="0" t="0" r="r" b="b"/>
                <a:pathLst>
                  <a:path w="881" h="111">
                    <a:moveTo>
                      <a:pt x="56" y="0"/>
                    </a:moveTo>
                    <a:lnTo>
                      <a:pt x="825" y="0"/>
                    </a:lnTo>
                    <a:cubicBezTo>
                      <a:pt x="855" y="0"/>
                      <a:pt x="880" y="22"/>
                      <a:pt x="880" y="53"/>
                    </a:cubicBezTo>
                    <a:cubicBezTo>
                      <a:pt x="881" y="84"/>
                      <a:pt x="856" y="110"/>
                      <a:pt x="825" y="111"/>
                    </a:cubicBezTo>
                    <a:lnTo>
                      <a:pt x="56" y="111"/>
                    </a:lnTo>
                    <a:cubicBezTo>
                      <a:pt x="25" y="111"/>
                      <a:pt x="1" y="88"/>
                      <a:pt x="0" y="57"/>
                    </a:cubicBezTo>
                    <a:cubicBezTo>
                      <a:pt x="0" y="27"/>
                      <a:pt x="25" y="0"/>
                      <a:pt x="56" y="0"/>
                    </a:cubicBez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6">
                <a:extLst>
                  <a:ext uri="{FF2B5EF4-FFF2-40B4-BE49-F238E27FC236}">
                    <a16:creationId xmlns:a16="http://schemas.microsoft.com/office/drawing/2014/main" id="{A2935045-FDAA-4589-8087-3917E7FC4835}"/>
                  </a:ext>
                </a:extLst>
              </p:cNvPr>
              <p:cNvSpPr>
                <a:spLocks/>
              </p:cNvSpPr>
              <p:nvPr/>
            </p:nvSpPr>
            <p:spPr bwMode="auto">
              <a:xfrm>
                <a:off x="5451257" y="5571432"/>
                <a:ext cx="1280499" cy="413969"/>
              </a:xfrm>
              <a:custGeom>
                <a:avLst/>
                <a:gdLst>
                  <a:gd name="T0" fmla="*/ 55 w 621"/>
                  <a:gd name="T1" fmla="*/ 0 h 205"/>
                  <a:gd name="T2" fmla="*/ 565 w 621"/>
                  <a:gd name="T3" fmla="*/ 0 h 205"/>
                  <a:gd name="T4" fmla="*/ 621 w 621"/>
                  <a:gd name="T5" fmla="*/ 54 h 205"/>
                  <a:gd name="T6" fmla="*/ 533 w 621"/>
                  <a:gd name="T7" fmla="*/ 105 h 205"/>
                  <a:gd name="T8" fmla="*/ 310 w 621"/>
                  <a:gd name="T9" fmla="*/ 205 h 205"/>
                  <a:gd name="T10" fmla="*/ 83 w 621"/>
                  <a:gd name="T11" fmla="*/ 105 h 205"/>
                  <a:gd name="T12" fmla="*/ 0 w 621"/>
                  <a:gd name="T13" fmla="*/ 57 h 205"/>
                  <a:gd name="T14" fmla="*/ 55 w 621"/>
                  <a:gd name="T15" fmla="*/ 0 h 2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1" h="205">
                    <a:moveTo>
                      <a:pt x="55" y="0"/>
                    </a:moveTo>
                    <a:lnTo>
                      <a:pt x="565" y="0"/>
                    </a:lnTo>
                    <a:cubicBezTo>
                      <a:pt x="596" y="0"/>
                      <a:pt x="621" y="23"/>
                      <a:pt x="621" y="54"/>
                    </a:cubicBezTo>
                    <a:cubicBezTo>
                      <a:pt x="621" y="84"/>
                      <a:pt x="573" y="102"/>
                      <a:pt x="533" y="105"/>
                    </a:cubicBezTo>
                    <a:cubicBezTo>
                      <a:pt x="492" y="108"/>
                      <a:pt x="402" y="204"/>
                      <a:pt x="310" y="205"/>
                    </a:cubicBezTo>
                    <a:cubicBezTo>
                      <a:pt x="217" y="205"/>
                      <a:pt x="130" y="110"/>
                      <a:pt x="83" y="105"/>
                    </a:cubicBezTo>
                    <a:cubicBezTo>
                      <a:pt x="48" y="101"/>
                      <a:pt x="0" y="88"/>
                      <a:pt x="0" y="57"/>
                    </a:cubicBezTo>
                    <a:cubicBezTo>
                      <a:pt x="0" y="26"/>
                      <a:pt x="25" y="0"/>
                      <a:pt x="55" y="0"/>
                    </a:cubicBez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2" name="TextBox 11">
            <a:extLst>
              <a:ext uri="{FF2B5EF4-FFF2-40B4-BE49-F238E27FC236}">
                <a16:creationId xmlns:a16="http://schemas.microsoft.com/office/drawing/2014/main" id="{C65FA8A4-486C-49A8-8E91-E293E7783BAF}"/>
              </a:ext>
            </a:extLst>
          </p:cNvPr>
          <p:cNvSpPr txBox="1"/>
          <p:nvPr/>
        </p:nvSpPr>
        <p:spPr>
          <a:xfrm>
            <a:off x="4190041" y="1324900"/>
            <a:ext cx="1421247" cy="523220"/>
          </a:xfrm>
          <a:prstGeom prst="rect">
            <a:avLst/>
          </a:prstGeom>
          <a:noFill/>
        </p:spPr>
        <p:txBody>
          <a:bodyPr wrap="square" lIns="0" tIns="0" rIns="0" bIns="0" rtlCol="0">
            <a:spAutoFit/>
          </a:bodyPr>
          <a:lstStyle/>
          <a:p>
            <a:pPr algn="ctr">
              <a:lnSpc>
                <a:spcPct val="85000"/>
              </a:lnSpc>
            </a:pPr>
            <a:r>
              <a:rPr lang="en-US" sz="2000" dirty="0">
                <a:solidFill>
                  <a:srgbClr val="FFFFFF"/>
                </a:solidFill>
                <a:latin typeface="Arial" charset="0"/>
                <a:ea typeface="Arial" charset="0"/>
                <a:cs typeface="Arial" charset="0"/>
              </a:rPr>
              <a:t>Create a TRP</a:t>
            </a:r>
          </a:p>
        </p:txBody>
      </p:sp>
      <p:sp>
        <p:nvSpPr>
          <p:cNvPr id="13" name="TextBox 12">
            <a:extLst>
              <a:ext uri="{FF2B5EF4-FFF2-40B4-BE49-F238E27FC236}">
                <a16:creationId xmlns:a16="http://schemas.microsoft.com/office/drawing/2014/main" id="{7FDDA951-F28E-4506-AC10-D329D0728CD3}"/>
              </a:ext>
            </a:extLst>
          </p:cNvPr>
          <p:cNvSpPr txBox="1"/>
          <p:nvPr/>
        </p:nvSpPr>
        <p:spPr>
          <a:xfrm>
            <a:off x="6188987" y="685333"/>
            <a:ext cx="1421247" cy="784830"/>
          </a:xfrm>
          <a:prstGeom prst="rect">
            <a:avLst/>
          </a:prstGeom>
          <a:noFill/>
        </p:spPr>
        <p:txBody>
          <a:bodyPr wrap="square" lIns="0" tIns="0" rIns="0" bIns="0" rtlCol="0">
            <a:spAutoFit/>
          </a:bodyPr>
          <a:lstStyle/>
          <a:p>
            <a:pPr algn="ctr">
              <a:lnSpc>
                <a:spcPct val="85000"/>
              </a:lnSpc>
            </a:pPr>
            <a:r>
              <a:rPr lang="en-US" sz="2000" dirty="0">
                <a:solidFill>
                  <a:srgbClr val="FFFFFF"/>
                </a:solidFill>
                <a:latin typeface="Arial" charset="0"/>
                <a:ea typeface="Arial" charset="0"/>
                <a:cs typeface="Arial" charset="0"/>
              </a:rPr>
              <a:t>Like, Comment and Share</a:t>
            </a:r>
          </a:p>
        </p:txBody>
      </p:sp>
      <p:sp>
        <p:nvSpPr>
          <p:cNvPr id="14" name="TextBox 13">
            <a:extLst>
              <a:ext uri="{FF2B5EF4-FFF2-40B4-BE49-F238E27FC236}">
                <a16:creationId xmlns:a16="http://schemas.microsoft.com/office/drawing/2014/main" id="{2BB59979-058E-4828-A966-D0D65F53CE68}"/>
              </a:ext>
            </a:extLst>
          </p:cNvPr>
          <p:cNvSpPr txBox="1"/>
          <p:nvPr/>
        </p:nvSpPr>
        <p:spPr>
          <a:xfrm>
            <a:off x="4291131" y="3075028"/>
            <a:ext cx="1421247" cy="784830"/>
          </a:xfrm>
          <a:prstGeom prst="rect">
            <a:avLst/>
          </a:prstGeom>
          <a:noFill/>
        </p:spPr>
        <p:txBody>
          <a:bodyPr wrap="square" lIns="0" tIns="0" rIns="0" bIns="0" rtlCol="0">
            <a:spAutoFit/>
          </a:bodyPr>
          <a:lstStyle/>
          <a:p>
            <a:pPr algn="ctr">
              <a:lnSpc>
                <a:spcPct val="85000"/>
              </a:lnSpc>
            </a:pPr>
            <a:r>
              <a:rPr lang="en-US" sz="2000" dirty="0">
                <a:solidFill>
                  <a:srgbClr val="FFFFFF"/>
                </a:solidFill>
                <a:latin typeface="Arial" charset="0"/>
                <a:ea typeface="Arial" charset="0"/>
                <a:cs typeface="Arial" charset="0"/>
              </a:rPr>
              <a:t>Post Content of VALUE</a:t>
            </a:r>
          </a:p>
        </p:txBody>
      </p:sp>
      <p:sp>
        <p:nvSpPr>
          <p:cNvPr id="15" name="TextBox 14">
            <a:extLst>
              <a:ext uri="{FF2B5EF4-FFF2-40B4-BE49-F238E27FC236}">
                <a16:creationId xmlns:a16="http://schemas.microsoft.com/office/drawing/2014/main" id="{B3FFBF7B-0E28-4ACD-9CEB-836DF88BAE9D}"/>
              </a:ext>
            </a:extLst>
          </p:cNvPr>
          <p:cNvSpPr txBox="1"/>
          <p:nvPr/>
        </p:nvSpPr>
        <p:spPr>
          <a:xfrm>
            <a:off x="6361290" y="2761843"/>
            <a:ext cx="1421247" cy="784830"/>
          </a:xfrm>
          <a:prstGeom prst="rect">
            <a:avLst/>
          </a:prstGeom>
          <a:noFill/>
        </p:spPr>
        <p:txBody>
          <a:bodyPr wrap="square" lIns="0" tIns="0" rIns="0" bIns="0" rtlCol="0">
            <a:spAutoFit/>
          </a:bodyPr>
          <a:lstStyle/>
          <a:p>
            <a:pPr algn="ctr">
              <a:lnSpc>
                <a:spcPct val="85000"/>
              </a:lnSpc>
            </a:pPr>
            <a:r>
              <a:rPr lang="en-US" sz="2000" dirty="0">
                <a:solidFill>
                  <a:srgbClr val="FFFFFF"/>
                </a:solidFill>
                <a:latin typeface="Arial" charset="0"/>
                <a:ea typeface="Arial" charset="0"/>
                <a:cs typeface="Arial" charset="0"/>
              </a:rPr>
              <a:t>Always Grow Your Network</a:t>
            </a:r>
          </a:p>
        </p:txBody>
      </p:sp>
      <p:pic>
        <p:nvPicPr>
          <p:cNvPr id="3" name="Picture 2" descr="Diagram&#10;&#10;Description automatically generated">
            <a:extLst>
              <a:ext uri="{FF2B5EF4-FFF2-40B4-BE49-F238E27FC236}">
                <a16:creationId xmlns:a16="http://schemas.microsoft.com/office/drawing/2014/main" id="{C1E6B5FE-F3AB-2925-8F85-11DC3652A1B3}"/>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034864" y="3415151"/>
            <a:ext cx="3201753" cy="2109192"/>
          </a:xfrm>
          <a:prstGeom prst="rect">
            <a:avLst/>
          </a:prstGeom>
        </p:spPr>
      </p:pic>
    </p:spTree>
    <p:custDataLst>
      <p:tags r:id="rId1"/>
    </p:custDataLst>
    <p:extLst>
      <p:ext uri="{BB962C8B-B14F-4D97-AF65-F5344CB8AC3E}">
        <p14:creationId xmlns:p14="http://schemas.microsoft.com/office/powerpoint/2010/main" val="3453924094"/>
      </p:ext>
    </p:extLst>
  </p:cSld>
  <p:clrMapOvr>
    <a:masterClrMapping/>
  </p:clrMapOvr>
  <mc:AlternateContent xmlns:mc="http://schemas.openxmlformats.org/markup-compatibility/2006" xmlns:p14="http://schemas.microsoft.com/office/powerpoint/2010/main">
    <mc:Choice Requires="p14">
      <p:transition p14:dur="30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3977D07-33F7-452A-A94E-E3C61B558814}"/>
              </a:ext>
            </a:extLst>
          </p:cNvPr>
          <p:cNvSpPr txBox="1"/>
          <p:nvPr/>
        </p:nvSpPr>
        <p:spPr>
          <a:xfrm>
            <a:off x="838200" y="365125"/>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dirty="0">
                <a:solidFill>
                  <a:schemeClr val="tx2"/>
                </a:solidFill>
                <a:latin typeface="+mj-lt"/>
                <a:ea typeface="+mj-ea"/>
                <a:cs typeface="+mj-cs"/>
              </a:rPr>
              <a:t>Create a TRP - Trusted Resource Profile</a:t>
            </a:r>
          </a:p>
        </p:txBody>
      </p:sp>
      <p:pic>
        <p:nvPicPr>
          <p:cNvPr id="3" name="Picture 2">
            <a:extLst>
              <a:ext uri="{FF2B5EF4-FFF2-40B4-BE49-F238E27FC236}">
                <a16:creationId xmlns:a16="http://schemas.microsoft.com/office/drawing/2014/main" id="{5072338A-8CA6-4F2A-8B3E-BDB1F78A8D86}"/>
              </a:ext>
            </a:extLst>
          </p:cNvPr>
          <p:cNvPicPr>
            <a:picLocks noChangeAspect="1"/>
          </p:cNvPicPr>
          <p:nvPr/>
        </p:nvPicPr>
        <p:blipFill rotWithShape="1">
          <a:blip r:embed="rId4"/>
          <a:srcRect t="736" b="15668"/>
          <a:stretch/>
        </p:blipFill>
        <p:spPr>
          <a:xfrm>
            <a:off x="1322294" y="2202142"/>
            <a:ext cx="10515600" cy="4351338"/>
          </a:xfrm>
          <a:prstGeom prst="rect">
            <a:avLst/>
          </a:prstGeom>
          <a:noFill/>
        </p:spPr>
      </p:pic>
    </p:spTree>
    <p:custDataLst>
      <p:tags r:id="rId1"/>
    </p:custDataLst>
    <p:extLst>
      <p:ext uri="{BB962C8B-B14F-4D97-AF65-F5344CB8AC3E}">
        <p14:creationId xmlns:p14="http://schemas.microsoft.com/office/powerpoint/2010/main" val="1422302152"/>
      </p:ext>
    </p:extLst>
  </p:cSld>
  <p:clrMapOvr>
    <a:masterClrMapping/>
  </p:clrMapOvr>
  <mc:AlternateContent xmlns:mc="http://schemas.openxmlformats.org/markup-compatibility/2006" xmlns:p14="http://schemas.microsoft.com/office/powerpoint/2010/main">
    <mc:Choice Requires="p14">
      <p:transition p14:dur="30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A67F4-9ADB-4B66-A864-BF6ED11ACCBB}"/>
              </a:ext>
            </a:extLst>
          </p:cNvPr>
          <p:cNvSpPr>
            <a:spLocks noGrp="1"/>
          </p:cNvSpPr>
          <p:nvPr>
            <p:ph type="title"/>
          </p:nvPr>
        </p:nvSpPr>
        <p:spPr>
          <a:xfrm>
            <a:off x="838200" y="365125"/>
            <a:ext cx="10515600" cy="1325563"/>
          </a:xfrm>
        </p:spPr>
        <p:txBody>
          <a:bodyPr anchor="ctr">
            <a:normAutofit/>
          </a:bodyPr>
          <a:lstStyle/>
          <a:p>
            <a:r>
              <a:rPr lang="en-US" b="1" dirty="0">
                <a:solidFill>
                  <a:schemeClr val="tx2"/>
                </a:solidFill>
              </a:rPr>
              <a:t>Compelling Background</a:t>
            </a:r>
          </a:p>
        </p:txBody>
      </p:sp>
      <p:pic>
        <p:nvPicPr>
          <p:cNvPr id="11" name="Content Placeholder 10" descr="No sign with solid fill">
            <a:extLst>
              <a:ext uri="{FF2B5EF4-FFF2-40B4-BE49-F238E27FC236}">
                <a16:creationId xmlns:a16="http://schemas.microsoft.com/office/drawing/2014/main" id="{FA1117BB-CF6C-4570-A229-554BF9FDD624}"/>
              </a:ext>
            </a:extLst>
          </p:cNvPr>
          <p:cNvPicPr>
            <a:picLocks noGrp="1" noChangeAspect="1"/>
          </p:cNvPicPr>
          <p:nvPr>
            <p:ph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38800" y="3544094"/>
            <a:ext cx="914400" cy="914400"/>
          </a:xfrm>
        </p:spPr>
      </p:pic>
      <p:pic>
        <p:nvPicPr>
          <p:cNvPr id="9" name="Picture 8">
            <a:extLst>
              <a:ext uri="{FF2B5EF4-FFF2-40B4-BE49-F238E27FC236}">
                <a16:creationId xmlns:a16="http://schemas.microsoft.com/office/drawing/2014/main" id="{6A89081E-E7EE-4245-A0CF-2043964EA275}"/>
              </a:ext>
            </a:extLst>
          </p:cNvPr>
          <p:cNvPicPr>
            <a:picLocks noChangeAspect="1"/>
          </p:cNvPicPr>
          <p:nvPr/>
        </p:nvPicPr>
        <p:blipFill>
          <a:blip r:embed="rId6"/>
          <a:stretch>
            <a:fillRect/>
          </a:stretch>
        </p:blipFill>
        <p:spPr>
          <a:xfrm>
            <a:off x="1193850" y="1463975"/>
            <a:ext cx="9094296" cy="4145201"/>
          </a:xfrm>
          <a:prstGeom prst="rect">
            <a:avLst/>
          </a:prstGeom>
        </p:spPr>
      </p:pic>
      <p:pic>
        <p:nvPicPr>
          <p:cNvPr id="15" name="Graphic 14" descr="Sad face outline with solid fill">
            <a:extLst>
              <a:ext uri="{FF2B5EF4-FFF2-40B4-BE49-F238E27FC236}">
                <a16:creationId xmlns:a16="http://schemas.microsoft.com/office/drawing/2014/main" id="{21AB1278-33D8-4553-87FE-120C235339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35593" y="1463975"/>
            <a:ext cx="3806414" cy="3806414"/>
          </a:xfrm>
          <a:prstGeom prst="rect">
            <a:avLst/>
          </a:prstGeom>
        </p:spPr>
      </p:pic>
    </p:spTree>
    <p:custDataLst>
      <p:tags r:id="rId1"/>
    </p:custDataLst>
    <p:extLst>
      <p:ext uri="{BB962C8B-B14F-4D97-AF65-F5344CB8AC3E}">
        <p14:creationId xmlns:p14="http://schemas.microsoft.com/office/powerpoint/2010/main" val="54610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A67F4-9ADB-4B66-A864-BF6ED11ACCBB}"/>
              </a:ext>
            </a:extLst>
          </p:cNvPr>
          <p:cNvSpPr>
            <a:spLocks noGrp="1"/>
          </p:cNvSpPr>
          <p:nvPr>
            <p:ph type="title"/>
          </p:nvPr>
        </p:nvSpPr>
        <p:spPr>
          <a:xfrm>
            <a:off x="838200" y="365125"/>
            <a:ext cx="10515600" cy="1325563"/>
          </a:xfrm>
        </p:spPr>
        <p:txBody>
          <a:bodyPr anchor="ctr">
            <a:normAutofit/>
          </a:bodyPr>
          <a:lstStyle/>
          <a:p>
            <a:r>
              <a:rPr lang="en-US" b="1"/>
              <a:t>Compelling Background</a:t>
            </a:r>
          </a:p>
        </p:txBody>
      </p:sp>
      <p:pic>
        <p:nvPicPr>
          <p:cNvPr id="7" name="Picture 6">
            <a:extLst>
              <a:ext uri="{FF2B5EF4-FFF2-40B4-BE49-F238E27FC236}">
                <a16:creationId xmlns:a16="http://schemas.microsoft.com/office/drawing/2014/main" id="{AB403DF0-6150-FBEC-F8EA-40F8EDAABC91}"/>
              </a:ext>
            </a:extLst>
          </p:cNvPr>
          <p:cNvPicPr>
            <a:picLocks noChangeAspect="1"/>
          </p:cNvPicPr>
          <p:nvPr/>
        </p:nvPicPr>
        <p:blipFill rotWithShape="1">
          <a:blip r:embed="rId4"/>
          <a:srcRect t="2718" b="30540"/>
          <a:stretch/>
        </p:blipFill>
        <p:spPr>
          <a:xfrm>
            <a:off x="795169" y="1615851"/>
            <a:ext cx="10515600" cy="4351338"/>
          </a:xfrm>
          <a:prstGeom prst="rect">
            <a:avLst/>
          </a:prstGeom>
          <a:noFill/>
        </p:spPr>
      </p:pic>
    </p:spTree>
    <p:custDataLst>
      <p:tags r:id="rId1"/>
    </p:custDataLst>
    <p:extLst>
      <p:ext uri="{BB962C8B-B14F-4D97-AF65-F5344CB8AC3E}">
        <p14:creationId xmlns:p14="http://schemas.microsoft.com/office/powerpoint/2010/main" val="3068243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A67F4-9ADB-4B66-A864-BF6ED11ACCBB}"/>
              </a:ext>
            </a:extLst>
          </p:cNvPr>
          <p:cNvSpPr>
            <a:spLocks noGrp="1"/>
          </p:cNvSpPr>
          <p:nvPr>
            <p:ph type="title"/>
          </p:nvPr>
        </p:nvSpPr>
        <p:spPr>
          <a:xfrm>
            <a:off x="838200" y="365125"/>
            <a:ext cx="10515600" cy="1325563"/>
          </a:xfrm>
        </p:spPr>
        <p:txBody>
          <a:bodyPr anchor="ctr">
            <a:normAutofit/>
          </a:bodyPr>
          <a:lstStyle/>
          <a:p>
            <a:r>
              <a:rPr lang="en-US" b="1" dirty="0"/>
              <a:t>Compelling Background</a:t>
            </a:r>
          </a:p>
        </p:txBody>
      </p:sp>
      <p:sp>
        <p:nvSpPr>
          <p:cNvPr id="4" name="Content Placeholder 3">
            <a:extLst>
              <a:ext uri="{FF2B5EF4-FFF2-40B4-BE49-F238E27FC236}">
                <a16:creationId xmlns:a16="http://schemas.microsoft.com/office/drawing/2014/main" id="{02D7C2A1-FC65-4708-98C0-C4C67157F9CB}"/>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A97D71BA-E707-4685-BDAF-0ECAB50267F0}"/>
              </a:ext>
            </a:extLst>
          </p:cNvPr>
          <p:cNvPicPr>
            <a:picLocks noChangeAspect="1"/>
          </p:cNvPicPr>
          <p:nvPr/>
        </p:nvPicPr>
        <p:blipFill>
          <a:blip r:embed="rId4"/>
          <a:stretch>
            <a:fillRect/>
          </a:stretch>
        </p:blipFill>
        <p:spPr>
          <a:xfrm>
            <a:off x="484093" y="1442901"/>
            <a:ext cx="9035527" cy="4824279"/>
          </a:xfrm>
          <a:prstGeom prst="rect">
            <a:avLst/>
          </a:prstGeom>
        </p:spPr>
      </p:pic>
    </p:spTree>
    <p:custDataLst>
      <p:tags r:id="rId1"/>
    </p:custDataLst>
    <p:extLst>
      <p:ext uri="{BB962C8B-B14F-4D97-AF65-F5344CB8AC3E}">
        <p14:creationId xmlns:p14="http://schemas.microsoft.com/office/powerpoint/2010/main" val="40735655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A67F4-9ADB-4B66-A864-BF6ED11ACCBB}"/>
              </a:ext>
            </a:extLst>
          </p:cNvPr>
          <p:cNvSpPr>
            <a:spLocks noGrp="1"/>
          </p:cNvSpPr>
          <p:nvPr>
            <p:ph type="title"/>
          </p:nvPr>
        </p:nvSpPr>
        <p:spPr>
          <a:xfrm>
            <a:off x="838200" y="365125"/>
            <a:ext cx="10515600" cy="1325563"/>
          </a:xfrm>
        </p:spPr>
        <p:txBody>
          <a:bodyPr anchor="ctr">
            <a:normAutofit/>
          </a:bodyPr>
          <a:lstStyle/>
          <a:p>
            <a:r>
              <a:rPr lang="en-US" b="1" dirty="0">
                <a:solidFill>
                  <a:schemeClr val="tx2"/>
                </a:solidFill>
              </a:rPr>
              <a:t>Compelling Background</a:t>
            </a:r>
          </a:p>
        </p:txBody>
      </p:sp>
      <p:pic>
        <p:nvPicPr>
          <p:cNvPr id="8" name="Content Placeholder 7">
            <a:extLst>
              <a:ext uri="{FF2B5EF4-FFF2-40B4-BE49-F238E27FC236}">
                <a16:creationId xmlns:a16="http://schemas.microsoft.com/office/drawing/2014/main" id="{977A457A-16D9-4CA2-B364-6FD00D99DAE9}"/>
              </a:ext>
            </a:extLst>
          </p:cNvPr>
          <p:cNvPicPr>
            <a:picLocks noGrp="1" noChangeAspect="1"/>
          </p:cNvPicPr>
          <p:nvPr>
            <p:ph idx="1"/>
          </p:nvPr>
        </p:nvPicPr>
        <p:blipFill rotWithShape="1">
          <a:blip r:embed="rId4"/>
          <a:srcRect b="2060"/>
          <a:stretch/>
        </p:blipFill>
        <p:spPr>
          <a:xfrm>
            <a:off x="725245" y="1621230"/>
            <a:ext cx="10515600" cy="4351338"/>
          </a:xfrm>
          <a:noFill/>
        </p:spPr>
      </p:pic>
    </p:spTree>
    <p:custDataLst>
      <p:tags r:id="rId1"/>
    </p:custDataLst>
    <p:extLst>
      <p:ext uri="{BB962C8B-B14F-4D97-AF65-F5344CB8AC3E}">
        <p14:creationId xmlns:p14="http://schemas.microsoft.com/office/powerpoint/2010/main" val="508577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93C3E-434E-4908-9E65-0341CB6C65DC}"/>
              </a:ext>
            </a:extLst>
          </p:cNvPr>
          <p:cNvSpPr>
            <a:spLocks noGrp="1"/>
          </p:cNvSpPr>
          <p:nvPr>
            <p:ph type="title"/>
          </p:nvPr>
        </p:nvSpPr>
        <p:spPr>
          <a:xfrm>
            <a:off x="838200" y="365125"/>
            <a:ext cx="10515600" cy="1325563"/>
          </a:xfrm>
        </p:spPr>
        <p:txBody>
          <a:bodyPr anchor="ctr">
            <a:normAutofit/>
          </a:bodyPr>
          <a:lstStyle/>
          <a:p>
            <a:r>
              <a:rPr lang="en-US" b="1" dirty="0">
                <a:solidFill>
                  <a:schemeClr val="accent1"/>
                </a:solidFill>
              </a:rPr>
              <a:t>What We’ll Cover</a:t>
            </a:r>
          </a:p>
        </p:txBody>
      </p:sp>
      <p:graphicFrame>
        <p:nvGraphicFramePr>
          <p:cNvPr id="5" name="Content Placeholder 2">
            <a:extLst>
              <a:ext uri="{FF2B5EF4-FFF2-40B4-BE49-F238E27FC236}">
                <a16:creationId xmlns:a16="http://schemas.microsoft.com/office/drawing/2014/main" id="{BE7C77E6-B6D8-40B0-BC70-11C7513DCB3E}"/>
              </a:ext>
            </a:extLst>
          </p:cNvPr>
          <p:cNvGraphicFramePr>
            <a:graphicFrameLocks noGrp="1"/>
          </p:cNvGraphicFramePr>
          <p:nvPr>
            <p:ph idx="1"/>
            <p:extLst>
              <p:ext uri="{D42A27DB-BD31-4B8C-83A1-F6EECF244321}">
                <p14:modId xmlns:p14="http://schemas.microsoft.com/office/powerpoint/2010/main" val="832553353"/>
              </p:ext>
            </p:extLst>
          </p:nvPr>
        </p:nvGraphicFramePr>
        <p:xfrm>
          <a:off x="838200" y="1605093"/>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8082160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CD1A5-E213-42DE-900D-C66F1A41ED90}"/>
              </a:ext>
            </a:extLst>
          </p:cNvPr>
          <p:cNvSpPr>
            <a:spLocks noGrp="1"/>
          </p:cNvSpPr>
          <p:nvPr>
            <p:ph type="title"/>
          </p:nvPr>
        </p:nvSpPr>
        <p:spPr>
          <a:xfrm>
            <a:off x="1200179" y="2193925"/>
            <a:ext cx="10515600" cy="1325563"/>
          </a:xfrm>
        </p:spPr>
        <p:txBody>
          <a:bodyPr anchor="ctr">
            <a:normAutofit/>
          </a:bodyPr>
          <a:lstStyle/>
          <a:p>
            <a:r>
              <a:rPr lang="en-US" b="1" dirty="0">
                <a:solidFill>
                  <a:schemeClr val="tx2"/>
                </a:solidFill>
              </a:rPr>
              <a:t>A Headline </a:t>
            </a:r>
            <a:br>
              <a:rPr lang="en-US" b="1" dirty="0">
                <a:solidFill>
                  <a:schemeClr val="tx2"/>
                </a:solidFill>
              </a:rPr>
            </a:br>
            <a:r>
              <a:rPr lang="en-US" b="1" dirty="0">
                <a:solidFill>
                  <a:schemeClr val="tx2"/>
                </a:solidFill>
              </a:rPr>
              <a:t>That Helps</a:t>
            </a:r>
          </a:p>
        </p:txBody>
      </p:sp>
      <p:pic>
        <p:nvPicPr>
          <p:cNvPr id="8" name="assoc exec">
            <a:hlinkClick r:id="" action="ppaction://media"/>
            <a:extLst>
              <a:ext uri="{FF2B5EF4-FFF2-40B4-BE49-F238E27FC236}">
                <a16:creationId xmlns:a16="http://schemas.microsoft.com/office/drawing/2014/main" id="{50D1A774-1C47-9B4F-8172-9CC8CCB7ECB4}"/>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6013887" y="316716"/>
            <a:ext cx="5411436" cy="5712946"/>
          </a:xfrm>
          <a:prstGeom prst="rect">
            <a:avLst/>
          </a:prstGeom>
        </p:spPr>
      </p:pic>
    </p:spTree>
    <p:custDataLst>
      <p:tags r:id="rId1"/>
    </p:custDataLst>
    <p:extLst>
      <p:ext uri="{BB962C8B-B14F-4D97-AF65-F5344CB8AC3E}">
        <p14:creationId xmlns:p14="http://schemas.microsoft.com/office/powerpoint/2010/main" val="155707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2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CD1A5-E213-42DE-900D-C66F1A41ED90}"/>
              </a:ext>
            </a:extLst>
          </p:cNvPr>
          <p:cNvSpPr>
            <a:spLocks noGrp="1"/>
          </p:cNvSpPr>
          <p:nvPr>
            <p:ph type="title"/>
          </p:nvPr>
        </p:nvSpPr>
        <p:spPr>
          <a:xfrm>
            <a:off x="838200" y="365125"/>
            <a:ext cx="10515600" cy="1325563"/>
          </a:xfrm>
        </p:spPr>
        <p:txBody>
          <a:bodyPr anchor="ctr">
            <a:normAutofit/>
          </a:bodyPr>
          <a:lstStyle/>
          <a:p>
            <a:r>
              <a:rPr lang="en-US" b="1" dirty="0">
                <a:solidFill>
                  <a:schemeClr val="tx2"/>
                </a:solidFill>
              </a:rPr>
              <a:t>A Headline That Helps</a:t>
            </a:r>
          </a:p>
        </p:txBody>
      </p:sp>
      <p:pic>
        <p:nvPicPr>
          <p:cNvPr id="5" name="Content Placeholder 4" descr="A screenshot of a cartoon&#10;&#10;Description automatically generated with low confidence">
            <a:extLst>
              <a:ext uri="{FF2B5EF4-FFF2-40B4-BE49-F238E27FC236}">
                <a16:creationId xmlns:a16="http://schemas.microsoft.com/office/drawing/2014/main" id="{3CB236B8-7559-46FE-9F60-AF3C9825C6F8}"/>
              </a:ext>
            </a:extLst>
          </p:cNvPr>
          <p:cNvPicPr>
            <a:picLocks noGrp="1" noChangeAspect="1"/>
          </p:cNvPicPr>
          <p:nvPr>
            <p:ph idx="1"/>
          </p:nvPr>
        </p:nvPicPr>
        <p:blipFill>
          <a:blip r:embed="rId4"/>
          <a:stretch>
            <a:fillRect/>
          </a:stretch>
        </p:blipFill>
        <p:spPr>
          <a:xfrm>
            <a:off x="838200" y="1432103"/>
            <a:ext cx="6315763" cy="2842092"/>
          </a:xfrm>
          <a:noFill/>
        </p:spPr>
      </p:pic>
      <p:pic>
        <p:nvPicPr>
          <p:cNvPr id="9" name="Picture 8">
            <a:extLst>
              <a:ext uri="{FF2B5EF4-FFF2-40B4-BE49-F238E27FC236}">
                <a16:creationId xmlns:a16="http://schemas.microsoft.com/office/drawing/2014/main" id="{544ED1E0-4EAF-44DB-A325-1A39B8C41F73}"/>
              </a:ext>
            </a:extLst>
          </p:cNvPr>
          <p:cNvPicPr>
            <a:picLocks noChangeAspect="1"/>
          </p:cNvPicPr>
          <p:nvPr/>
        </p:nvPicPr>
        <p:blipFill>
          <a:blip r:embed="rId5"/>
          <a:stretch>
            <a:fillRect/>
          </a:stretch>
        </p:blipFill>
        <p:spPr>
          <a:xfrm>
            <a:off x="2096931" y="1690688"/>
            <a:ext cx="9052387" cy="4404276"/>
          </a:xfrm>
          <a:prstGeom prst="rect">
            <a:avLst/>
          </a:prstGeom>
        </p:spPr>
      </p:pic>
      <p:pic>
        <p:nvPicPr>
          <p:cNvPr id="11" name="Graphic 10" descr="Sad face outline with solid fill">
            <a:extLst>
              <a:ext uri="{FF2B5EF4-FFF2-40B4-BE49-F238E27FC236}">
                <a16:creationId xmlns:a16="http://schemas.microsoft.com/office/drawing/2014/main" id="{93982DBA-F268-4368-9FEC-9FB3FB2880D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32959" y="1920811"/>
            <a:ext cx="3822551" cy="3822551"/>
          </a:xfrm>
          <a:prstGeom prst="rect">
            <a:avLst/>
          </a:prstGeom>
        </p:spPr>
      </p:pic>
    </p:spTree>
    <p:custDataLst>
      <p:tags r:id="rId1"/>
    </p:custDataLst>
    <p:extLst>
      <p:ext uri="{BB962C8B-B14F-4D97-AF65-F5344CB8AC3E}">
        <p14:creationId xmlns:p14="http://schemas.microsoft.com/office/powerpoint/2010/main" val="73592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CD1A5-E213-42DE-900D-C66F1A41ED90}"/>
              </a:ext>
            </a:extLst>
          </p:cNvPr>
          <p:cNvSpPr>
            <a:spLocks noGrp="1"/>
          </p:cNvSpPr>
          <p:nvPr>
            <p:ph type="title"/>
          </p:nvPr>
        </p:nvSpPr>
        <p:spPr>
          <a:xfrm>
            <a:off x="838200" y="365125"/>
            <a:ext cx="10515600" cy="1325563"/>
          </a:xfrm>
        </p:spPr>
        <p:txBody>
          <a:bodyPr anchor="ctr">
            <a:normAutofit/>
          </a:bodyPr>
          <a:lstStyle/>
          <a:p>
            <a:r>
              <a:rPr lang="en-US" b="1" dirty="0">
                <a:solidFill>
                  <a:schemeClr val="tx2"/>
                </a:solidFill>
              </a:rPr>
              <a:t>A Headline That Helps</a:t>
            </a:r>
          </a:p>
        </p:txBody>
      </p:sp>
      <p:pic>
        <p:nvPicPr>
          <p:cNvPr id="7" name="Content Placeholder 6">
            <a:extLst>
              <a:ext uri="{FF2B5EF4-FFF2-40B4-BE49-F238E27FC236}">
                <a16:creationId xmlns:a16="http://schemas.microsoft.com/office/drawing/2014/main" id="{7425877F-4777-41C1-83CE-48AD5590562F}"/>
              </a:ext>
            </a:extLst>
          </p:cNvPr>
          <p:cNvPicPr>
            <a:picLocks noGrp="1" noChangeAspect="1"/>
          </p:cNvPicPr>
          <p:nvPr>
            <p:ph idx="1"/>
          </p:nvPr>
        </p:nvPicPr>
        <p:blipFill>
          <a:blip r:embed="rId4"/>
          <a:stretch>
            <a:fillRect/>
          </a:stretch>
        </p:blipFill>
        <p:spPr>
          <a:xfrm>
            <a:off x="1401505" y="1578199"/>
            <a:ext cx="7979737" cy="4351338"/>
          </a:xfrm>
        </p:spPr>
      </p:pic>
    </p:spTree>
    <p:custDataLst>
      <p:tags r:id="rId1"/>
    </p:custDataLst>
    <p:extLst>
      <p:ext uri="{BB962C8B-B14F-4D97-AF65-F5344CB8AC3E}">
        <p14:creationId xmlns:p14="http://schemas.microsoft.com/office/powerpoint/2010/main" val="6932548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1D496-30C9-458B-A959-F5C8FB5415C0}"/>
              </a:ext>
            </a:extLst>
          </p:cNvPr>
          <p:cNvSpPr>
            <a:spLocks noGrp="1"/>
          </p:cNvSpPr>
          <p:nvPr>
            <p:ph type="title"/>
          </p:nvPr>
        </p:nvSpPr>
        <p:spPr>
          <a:xfrm>
            <a:off x="838200" y="445806"/>
            <a:ext cx="10515600" cy="1325563"/>
          </a:xfrm>
        </p:spPr>
        <p:txBody>
          <a:bodyPr anchor="ctr">
            <a:normAutofit/>
          </a:bodyPr>
          <a:lstStyle/>
          <a:p>
            <a:r>
              <a:rPr lang="en-US" b="1" dirty="0">
                <a:solidFill>
                  <a:schemeClr val="accent1"/>
                </a:solidFill>
              </a:rPr>
              <a:t>So Far - TRP</a:t>
            </a:r>
          </a:p>
        </p:txBody>
      </p:sp>
      <p:graphicFrame>
        <p:nvGraphicFramePr>
          <p:cNvPr id="5" name="Content Placeholder 2">
            <a:extLst>
              <a:ext uri="{FF2B5EF4-FFF2-40B4-BE49-F238E27FC236}">
                <a16:creationId xmlns:a16="http://schemas.microsoft.com/office/drawing/2014/main" id="{64CE8C06-80B6-4EA6-BC85-B7764E9266FF}"/>
              </a:ext>
            </a:extLst>
          </p:cNvPr>
          <p:cNvGraphicFramePr>
            <a:graphicFrameLocks noGrp="1"/>
          </p:cNvGraphicFramePr>
          <p:nvPr>
            <p:ph idx="1"/>
            <p:extLst>
              <p:ext uri="{D42A27DB-BD31-4B8C-83A1-F6EECF244321}">
                <p14:modId xmlns:p14="http://schemas.microsoft.com/office/powerpoint/2010/main" val="22522736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8159837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371344" y="0"/>
            <a:ext cx="5925090" cy="6865808"/>
          </a:xfrm>
          <a:prstGeom prst="rect">
            <a:avLst/>
          </a:prstGeom>
          <a:solidFill>
            <a:schemeClr val="accent1"/>
          </a:solidFill>
        </p:spPr>
      </p:sp>
      <p:sp>
        <p:nvSpPr>
          <p:cNvPr id="3" name="Object 2"/>
          <p:cNvSpPr/>
          <p:nvPr/>
        </p:nvSpPr>
        <p:spPr>
          <a:xfrm>
            <a:off x="205093" y="4841192"/>
            <a:ext cx="5719997" cy="1231933"/>
          </a:xfrm>
          <a:prstGeom prst="rect">
            <a:avLst/>
          </a:prstGeom>
          <a:noFill/>
        </p:spPr>
        <p:txBody>
          <a:bodyPr wrap="square" lIns="0" tIns="0" rIns="0" bIns="0" rtlCol="0" anchor="t"/>
          <a:lstStyle/>
          <a:p>
            <a:pPr marL="0" marR="0" lvl="0" indent="0" algn="ctr" defTabSz="914400" rtl="0" eaLnBrk="1" fontAlgn="auto" latinLnBrk="0" hangingPunct="1">
              <a:lnSpc>
                <a:spcPts val="12585"/>
              </a:lnSpc>
              <a:spcBef>
                <a:spcPts val="0"/>
              </a:spcBef>
              <a:spcAft>
                <a:spcPts val="600"/>
              </a:spcAft>
              <a:buClrTx/>
              <a:buSzTx/>
              <a:buFontTx/>
              <a:buNone/>
              <a:tabLst/>
              <a:defRPr/>
            </a:pPr>
            <a:r>
              <a:rPr kumimoji="0" lang="en-US" sz="11900" b="0" i="0" u="none" strike="noStrike" kern="1200" cap="none" spc="0" normalizeH="0" baseline="0" noProof="0" dirty="0">
                <a:ln>
                  <a:noFill/>
                </a:ln>
                <a:solidFill>
                  <a:srgbClr val="FFFFFF"/>
                </a:solidFill>
                <a:effectLst/>
                <a:uLnTx/>
                <a:uFillTx/>
                <a:latin typeface="Playfair Display" pitchFamily="34" charset="0"/>
                <a:ea typeface="Playfair Display" pitchFamily="34" charset="-122"/>
                <a:cs typeface="Playfair Display" pitchFamily="34" charset="-120"/>
              </a:rPr>
              <a:t>ABOUT</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Object 3"/>
          <p:cNvSpPr/>
          <p:nvPr/>
        </p:nvSpPr>
        <p:spPr>
          <a:xfrm>
            <a:off x="1170963" y="6401860"/>
            <a:ext cx="3788259" cy="234206"/>
          </a:xfrm>
          <a:prstGeom prst="rect">
            <a:avLst/>
          </a:prstGeom>
          <a:noFill/>
        </p:spPr>
        <p:txBody>
          <a:bodyPr wrap="square" lIns="0" tIns="0" rIns="0" bIns="0" rtlCol="0" anchor="t"/>
          <a:lstStyle/>
          <a:p>
            <a:pPr marL="0" marR="0" lvl="0" indent="0" algn="ctr" defTabSz="914400" rtl="0" eaLnBrk="1" fontAlgn="auto" latinLnBrk="0" hangingPunct="1">
              <a:lnSpc>
                <a:spcPts val="2151"/>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Playfair Display" pitchFamily="34" charset="0"/>
                <a:ea typeface="Playfair Display" pitchFamily="34" charset="-122"/>
                <a:cs typeface="Playfair Display" pitchFamily="34" charset="-120"/>
              </a:rPr>
              <a:t>What Value Do You Bring?</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Object 4"/>
          <p:cNvSpPr/>
          <p:nvPr/>
        </p:nvSpPr>
        <p:spPr>
          <a:xfrm>
            <a:off x="6296434" y="0"/>
            <a:ext cx="5892478" cy="6856286"/>
          </a:xfrm>
          <a:prstGeom prst="rect">
            <a:avLst/>
          </a:prstGeom>
          <a:solidFill>
            <a:srgbClr val="000000"/>
          </a:solidFill>
        </p:spPr>
      </p:sp>
      <p:sp>
        <p:nvSpPr>
          <p:cNvPr id="6" name="TextBox 5">
            <a:extLst>
              <a:ext uri="{FF2B5EF4-FFF2-40B4-BE49-F238E27FC236}">
                <a16:creationId xmlns:a16="http://schemas.microsoft.com/office/drawing/2014/main" id="{B631808F-D4E6-C2EE-585A-CEAFF0197D6D}"/>
              </a:ext>
            </a:extLst>
          </p:cNvPr>
          <p:cNvSpPr txBox="1"/>
          <p:nvPr/>
        </p:nvSpPr>
        <p:spPr>
          <a:xfrm>
            <a:off x="1376979" y="839096"/>
            <a:ext cx="8724452" cy="3046988"/>
          </a:xfrm>
          <a:prstGeom prst="rect">
            <a:avLst/>
          </a:prstGeom>
          <a:noFill/>
        </p:spPr>
        <p:txBody>
          <a:bodyPr wrap="square" rtlCol="0">
            <a:spAutoFit/>
          </a:bodyPr>
          <a:lstStyle/>
          <a:p>
            <a:r>
              <a:rPr lang="en-US" sz="3200" dirty="0">
                <a:solidFill>
                  <a:schemeClr val="bg1"/>
                </a:solidFill>
              </a:rPr>
              <a:t>I am a seasoned sales leader, and I always make my sales goals.</a:t>
            </a:r>
          </a:p>
          <a:p>
            <a:endParaRPr lang="en-US" sz="3200" dirty="0">
              <a:solidFill>
                <a:schemeClr val="bg1"/>
              </a:solidFill>
            </a:endParaRPr>
          </a:p>
          <a:p>
            <a:r>
              <a:rPr lang="en-US" sz="3200" dirty="0">
                <a:solidFill>
                  <a:schemeClr val="bg1"/>
                </a:solidFill>
              </a:rPr>
              <a:t>I have a passion for sales.</a:t>
            </a:r>
          </a:p>
          <a:p>
            <a:endParaRPr lang="en-US" sz="3200" dirty="0">
              <a:solidFill>
                <a:schemeClr val="bg1"/>
              </a:solidFill>
            </a:endParaRPr>
          </a:p>
          <a:p>
            <a:r>
              <a:rPr lang="en-US" sz="3200" dirty="0">
                <a:solidFill>
                  <a:schemeClr val="bg1"/>
                </a:solidFill>
              </a:rPr>
              <a:t>I am a dedicated leader and strategic thinker.</a:t>
            </a:r>
          </a:p>
        </p:txBody>
      </p:sp>
      <p:sp>
        <p:nvSpPr>
          <p:cNvPr id="7" name="Rectangle 6">
            <a:extLst>
              <a:ext uri="{FF2B5EF4-FFF2-40B4-BE49-F238E27FC236}">
                <a16:creationId xmlns:a16="http://schemas.microsoft.com/office/drawing/2014/main" id="{13B22A49-D452-5BE6-FBD8-9057F24FA17D}"/>
              </a:ext>
            </a:extLst>
          </p:cNvPr>
          <p:cNvSpPr/>
          <p:nvPr/>
        </p:nvSpPr>
        <p:spPr>
          <a:xfrm>
            <a:off x="1124174" y="6271708"/>
            <a:ext cx="3788259" cy="4464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n w="0"/>
                <a:solidFill>
                  <a:schemeClr val="bg1"/>
                </a:solidFill>
                <a:effectLst>
                  <a:outerShdw blurRad="38100" dist="19050" dir="2700000" algn="tl" rotWithShape="0">
                    <a:schemeClr val="dk1">
                      <a:alpha val="40000"/>
                    </a:schemeClr>
                  </a:outerShdw>
                </a:effectLst>
              </a:rPr>
              <a:t>ME !!!!!!!</a:t>
            </a:r>
          </a:p>
        </p:txBody>
      </p:sp>
      <p:pic>
        <p:nvPicPr>
          <p:cNvPr id="9" name="Graphic 8" descr="Sad face outline with solid fill">
            <a:extLst>
              <a:ext uri="{FF2B5EF4-FFF2-40B4-BE49-F238E27FC236}">
                <a16:creationId xmlns:a16="http://schemas.microsoft.com/office/drawing/2014/main" id="{33421482-84B7-58E6-2E0F-B3C3BB00BF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90743" y="788899"/>
            <a:ext cx="3822551" cy="3822551"/>
          </a:xfrm>
          <a:prstGeom prst="rect">
            <a:avLst/>
          </a:prstGeom>
        </p:spPr>
      </p:pic>
    </p:spTree>
    <p:custDataLst>
      <p:tags r:id="rId1"/>
    </p:custDataLst>
    <p:extLst>
      <p:ext uri="{BB962C8B-B14F-4D97-AF65-F5344CB8AC3E}">
        <p14:creationId xmlns:p14="http://schemas.microsoft.com/office/powerpoint/2010/main" val="1268601251"/>
      </p:ext>
    </p:extLst>
  </p:cSld>
  <p:clrMapOvr>
    <a:masterClrMapping/>
  </p:clrMapOvr>
  <mc:AlternateContent xmlns:mc="http://schemas.openxmlformats.org/markup-compatibility/2006" xmlns:p14="http://schemas.microsoft.com/office/powerpoint/2010/main">
    <mc:Choice Requires="p14">
      <p:transition p14:dur="30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371344" y="0"/>
            <a:ext cx="5925090" cy="6865808"/>
          </a:xfrm>
          <a:prstGeom prst="rect">
            <a:avLst/>
          </a:prstGeom>
          <a:solidFill>
            <a:schemeClr val="accent1"/>
          </a:solidFill>
        </p:spPr>
      </p:sp>
      <p:sp>
        <p:nvSpPr>
          <p:cNvPr id="3" name="Object 2"/>
          <p:cNvSpPr/>
          <p:nvPr/>
        </p:nvSpPr>
        <p:spPr>
          <a:xfrm>
            <a:off x="205093" y="4841192"/>
            <a:ext cx="5719997" cy="1231933"/>
          </a:xfrm>
          <a:prstGeom prst="rect">
            <a:avLst/>
          </a:prstGeom>
          <a:noFill/>
        </p:spPr>
        <p:txBody>
          <a:bodyPr wrap="square" lIns="0" tIns="0" rIns="0" bIns="0" rtlCol="0" anchor="t"/>
          <a:lstStyle/>
          <a:p>
            <a:pPr marL="0" marR="0" lvl="0" indent="0" algn="ctr" defTabSz="914400" rtl="0" eaLnBrk="1" fontAlgn="auto" latinLnBrk="0" hangingPunct="1">
              <a:lnSpc>
                <a:spcPts val="12585"/>
              </a:lnSpc>
              <a:spcBef>
                <a:spcPts val="0"/>
              </a:spcBef>
              <a:spcAft>
                <a:spcPts val="600"/>
              </a:spcAft>
              <a:buClrTx/>
              <a:buSzTx/>
              <a:buFontTx/>
              <a:buNone/>
              <a:tabLst/>
              <a:defRPr/>
            </a:pPr>
            <a:r>
              <a:rPr kumimoji="0" lang="en-US" sz="11900" b="0" i="0" u="none" strike="noStrike" kern="1200" cap="none" spc="0" normalizeH="0" baseline="0" noProof="0" dirty="0">
                <a:ln>
                  <a:noFill/>
                </a:ln>
                <a:solidFill>
                  <a:srgbClr val="FFFFFF"/>
                </a:solidFill>
                <a:effectLst/>
                <a:uLnTx/>
                <a:uFillTx/>
                <a:latin typeface="Playfair Display" pitchFamily="34" charset="0"/>
                <a:ea typeface="Playfair Display" pitchFamily="34" charset="-122"/>
                <a:cs typeface="Playfair Display" pitchFamily="34" charset="-120"/>
              </a:rPr>
              <a:t>ABOUT</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Object 3"/>
          <p:cNvSpPr/>
          <p:nvPr/>
        </p:nvSpPr>
        <p:spPr>
          <a:xfrm>
            <a:off x="1170963" y="6401860"/>
            <a:ext cx="3788259" cy="234206"/>
          </a:xfrm>
          <a:prstGeom prst="rect">
            <a:avLst/>
          </a:prstGeom>
          <a:noFill/>
        </p:spPr>
        <p:txBody>
          <a:bodyPr wrap="square" lIns="0" tIns="0" rIns="0" bIns="0" rtlCol="0" anchor="t"/>
          <a:lstStyle/>
          <a:p>
            <a:pPr marL="0" marR="0" lvl="0" indent="0" algn="ctr" defTabSz="914400" rtl="0" eaLnBrk="1" fontAlgn="auto" latinLnBrk="0" hangingPunct="1">
              <a:lnSpc>
                <a:spcPts val="2151"/>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Playfair Display" pitchFamily="34" charset="0"/>
                <a:ea typeface="Playfair Display" pitchFamily="34" charset="-122"/>
                <a:cs typeface="Playfair Display" pitchFamily="34" charset="-120"/>
              </a:rPr>
              <a:t>What Value Do You Bring?</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Object 4"/>
          <p:cNvSpPr/>
          <p:nvPr/>
        </p:nvSpPr>
        <p:spPr>
          <a:xfrm>
            <a:off x="6296434" y="0"/>
            <a:ext cx="5892478" cy="6856286"/>
          </a:xfrm>
          <a:prstGeom prst="rect">
            <a:avLst/>
          </a:prstGeom>
          <a:solidFill>
            <a:srgbClr val="000000"/>
          </a:solidFill>
        </p:spPr>
      </p:sp>
      <p:pic>
        <p:nvPicPr>
          <p:cNvPr id="8" name="Picture 7">
            <a:extLst>
              <a:ext uri="{FF2B5EF4-FFF2-40B4-BE49-F238E27FC236}">
                <a16:creationId xmlns:a16="http://schemas.microsoft.com/office/drawing/2014/main" id="{E3A8BDB1-0EC5-4C84-AAAB-A3EBC0E3D6C2}"/>
              </a:ext>
            </a:extLst>
          </p:cNvPr>
          <p:cNvPicPr>
            <a:picLocks noChangeAspect="1"/>
          </p:cNvPicPr>
          <p:nvPr/>
        </p:nvPicPr>
        <p:blipFill>
          <a:blip r:embed="rId4"/>
          <a:stretch>
            <a:fillRect/>
          </a:stretch>
        </p:blipFill>
        <p:spPr>
          <a:xfrm>
            <a:off x="230515" y="414008"/>
            <a:ext cx="11958397" cy="3634501"/>
          </a:xfrm>
          <a:prstGeom prst="rect">
            <a:avLst/>
          </a:prstGeom>
        </p:spPr>
      </p:pic>
    </p:spTree>
    <p:custDataLst>
      <p:tags r:id="rId1"/>
    </p:custDataLst>
    <p:extLst>
      <p:ext uri="{BB962C8B-B14F-4D97-AF65-F5344CB8AC3E}">
        <p14:creationId xmlns:p14="http://schemas.microsoft.com/office/powerpoint/2010/main" val="1959758710"/>
      </p:ext>
    </p:extLst>
  </p:cSld>
  <p:clrMapOvr>
    <a:masterClrMapping/>
  </p:clrMapOvr>
  <mc:AlternateContent xmlns:mc="http://schemas.openxmlformats.org/markup-compatibility/2006" xmlns:p14="http://schemas.microsoft.com/office/powerpoint/2010/main">
    <mc:Choice Requires="p14">
      <p:transition p14:dur="30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371344" y="0"/>
            <a:ext cx="5925090" cy="6865808"/>
          </a:xfrm>
          <a:prstGeom prst="rect">
            <a:avLst/>
          </a:prstGeom>
          <a:solidFill>
            <a:schemeClr val="accent1"/>
          </a:solidFill>
        </p:spPr>
      </p:sp>
      <p:sp>
        <p:nvSpPr>
          <p:cNvPr id="3" name="Object 2"/>
          <p:cNvSpPr/>
          <p:nvPr/>
        </p:nvSpPr>
        <p:spPr>
          <a:xfrm>
            <a:off x="205093" y="4841192"/>
            <a:ext cx="5719997" cy="1231933"/>
          </a:xfrm>
          <a:prstGeom prst="rect">
            <a:avLst/>
          </a:prstGeom>
          <a:noFill/>
        </p:spPr>
        <p:txBody>
          <a:bodyPr wrap="square" lIns="0" tIns="0" rIns="0" bIns="0" rtlCol="0" anchor="t"/>
          <a:lstStyle/>
          <a:p>
            <a:pPr marL="0" marR="0" lvl="0" indent="0" algn="ctr" defTabSz="914400" rtl="0" eaLnBrk="1" fontAlgn="auto" latinLnBrk="0" hangingPunct="1">
              <a:lnSpc>
                <a:spcPts val="12585"/>
              </a:lnSpc>
              <a:spcBef>
                <a:spcPts val="0"/>
              </a:spcBef>
              <a:spcAft>
                <a:spcPts val="600"/>
              </a:spcAft>
              <a:buClrTx/>
              <a:buSzTx/>
              <a:buFontTx/>
              <a:buNone/>
              <a:tabLst/>
              <a:defRPr/>
            </a:pPr>
            <a:r>
              <a:rPr kumimoji="0" lang="en-US" sz="11900" b="0" i="0" u="none" strike="noStrike" kern="1200" cap="none" spc="0" normalizeH="0" baseline="0" noProof="0" dirty="0">
                <a:ln>
                  <a:noFill/>
                </a:ln>
                <a:solidFill>
                  <a:srgbClr val="FFFFFF"/>
                </a:solidFill>
                <a:effectLst/>
                <a:uLnTx/>
                <a:uFillTx/>
                <a:latin typeface="Playfair Display" pitchFamily="34" charset="0"/>
                <a:ea typeface="Playfair Display" pitchFamily="34" charset="-122"/>
                <a:cs typeface="Playfair Display" pitchFamily="34" charset="-120"/>
              </a:rPr>
              <a:t>ABOUT</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Object 3"/>
          <p:cNvSpPr/>
          <p:nvPr/>
        </p:nvSpPr>
        <p:spPr>
          <a:xfrm>
            <a:off x="1170963" y="6401860"/>
            <a:ext cx="3788259" cy="234206"/>
          </a:xfrm>
          <a:prstGeom prst="rect">
            <a:avLst/>
          </a:prstGeom>
          <a:noFill/>
        </p:spPr>
        <p:txBody>
          <a:bodyPr wrap="square" lIns="0" tIns="0" rIns="0" bIns="0" rtlCol="0" anchor="t"/>
          <a:lstStyle/>
          <a:p>
            <a:pPr marL="0" marR="0" lvl="0" indent="0" algn="ctr" defTabSz="914400" rtl="0" eaLnBrk="1" fontAlgn="auto" latinLnBrk="0" hangingPunct="1">
              <a:lnSpc>
                <a:spcPts val="2151"/>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Playfair Display" pitchFamily="34" charset="0"/>
                <a:ea typeface="Playfair Display" pitchFamily="34" charset="-122"/>
                <a:cs typeface="Playfair Display" pitchFamily="34" charset="-120"/>
              </a:rPr>
              <a:t>What Value Do You Bring?</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Object 4"/>
          <p:cNvSpPr/>
          <p:nvPr/>
        </p:nvSpPr>
        <p:spPr>
          <a:xfrm>
            <a:off x="6296434" y="0"/>
            <a:ext cx="5892478" cy="6856286"/>
          </a:xfrm>
          <a:prstGeom prst="rect">
            <a:avLst/>
          </a:prstGeom>
          <a:solidFill>
            <a:srgbClr val="000000"/>
          </a:solidFill>
        </p:spPr>
      </p:sp>
      <p:pic>
        <p:nvPicPr>
          <p:cNvPr id="6" name="about">
            <a:hlinkClick r:id="" action="ppaction://media"/>
            <a:extLst>
              <a:ext uri="{FF2B5EF4-FFF2-40B4-BE49-F238E27FC236}">
                <a16:creationId xmlns:a16="http://schemas.microsoft.com/office/drawing/2014/main" id="{EA95CD2E-EE48-4D4E-9092-0083BA1C118B}"/>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667436" y="364268"/>
            <a:ext cx="10069836" cy="4391049"/>
          </a:xfrm>
          <a:prstGeom prst="rect">
            <a:avLst/>
          </a:prstGeom>
        </p:spPr>
      </p:pic>
    </p:spTree>
    <p:custDataLst>
      <p:tags r:id="rId1"/>
    </p:custDataLst>
    <p:extLst>
      <p:ext uri="{BB962C8B-B14F-4D97-AF65-F5344CB8AC3E}">
        <p14:creationId xmlns:p14="http://schemas.microsoft.com/office/powerpoint/2010/main" val="1323374719"/>
      </p:ext>
    </p:extLst>
  </p:cSld>
  <p:clrMapOvr>
    <a:masterClrMapping/>
  </p:clrMapOvr>
  <mc:AlternateContent xmlns:mc="http://schemas.openxmlformats.org/markup-compatibility/2006" xmlns:p14="http://schemas.microsoft.com/office/powerpoint/2010/main">
    <mc:Choice Requires="p14">
      <p:transition p14:dur="30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6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1D496-30C9-458B-A959-F5C8FB5415C0}"/>
              </a:ext>
            </a:extLst>
          </p:cNvPr>
          <p:cNvSpPr>
            <a:spLocks noGrp="1"/>
          </p:cNvSpPr>
          <p:nvPr>
            <p:ph type="title"/>
          </p:nvPr>
        </p:nvSpPr>
        <p:spPr>
          <a:xfrm>
            <a:off x="762896" y="58531"/>
            <a:ext cx="10515600" cy="1325563"/>
          </a:xfrm>
        </p:spPr>
        <p:txBody>
          <a:bodyPr anchor="ctr">
            <a:normAutofit/>
          </a:bodyPr>
          <a:lstStyle/>
          <a:p>
            <a:r>
              <a:rPr lang="en-US" b="1" dirty="0">
                <a:solidFill>
                  <a:schemeClr val="accent1"/>
                </a:solidFill>
              </a:rPr>
              <a:t>About</a:t>
            </a:r>
          </a:p>
        </p:txBody>
      </p:sp>
      <p:graphicFrame>
        <p:nvGraphicFramePr>
          <p:cNvPr id="5" name="Content Placeholder 2">
            <a:extLst>
              <a:ext uri="{FF2B5EF4-FFF2-40B4-BE49-F238E27FC236}">
                <a16:creationId xmlns:a16="http://schemas.microsoft.com/office/drawing/2014/main" id="{64CE8C06-80B6-4EA6-BC85-B7764E9266FF}"/>
              </a:ext>
            </a:extLst>
          </p:cNvPr>
          <p:cNvGraphicFramePr>
            <a:graphicFrameLocks noGrp="1"/>
          </p:cNvGraphicFramePr>
          <p:nvPr>
            <p:ph idx="1"/>
            <p:extLst>
              <p:ext uri="{D42A27DB-BD31-4B8C-83A1-F6EECF244321}">
                <p14:modId xmlns:p14="http://schemas.microsoft.com/office/powerpoint/2010/main" val="372126634"/>
              </p:ext>
            </p:extLst>
          </p:nvPr>
        </p:nvGraphicFramePr>
        <p:xfrm>
          <a:off x="762896" y="1018802"/>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4" name="Group 3">
            <a:extLst>
              <a:ext uri="{FF2B5EF4-FFF2-40B4-BE49-F238E27FC236}">
                <a16:creationId xmlns:a16="http://schemas.microsoft.com/office/drawing/2014/main" id="{A66949AF-BEAC-4D5F-8A09-5CD848D0ECB5}"/>
              </a:ext>
            </a:extLst>
          </p:cNvPr>
          <p:cNvGrpSpPr/>
          <p:nvPr/>
        </p:nvGrpSpPr>
        <p:grpSpPr>
          <a:xfrm>
            <a:off x="1210684" y="5281580"/>
            <a:ext cx="7360920" cy="856080"/>
            <a:chOff x="525780" y="2299644"/>
            <a:chExt cx="7360920" cy="856080"/>
          </a:xfrm>
        </p:grpSpPr>
        <p:sp>
          <p:nvSpPr>
            <p:cNvPr id="6" name="Rectangle: Rounded Corners 5">
              <a:extLst>
                <a:ext uri="{FF2B5EF4-FFF2-40B4-BE49-F238E27FC236}">
                  <a16:creationId xmlns:a16="http://schemas.microsoft.com/office/drawing/2014/main" id="{AC2F5ABB-0DFD-4208-ABFE-2DB5169D3A9A}"/>
                </a:ext>
              </a:extLst>
            </p:cNvPr>
            <p:cNvSpPr/>
            <p:nvPr/>
          </p:nvSpPr>
          <p:spPr>
            <a:xfrm>
              <a:off x="525780" y="2299644"/>
              <a:ext cx="7360920" cy="856080"/>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7" name="Rectangle: Rounded Corners 4">
              <a:extLst>
                <a:ext uri="{FF2B5EF4-FFF2-40B4-BE49-F238E27FC236}">
                  <a16:creationId xmlns:a16="http://schemas.microsoft.com/office/drawing/2014/main" id="{E36F0821-A70C-4EC1-88B6-9236D3780B1C}"/>
                </a:ext>
              </a:extLst>
            </p:cNvPr>
            <p:cNvSpPr txBox="1"/>
            <p:nvPr/>
          </p:nvSpPr>
          <p:spPr>
            <a:xfrm>
              <a:off x="567570" y="2341434"/>
              <a:ext cx="7277340" cy="7725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8225" tIns="0" rIns="278225" bIns="0" numCol="1" spcCol="1270" anchor="ctr" anchorCtr="0">
              <a:noAutofit/>
            </a:bodyPr>
            <a:lstStyle/>
            <a:p>
              <a:pPr marL="0" lvl="0" indent="0" algn="l" defTabSz="1289050">
                <a:lnSpc>
                  <a:spcPct val="90000"/>
                </a:lnSpc>
                <a:spcBef>
                  <a:spcPct val="0"/>
                </a:spcBef>
                <a:spcAft>
                  <a:spcPct val="35000"/>
                </a:spcAft>
                <a:buNone/>
              </a:pPr>
              <a:r>
                <a:rPr lang="en-US" sz="2900" kern="1200" dirty="0"/>
                <a:t>Call to action – why and how</a:t>
              </a:r>
            </a:p>
          </p:txBody>
        </p:sp>
      </p:grpSp>
      <p:sp>
        <p:nvSpPr>
          <p:cNvPr id="8" name="TextBox 7">
            <a:extLst>
              <a:ext uri="{FF2B5EF4-FFF2-40B4-BE49-F238E27FC236}">
                <a16:creationId xmlns:a16="http://schemas.microsoft.com/office/drawing/2014/main" id="{D56D8B5F-16B5-4006-A26A-B8A8C1CD847A}"/>
              </a:ext>
            </a:extLst>
          </p:cNvPr>
          <p:cNvSpPr txBox="1"/>
          <p:nvPr/>
        </p:nvSpPr>
        <p:spPr>
          <a:xfrm>
            <a:off x="1840007" y="6153138"/>
            <a:ext cx="6102274" cy="461665"/>
          </a:xfrm>
          <a:prstGeom prst="rect">
            <a:avLst/>
          </a:prstGeom>
          <a:noFill/>
        </p:spPr>
        <p:txBody>
          <a:bodyPr wrap="square">
            <a:spAutoFit/>
          </a:bodyPr>
          <a:lstStyle/>
          <a:p>
            <a:pPr marL="285750" lvl="0" indent="-285750">
              <a:buFont typeface="Arial" panose="020B0604020202020204" pitchFamily="34" charset="0"/>
              <a:buChar char="•"/>
            </a:pPr>
            <a:r>
              <a:rPr lang="en-US" sz="2400" dirty="0"/>
              <a:t>Contact me if….and here is how</a:t>
            </a:r>
          </a:p>
        </p:txBody>
      </p:sp>
    </p:spTree>
    <p:custDataLst>
      <p:tags r:id="rId1"/>
    </p:custDataLst>
    <p:extLst>
      <p:ext uri="{BB962C8B-B14F-4D97-AF65-F5344CB8AC3E}">
        <p14:creationId xmlns:p14="http://schemas.microsoft.com/office/powerpoint/2010/main" val="36384830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95BB3661-E89D-41EB-A83D-9DABD8903D6E}"/>
              </a:ext>
            </a:extLst>
          </p:cNvPr>
          <p:cNvPicPr>
            <a:picLocks noChangeAspect="1"/>
          </p:cNvPicPr>
          <p:nvPr/>
        </p:nvPicPr>
        <p:blipFill rotWithShape="1">
          <a:blip r:embed="rId4"/>
          <a:srcRect r="425" b="-1"/>
          <a:stretch/>
        </p:blipFill>
        <p:spPr>
          <a:xfrm>
            <a:off x="401217" y="226278"/>
            <a:ext cx="11389566" cy="6405443"/>
          </a:xfrm>
          <a:prstGeom prst="rect">
            <a:avLst/>
          </a:prstGeom>
        </p:spPr>
      </p:pic>
    </p:spTree>
    <p:custDataLst>
      <p:tags r:id="rId1"/>
    </p:custDataLst>
    <p:extLst>
      <p:ext uri="{BB962C8B-B14F-4D97-AF65-F5344CB8AC3E}">
        <p14:creationId xmlns:p14="http://schemas.microsoft.com/office/powerpoint/2010/main" val="1107953171"/>
      </p:ext>
    </p:extLst>
  </p:cSld>
  <p:clrMapOvr>
    <a:masterClrMapping/>
  </p:clrMapOvr>
  <mc:AlternateContent xmlns:mc="http://schemas.openxmlformats.org/markup-compatibility/2006" xmlns:p14="http://schemas.microsoft.com/office/powerpoint/2010/main">
    <mc:Choice Requires="p14">
      <p:transition p14:dur="30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CD1A5-E213-42DE-900D-C66F1A41ED90}"/>
              </a:ext>
            </a:extLst>
          </p:cNvPr>
          <p:cNvSpPr>
            <a:spLocks noGrp="1"/>
          </p:cNvSpPr>
          <p:nvPr>
            <p:ph type="title"/>
          </p:nvPr>
        </p:nvSpPr>
        <p:spPr>
          <a:xfrm>
            <a:off x="838200" y="365125"/>
            <a:ext cx="10515600" cy="1325563"/>
          </a:xfrm>
        </p:spPr>
        <p:txBody>
          <a:bodyPr anchor="ctr">
            <a:normAutofit/>
          </a:bodyPr>
          <a:lstStyle/>
          <a:p>
            <a:r>
              <a:rPr lang="en-US" b="1" dirty="0">
                <a:solidFill>
                  <a:schemeClr val="tx2"/>
                </a:solidFill>
              </a:rPr>
              <a:t>Features</a:t>
            </a:r>
          </a:p>
        </p:txBody>
      </p:sp>
      <p:pic>
        <p:nvPicPr>
          <p:cNvPr id="7" name="Content Placeholder 6">
            <a:extLst>
              <a:ext uri="{FF2B5EF4-FFF2-40B4-BE49-F238E27FC236}">
                <a16:creationId xmlns:a16="http://schemas.microsoft.com/office/drawing/2014/main" id="{BE9605D3-CA23-44CC-82CD-BBF84CEA4882}"/>
              </a:ext>
            </a:extLst>
          </p:cNvPr>
          <p:cNvPicPr>
            <a:picLocks noGrp="1" noChangeAspect="1"/>
          </p:cNvPicPr>
          <p:nvPr>
            <p:ph idx="1"/>
          </p:nvPr>
        </p:nvPicPr>
        <p:blipFill>
          <a:blip r:embed="rId4"/>
          <a:stretch>
            <a:fillRect/>
          </a:stretch>
        </p:blipFill>
        <p:spPr>
          <a:xfrm>
            <a:off x="1597722" y="1567441"/>
            <a:ext cx="8222005" cy="4351338"/>
          </a:xfrm>
        </p:spPr>
      </p:pic>
    </p:spTree>
    <p:custDataLst>
      <p:tags r:id="rId1"/>
    </p:custDataLst>
    <p:extLst>
      <p:ext uri="{BB962C8B-B14F-4D97-AF65-F5344CB8AC3E}">
        <p14:creationId xmlns:p14="http://schemas.microsoft.com/office/powerpoint/2010/main" val="816428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AC195-F6E3-4107-9903-5BD907B2F03B}"/>
              </a:ext>
            </a:extLst>
          </p:cNvPr>
          <p:cNvSpPr>
            <a:spLocks noGrp="1"/>
          </p:cNvSpPr>
          <p:nvPr>
            <p:ph type="title"/>
          </p:nvPr>
        </p:nvSpPr>
        <p:spPr/>
        <p:txBody>
          <a:bodyPr>
            <a:normAutofit/>
          </a:bodyPr>
          <a:lstStyle/>
          <a:p>
            <a:r>
              <a:rPr lang="en-US" b="1" dirty="0">
                <a:solidFill>
                  <a:schemeClr val="accent1"/>
                </a:solidFill>
              </a:rPr>
              <a:t>What are our clients up to?</a:t>
            </a:r>
          </a:p>
        </p:txBody>
      </p:sp>
      <p:pic>
        <p:nvPicPr>
          <p:cNvPr id="5" name="Content Placeholder 4">
            <a:extLst>
              <a:ext uri="{FF2B5EF4-FFF2-40B4-BE49-F238E27FC236}">
                <a16:creationId xmlns:a16="http://schemas.microsoft.com/office/drawing/2014/main" id="{62DFFCF4-CBEF-4D88-ABCB-90DE75C8F2FF}"/>
              </a:ext>
            </a:extLst>
          </p:cNvPr>
          <p:cNvPicPr>
            <a:picLocks noGrp="1" noChangeAspect="1"/>
          </p:cNvPicPr>
          <p:nvPr>
            <p:ph idx="1"/>
          </p:nvPr>
        </p:nvPicPr>
        <p:blipFill>
          <a:blip r:embed="rId4"/>
          <a:stretch>
            <a:fillRect/>
          </a:stretch>
        </p:blipFill>
        <p:spPr>
          <a:xfrm>
            <a:off x="1144904" y="1838451"/>
            <a:ext cx="8206494" cy="4553212"/>
          </a:xfrm>
        </p:spPr>
      </p:pic>
      <p:sp>
        <p:nvSpPr>
          <p:cNvPr id="3" name="Arrow: Down 2">
            <a:extLst>
              <a:ext uri="{FF2B5EF4-FFF2-40B4-BE49-F238E27FC236}">
                <a16:creationId xmlns:a16="http://schemas.microsoft.com/office/drawing/2014/main" id="{079F7CDA-5773-44B8-814B-61F00B59D42B}"/>
              </a:ext>
            </a:extLst>
          </p:cNvPr>
          <p:cNvSpPr/>
          <p:nvPr/>
        </p:nvSpPr>
        <p:spPr>
          <a:xfrm>
            <a:off x="1705122" y="2285354"/>
            <a:ext cx="485598" cy="644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0D1D1719-CED8-451C-823D-E65277925225}"/>
              </a:ext>
            </a:extLst>
          </p:cNvPr>
          <p:cNvSpPr/>
          <p:nvPr/>
        </p:nvSpPr>
        <p:spPr>
          <a:xfrm>
            <a:off x="3349948" y="2675785"/>
            <a:ext cx="485598" cy="644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76A3632C-BB2F-4BE5-87D6-F9792CBACC22}"/>
              </a:ext>
            </a:extLst>
          </p:cNvPr>
          <p:cNvSpPr/>
          <p:nvPr/>
        </p:nvSpPr>
        <p:spPr>
          <a:xfrm>
            <a:off x="4762553" y="2353581"/>
            <a:ext cx="485598" cy="644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7577611B-4C0F-46B8-A6C1-7AC6574D4D92}"/>
              </a:ext>
            </a:extLst>
          </p:cNvPr>
          <p:cNvSpPr/>
          <p:nvPr/>
        </p:nvSpPr>
        <p:spPr>
          <a:xfrm>
            <a:off x="6621634" y="2422614"/>
            <a:ext cx="485598" cy="644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3E116D95-468B-48AF-A21E-9FE86DB98266}"/>
              </a:ext>
            </a:extLst>
          </p:cNvPr>
          <p:cNvSpPr/>
          <p:nvPr/>
        </p:nvSpPr>
        <p:spPr>
          <a:xfrm>
            <a:off x="4950101" y="3985965"/>
            <a:ext cx="485598" cy="644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1366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8B16C-BFD1-4AEC-A3A6-5244A728F1D7}"/>
              </a:ext>
            </a:extLst>
          </p:cNvPr>
          <p:cNvSpPr>
            <a:spLocks noGrp="1"/>
          </p:cNvSpPr>
          <p:nvPr>
            <p:ph type="title"/>
          </p:nvPr>
        </p:nvSpPr>
        <p:spPr/>
        <p:txBody>
          <a:bodyPr/>
          <a:lstStyle/>
          <a:p>
            <a:r>
              <a:rPr lang="en-US" b="1" dirty="0">
                <a:solidFill>
                  <a:schemeClr val="accent1"/>
                </a:solidFill>
              </a:rPr>
              <a:t>Recommendations – Awards</a:t>
            </a:r>
          </a:p>
        </p:txBody>
      </p:sp>
      <p:sp>
        <p:nvSpPr>
          <p:cNvPr id="3" name="Content Placeholder 2">
            <a:extLst>
              <a:ext uri="{FF2B5EF4-FFF2-40B4-BE49-F238E27FC236}">
                <a16:creationId xmlns:a16="http://schemas.microsoft.com/office/drawing/2014/main" id="{E2FAA6BF-6FDC-428C-AD95-9633F145A716}"/>
              </a:ext>
            </a:extLst>
          </p:cNvPr>
          <p:cNvSpPr>
            <a:spLocks noGrp="1"/>
          </p:cNvSpPr>
          <p:nvPr>
            <p:ph idx="1"/>
          </p:nvPr>
        </p:nvSpPr>
        <p:spPr/>
        <p:txBody>
          <a:bodyPr/>
          <a:lstStyle/>
          <a:p>
            <a:r>
              <a:rPr lang="en-US" dirty="0"/>
              <a:t>Ask for a recommendation – from clients</a:t>
            </a:r>
          </a:p>
          <a:p>
            <a:r>
              <a:rPr lang="en-US" dirty="0"/>
              <a:t>Make it easy – give them tips that you want to highlight</a:t>
            </a:r>
          </a:p>
          <a:p>
            <a:endParaRPr lang="en-US" dirty="0"/>
          </a:p>
          <a:p>
            <a:endParaRPr lang="en-US" dirty="0"/>
          </a:p>
          <a:p>
            <a:r>
              <a:rPr lang="en-US" dirty="0"/>
              <a:t>Add any honors or awards</a:t>
            </a:r>
          </a:p>
          <a:p>
            <a:r>
              <a:rPr lang="en-US" dirty="0"/>
              <a:t>For you and for your property</a:t>
            </a:r>
          </a:p>
        </p:txBody>
      </p:sp>
    </p:spTree>
    <p:custDataLst>
      <p:tags r:id="rId1"/>
    </p:custDataLst>
    <p:extLst>
      <p:ext uri="{BB962C8B-B14F-4D97-AF65-F5344CB8AC3E}">
        <p14:creationId xmlns:p14="http://schemas.microsoft.com/office/powerpoint/2010/main" val="29051628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F5BFA-E577-4B67-93F6-B7D14503EA3B}"/>
              </a:ext>
            </a:extLst>
          </p:cNvPr>
          <p:cNvSpPr>
            <a:spLocks noGrp="1"/>
          </p:cNvSpPr>
          <p:nvPr>
            <p:ph type="title"/>
          </p:nvPr>
        </p:nvSpPr>
        <p:spPr/>
        <p:txBody>
          <a:bodyPr/>
          <a:lstStyle/>
          <a:p>
            <a:r>
              <a:rPr lang="en-US" b="1" dirty="0">
                <a:solidFill>
                  <a:schemeClr val="accent1"/>
                </a:solidFill>
              </a:rPr>
              <a:t>TRP Checklist</a:t>
            </a:r>
          </a:p>
        </p:txBody>
      </p:sp>
      <p:sp>
        <p:nvSpPr>
          <p:cNvPr id="3" name="Content Placeholder 2">
            <a:extLst>
              <a:ext uri="{FF2B5EF4-FFF2-40B4-BE49-F238E27FC236}">
                <a16:creationId xmlns:a16="http://schemas.microsoft.com/office/drawing/2014/main" id="{745C372A-18EA-49D9-9210-E921733A4423}"/>
              </a:ext>
            </a:extLst>
          </p:cNvPr>
          <p:cNvSpPr>
            <a:spLocks noGrp="1"/>
          </p:cNvSpPr>
          <p:nvPr>
            <p:ph idx="1"/>
          </p:nvPr>
        </p:nvSpPr>
        <p:spPr/>
        <p:txBody>
          <a:bodyPr/>
          <a:lstStyle/>
          <a:p>
            <a:r>
              <a:rPr lang="en-US" dirty="0"/>
              <a:t>Background photos that help</a:t>
            </a:r>
          </a:p>
          <a:p>
            <a:r>
              <a:rPr lang="en-US" dirty="0"/>
              <a:t>Engaging headline</a:t>
            </a:r>
          </a:p>
          <a:p>
            <a:r>
              <a:rPr lang="en-US" dirty="0"/>
              <a:t>An About section that tells about how YOU and your company can help – with a call to action</a:t>
            </a:r>
          </a:p>
          <a:p>
            <a:r>
              <a:rPr lang="en-US" dirty="0"/>
              <a:t>Featured Items that invite and intrigue – and further showcase how YOU and your product can help</a:t>
            </a:r>
          </a:p>
          <a:p>
            <a:r>
              <a:rPr lang="en-US" dirty="0"/>
              <a:t>Recommendations about HOW you have already helped.</a:t>
            </a:r>
          </a:p>
          <a:p>
            <a:r>
              <a:rPr lang="en-US" dirty="0"/>
              <a:t>Honors or Awards (you AND your property)</a:t>
            </a:r>
          </a:p>
          <a:p>
            <a:endParaRPr lang="en-US" dirty="0"/>
          </a:p>
        </p:txBody>
      </p:sp>
    </p:spTree>
    <p:custDataLst>
      <p:tags r:id="rId1"/>
    </p:custDataLst>
    <p:extLst>
      <p:ext uri="{BB962C8B-B14F-4D97-AF65-F5344CB8AC3E}">
        <p14:creationId xmlns:p14="http://schemas.microsoft.com/office/powerpoint/2010/main" val="18001493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1D496-30C9-458B-A959-F5C8FB5415C0}"/>
              </a:ext>
            </a:extLst>
          </p:cNvPr>
          <p:cNvSpPr>
            <a:spLocks noGrp="1"/>
          </p:cNvSpPr>
          <p:nvPr>
            <p:ph type="title"/>
          </p:nvPr>
        </p:nvSpPr>
        <p:spPr>
          <a:xfrm>
            <a:off x="838200" y="445806"/>
            <a:ext cx="10515600" cy="1325563"/>
          </a:xfrm>
        </p:spPr>
        <p:txBody>
          <a:bodyPr anchor="ctr">
            <a:normAutofit/>
          </a:bodyPr>
          <a:lstStyle/>
          <a:p>
            <a:r>
              <a:rPr lang="en-US" b="1" dirty="0">
                <a:solidFill>
                  <a:schemeClr val="accent1"/>
                </a:solidFill>
              </a:rPr>
              <a:t>GROW YOUR NETWORK</a:t>
            </a:r>
          </a:p>
        </p:txBody>
      </p:sp>
      <p:graphicFrame>
        <p:nvGraphicFramePr>
          <p:cNvPr id="5" name="Content Placeholder 2">
            <a:extLst>
              <a:ext uri="{FF2B5EF4-FFF2-40B4-BE49-F238E27FC236}">
                <a16:creationId xmlns:a16="http://schemas.microsoft.com/office/drawing/2014/main" id="{64CE8C06-80B6-4EA6-BC85-B7764E9266FF}"/>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descr="A group of giraffes stand in a line&#10;&#10;Description automatically generated with medium confidence">
            <a:extLst>
              <a:ext uri="{FF2B5EF4-FFF2-40B4-BE49-F238E27FC236}">
                <a16:creationId xmlns:a16="http://schemas.microsoft.com/office/drawing/2014/main" id="{CB6443F2-EC0B-4303-8385-C7D681CA46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42051" y="1443065"/>
            <a:ext cx="3837344" cy="2558229"/>
          </a:xfrm>
          <a:prstGeom prst="rect">
            <a:avLst/>
          </a:prstGeom>
        </p:spPr>
      </p:pic>
    </p:spTree>
    <p:custDataLst>
      <p:tags r:id="rId1"/>
    </p:custDataLst>
    <p:extLst>
      <p:ext uri="{BB962C8B-B14F-4D97-AF65-F5344CB8AC3E}">
        <p14:creationId xmlns:p14="http://schemas.microsoft.com/office/powerpoint/2010/main" val="7555763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FDCA69-9BB7-4183-A16F-7750863FF2BF}"/>
              </a:ext>
            </a:extLst>
          </p:cNvPr>
          <p:cNvSpPr txBox="1"/>
          <p:nvPr/>
        </p:nvSpPr>
        <p:spPr>
          <a:xfrm>
            <a:off x="839788" y="457200"/>
            <a:ext cx="3932237" cy="16002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b="1" kern="1200" dirty="0">
                <a:solidFill>
                  <a:schemeClr val="accent1"/>
                </a:solidFill>
                <a:latin typeface="+mj-lt"/>
                <a:ea typeface="+mj-ea"/>
                <a:cs typeface="+mj-cs"/>
              </a:rPr>
              <a:t>4 Easy Steps to Connect with Future Customers</a:t>
            </a:r>
          </a:p>
        </p:txBody>
      </p:sp>
      <p:sp>
        <p:nvSpPr>
          <p:cNvPr id="9" name="Text Placeholder 3">
            <a:extLst>
              <a:ext uri="{FF2B5EF4-FFF2-40B4-BE49-F238E27FC236}">
                <a16:creationId xmlns:a16="http://schemas.microsoft.com/office/drawing/2014/main" id="{D3DFADC5-F0C1-43C9-9E10-2B8C8E8ED4F7}"/>
              </a:ext>
            </a:extLst>
          </p:cNvPr>
          <p:cNvSpPr>
            <a:spLocks noGrp="1"/>
          </p:cNvSpPr>
          <p:nvPr>
            <p:ph type="body" sz="half" idx="2"/>
          </p:nvPr>
        </p:nvSpPr>
        <p:spPr>
          <a:xfrm>
            <a:off x="839788" y="2057400"/>
            <a:ext cx="3932237" cy="3811588"/>
          </a:xfrm>
        </p:spPr>
        <p:txBody>
          <a:bodyPr/>
          <a:lstStyle/>
          <a:p>
            <a:endParaRPr lang="en-US" dirty="0"/>
          </a:p>
          <a:p>
            <a:endParaRPr lang="en-US" dirty="0"/>
          </a:p>
          <a:p>
            <a:r>
              <a:rPr lang="en-US" b="1" dirty="0"/>
              <a:t>No ideas?</a:t>
            </a:r>
          </a:p>
          <a:p>
            <a:endParaRPr lang="en-US" b="1" dirty="0"/>
          </a:p>
          <a:p>
            <a:r>
              <a:rPr lang="en-US" b="1" dirty="0"/>
              <a:t>I thought it would be to our mutual advantage to connect.  </a:t>
            </a:r>
          </a:p>
          <a:p>
            <a:endParaRPr lang="en-US" dirty="0"/>
          </a:p>
        </p:txBody>
      </p:sp>
      <p:graphicFrame>
        <p:nvGraphicFramePr>
          <p:cNvPr id="5" name="TextBox 1">
            <a:extLst>
              <a:ext uri="{FF2B5EF4-FFF2-40B4-BE49-F238E27FC236}">
                <a16:creationId xmlns:a16="http://schemas.microsoft.com/office/drawing/2014/main" id="{2CA5F283-9245-4689-9C6F-500EAC6825D6}"/>
              </a:ext>
            </a:extLst>
          </p:cNvPr>
          <p:cNvGraphicFramePr/>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24541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38FA6B4-B57A-4424-AEEA-10A0EFBEE1FE}"/>
              </a:ext>
            </a:extLst>
          </p:cNvPr>
          <p:cNvSpPr>
            <a:spLocks noGrp="1"/>
          </p:cNvSpPr>
          <p:nvPr>
            <p:ph type="title"/>
          </p:nvPr>
        </p:nvSpPr>
        <p:spPr>
          <a:xfrm>
            <a:off x="838200" y="365125"/>
            <a:ext cx="10515600" cy="1325563"/>
          </a:xfrm>
        </p:spPr>
        <p:txBody>
          <a:bodyPr/>
          <a:lstStyle/>
          <a:p>
            <a:r>
              <a:rPr lang="en-US" b="1" dirty="0">
                <a:solidFill>
                  <a:schemeClr val="accent1"/>
                </a:solidFill>
              </a:rPr>
              <a:t>Linkedin.com/sales/</a:t>
            </a:r>
            <a:r>
              <a:rPr lang="en-US" b="1" dirty="0" err="1">
                <a:solidFill>
                  <a:schemeClr val="accent1"/>
                </a:solidFill>
              </a:rPr>
              <a:t>ssi</a:t>
            </a:r>
            <a:endParaRPr lang="en-US" b="1" dirty="0">
              <a:solidFill>
                <a:schemeClr val="accent1"/>
              </a:solidFill>
            </a:endParaRPr>
          </a:p>
        </p:txBody>
      </p:sp>
      <p:pic>
        <p:nvPicPr>
          <p:cNvPr id="2" name="Picture 1">
            <a:extLst>
              <a:ext uri="{FF2B5EF4-FFF2-40B4-BE49-F238E27FC236}">
                <a16:creationId xmlns:a16="http://schemas.microsoft.com/office/drawing/2014/main" id="{641AB0E2-02A0-4BC6-9E6B-F1D38464A746}"/>
              </a:ext>
            </a:extLst>
          </p:cNvPr>
          <p:cNvPicPr>
            <a:picLocks noChangeAspect="1"/>
          </p:cNvPicPr>
          <p:nvPr/>
        </p:nvPicPr>
        <p:blipFill>
          <a:blip r:embed="rId3"/>
          <a:stretch>
            <a:fillRect/>
          </a:stretch>
        </p:blipFill>
        <p:spPr>
          <a:xfrm>
            <a:off x="2748817" y="1825625"/>
            <a:ext cx="6694365" cy="4351338"/>
          </a:xfrm>
          <a:prstGeom prst="rect">
            <a:avLst/>
          </a:prstGeom>
          <a:noFill/>
        </p:spPr>
      </p:pic>
    </p:spTree>
    <p:custDataLst>
      <p:tags r:id="rId1"/>
    </p:custDataLst>
    <p:extLst>
      <p:ext uri="{BB962C8B-B14F-4D97-AF65-F5344CB8AC3E}">
        <p14:creationId xmlns:p14="http://schemas.microsoft.com/office/powerpoint/2010/main" val="23140077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38FA6B4-B57A-4424-AEEA-10A0EFBEE1FE}"/>
              </a:ext>
            </a:extLst>
          </p:cNvPr>
          <p:cNvSpPr>
            <a:spLocks noGrp="1"/>
          </p:cNvSpPr>
          <p:nvPr>
            <p:ph type="title"/>
          </p:nvPr>
        </p:nvSpPr>
        <p:spPr>
          <a:xfrm>
            <a:off x="838200" y="365125"/>
            <a:ext cx="10515600" cy="1325563"/>
          </a:xfrm>
        </p:spPr>
        <p:txBody>
          <a:bodyPr/>
          <a:lstStyle/>
          <a:p>
            <a:r>
              <a:rPr lang="en-US" b="1" dirty="0">
                <a:solidFill>
                  <a:schemeClr val="accent1"/>
                </a:solidFill>
              </a:rPr>
              <a:t>Meet Crystal Knows</a:t>
            </a:r>
          </a:p>
        </p:txBody>
      </p:sp>
      <p:pic>
        <p:nvPicPr>
          <p:cNvPr id="4" name="Picture 3">
            <a:extLst>
              <a:ext uri="{FF2B5EF4-FFF2-40B4-BE49-F238E27FC236}">
                <a16:creationId xmlns:a16="http://schemas.microsoft.com/office/drawing/2014/main" id="{CDA6603E-2FA0-B830-48CF-88F36EE70DB0}"/>
              </a:ext>
            </a:extLst>
          </p:cNvPr>
          <p:cNvPicPr>
            <a:picLocks noChangeAspect="1"/>
          </p:cNvPicPr>
          <p:nvPr/>
        </p:nvPicPr>
        <p:blipFill>
          <a:blip r:embed="rId4"/>
          <a:stretch>
            <a:fillRect/>
          </a:stretch>
        </p:blipFill>
        <p:spPr>
          <a:xfrm>
            <a:off x="1851046" y="1645618"/>
            <a:ext cx="9982365" cy="4973121"/>
          </a:xfrm>
          <a:prstGeom prst="rect">
            <a:avLst/>
          </a:prstGeom>
        </p:spPr>
      </p:pic>
      <p:sp>
        <p:nvSpPr>
          <p:cNvPr id="5" name="Arrow: Down 4">
            <a:extLst>
              <a:ext uri="{FF2B5EF4-FFF2-40B4-BE49-F238E27FC236}">
                <a16:creationId xmlns:a16="http://schemas.microsoft.com/office/drawing/2014/main" id="{9D31136A-3194-6FDC-A325-47D948003F3E}"/>
              </a:ext>
            </a:extLst>
          </p:cNvPr>
          <p:cNvSpPr/>
          <p:nvPr/>
        </p:nvSpPr>
        <p:spPr>
          <a:xfrm>
            <a:off x="10779162" y="2533426"/>
            <a:ext cx="957431" cy="16459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654389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38FA6B4-B57A-4424-AEEA-10A0EFBEE1FE}"/>
              </a:ext>
            </a:extLst>
          </p:cNvPr>
          <p:cNvSpPr>
            <a:spLocks noGrp="1"/>
          </p:cNvSpPr>
          <p:nvPr>
            <p:ph type="title"/>
          </p:nvPr>
        </p:nvSpPr>
        <p:spPr>
          <a:xfrm>
            <a:off x="838200" y="365125"/>
            <a:ext cx="10515600" cy="1325563"/>
          </a:xfrm>
        </p:spPr>
        <p:txBody>
          <a:bodyPr anchor="ctr">
            <a:normAutofit/>
          </a:bodyPr>
          <a:lstStyle/>
          <a:p>
            <a:r>
              <a:rPr lang="en-US" b="1" dirty="0">
                <a:solidFill>
                  <a:schemeClr val="accent1"/>
                </a:solidFill>
              </a:rPr>
              <a:t>Meet Crystal Knows</a:t>
            </a:r>
          </a:p>
        </p:txBody>
      </p:sp>
      <p:pic>
        <p:nvPicPr>
          <p:cNvPr id="3" name="Picture 2">
            <a:extLst>
              <a:ext uri="{FF2B5EF4-FFF2-40B4-BE49-F238E27FC236}">
                <a16:creationId xmlns:a16="http://schemas.microsoft.com/office/drawing/2014/main" id="{4188FEDA-BAB9-E5F9-6729-8C846D49D4A2}"/>
              </a:ext>
            </a:extLst>
          </p:cNvPr>
          <p:cNvPicPr>
            <a:picLocks noChangeAspect="1"/>
          </p:cNvPicPr>
          <p:nvPr/>
        </p:nvPicPr>
        <p:blipFill>
          <a:blip r:embed="rId3"/>
          <a:stretch>
            <a:fillRect/>
          </a:stretch>
        </p:blipFill>
        <p:spPr>
          <a:xfrm>
            <a:off x="1447556" y="1690688"/>
            <a:ext cx="2306209" cy="4351338"/>
          </a:xfrm>
          <a:prstGeom prst="rect">
            <a:avLst/>
          </a:prstGeom>
          <a:noFill/>
        </p:spPr>
      </p:pic>
      <p:sp>
        <p:nvSpPr>
          <p:cNvPr id="12" name="Content Placeholder 3">
            <a:extLst>
              <a:ext uri="{FF2B5EF4-FFF2-40B4-BE49-F238E27FC236}">
                <a16:creationId xmlns:a16="http://schemas.microsoft.com/office/drawing/2014/main" id="{FB40335A-6255-02BE-4FE0-4ABB3B493901}"/>
              </a:ext>
            </a:extLst>
          </p:cNvPr>
          <p:cNvSpPr>
            <a:spLocks noGrp="1"/>
          </p:cNvSpPr>
          <p:nvPr>
            <p:ph sz="half" idx="2"/>
          </p:nvPr>
        </p:nvSpPr>
        <p:spPr>
          <a:xfrm>
            <a:off x="6172200" y="1825625"/>
            <a:ext cx="5181600" cy="4351338"/>
          </a:xfrm>
        </p:spPr>
        <p:txBody>
          <a:bodyPr/>
          <a:lstStyle/>
          <a:p>
            <a:endParaRPr lang="en-US" dirty="0"/>
          </a:p>
        </p:txBody>
      </p:sp>
      <p:pic>
        <p:nvPicPr>
          <p:cNvPr id="5" name="Picture 4">
            <a:extLst>
              <a:ext uri="{FF2B5EF4-FFF2-40B4-BE49-F238E27FC236}">
                <a16:creationId xmlns:a16="http://schemas.microsoft.com/office/drawing/2014/main" id="{929E4F8D-8FAC-88E1-7BB1-D2601F29AD7A}"/>
              </a:ext>
            </a:extLst>
          </p:cNvPr>
          <p:cNvPicPr>
            <a:picLocks noChangeAspect="1"/>
          </p:cNvPicPr>
          <p:nvPr/>
        </p:nvPicPr>
        <p:blipFill>
          <a:blip r:embed="rId4"/>
          <a:stretch>
            <a:fillRect/>
          </a:stretch>
        </p:blipFill>
        <p:spPr>
          <a:xfrm>
            <a:off x="6656772" y="542693"/>
            <a:ext cx="4087672" cy="3201535"/>
          </a:xfrm>
          <a:prstGeom prst="rect">
            <a:avLst/>
          </a:prstGeom>
        </p:spPr>
      </p:pic>
      <p:pic>
        <p:nvPicPr>
          <p:cNvPr id="8" name="Picture 7">
            <a:extLst>
              <a:ext uri="{FF2B5EF4-FFF2-40B4-BE49-F238E27FC236}">
                <a16:creationId xmlns:a16="http://schemas.microsoft.com/office/drawing/2014/main" id="{83738F90-9CD5-3992-CB83-6ED7DCFBE333}"/>
              </a:ext>
            </a:extLst>
          </p:cNvPr>
          <p:cNvPicPr>
            <a:picLocks noChangeAspect="1"/>
          </p:cNvPicPr>
          <p:nvPr/>
        </p:nvPicPr>
        <p:blipFill>
          <a:blip r:embed="rId5"/>
          <a:stretch>
            <a:fillRect/>
          </a:stretch>
        </p:blipFill>
        <p:spPr>
          <a:xfrm>
            <a:off x="6656772" y="3110365"/>
            <a:ext cx="3935831" cy="3201535"/>
          </a:xfrm>
          <a:prstGeom prst="rect">
            <a:avLst/>
          </a:prstGeom>
        </p:spPr>
      </p:pic>
    </p:spTree>
    <p:custDataLst>
      <p:tags r:id="rId1"/>
    </p:custDataLst>
    <p:extLst>
      <p:ext uri="{BB962C8B-B14F-4D97-AF65-F5344CB8AC3E}">
        <p14:creationId xmlns:p14="http://schemas.microsoft.com/office/powerpoint/2010/main" val="294721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38FA6B4-B57A-4424-AEEA-10A0EFBEE1FE}"/>
              </a:ext>
            </a:extLst>
          </p:cNvPr>
          <p:cNvSpPr>
            <a:spLocks noGrp="1"/>
          </p:cNvSpPr>
          <p:nvPr>
            <p:ph type="title"/>
          </p:nvPr>
        </p:nvSpPr>
        <p:spPr>
          <a:xfrm>
            <a:off x="838200" y="365125"/>
            <a:ext cx="10515600" cy="1325563"/>
          </a:xfrm>
        </p:spPr>
        <p:txBody>
          <a:bodyPr anchor="ctr">
            <a:normAutofit/>
          </a:bodyPr>
          <a:lstStyle/>
          <a:p>
            <a:r>
              <a:rPr lang="en-US" b="1" dirty="0">
                <a:solidFill>
                  <a:schemeClr val="accent1"/>
                </a:solidFill>
              </a:rPr>
              <a:t>Meet Crystal Knows</a:t>
            </a:r>
          </a:p>
        </p:txBody>
      </p:sp>
      <p:pic>
        <p:nvPicPr>
          <p:cNvPr id="3" name="Picture 2" descr="Graphical user interface, application&#10;&#10;Description automatically generated">
            <a:extLst>
              <a:ext uri="{FF2B5EF4-FFF2-40B4-BE49-F238E27FC236}">
                <a16:creationId xmlns:a16="http://schemas.microsoft.com/office/drawing/2014/main" id="{A797DA61-7789-B2FF-2FEE-6732FB7ADF65}"/>
              </a:ext>
            </a:extLst>
          </p:cNvPr>
          <p:cNvPicPr>
            <a:picLocks noChangeAspect="1"/>
          </p:cNvPicPr>
          <p:nvPr/>
        </p:nvPicPr>
        <p:blipFill>
          <a:blip r:embed="rId3"/>
          <a:stretch>
            <a:fillRect/>
          </a:stretch>
        </p:blipFill>
        <p:spPr>
          <a:xfrm>
            <a:off x="1981928" y="1825625"/>
            <a:ext cx="2894144" cy="4351338"/>
          </a:xfrm>
          <a:prstGeom prst="rect">
            <a:avLst/>
          </a:prstGeom>
          <a:noFill/>
        </p:spPr>
      </p:pic>
      <p:pic>
        <p:nvPicPr>
          <p:cNvPr id="10" name="Content Placeholder 9">
            <a:extLst>
              <a:ext uri="{FF2B5EF4-FFF2-40B4-BE49-F238E27FC236}">
                <a16:creationId xmlns:a16="http://schemas.microsoft.com/office/drawing/2014/main" id="{ED005B96-3279-8DD0-657D-7B27FF333C1F}"/>
              </a:ext>
            </a:extLst>
          </p:cNvPr>
          <p:cNvPicPr>
            <a:picLocks noGrp="1" noChangeAspect="1"/>
          </p:cNvPicPr>
          <p:nvPr>
            <p:ph sz="half" idx="2"/>
          </p:nvPr>
        </p:nvPicPr>
        <p:blipFill>
          <a:blip r:embed="rId4"/>
          <a:stretch>
            <a:fillRect/>
          </a:stretch>
        </p:blipFill>
        <p:spPr>
          <a:xfrm>
            <a:off x="7315930" y="222043"/>
            <a:ext cx="3566160" cy="5715304"/>
          </a:xfrm>
        </p:spPr>
      </p:pic>
    </p:spTree>
    <p:custDataLst>
      <p:tags r:id="rId1"/>
    </p:custDataLst>
    <p:extLst>
      <p:ext uri="{BB962C8B-B14F-4D97-AF65-F5344CB8AC3E}">
        <p14:creationId xmlns:p14="http://schemas.microsoft.com/office/powerpoint/2010/main" val="373781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0" y="0"/>
            <a:ext cx="12198475" cy="6865808"/>
          </a:xfrm>
          <a:prstGeom prst="rect">
            <a:avLst/>
          </a:prstGeom>
          <a:solidFill>
            <a:srgbClr val="000000">
              <a:alpha val="0"/>
            </a:srgbClr>
          </a:solidFill>
        </p:spPr>
      </p:sp>
      <p:pic>
        <p:nvPicPr>
          <p:cNvPr id="3" name="Object 2" descr="preencoded.png"/>
          <p:cNvPicPr>
            <a:picLocks noChangeAspect="1"/>
          </p:cNvPicPr>
          <p:nvPr/>
        </p:nvPicPr>
        <p:blipFill>
          <a:blip r:embed="rId4"/>
          <a:srcRect l="3888" t="-2360" r="3888" b="-2360"/>
          <a:stretch/>
        </p:blipFill>
        <p:spPr>
          <a:xfrm>
            <a:off x="0" y="-162560"/>
            <a:ext cx="13204499" cy="7432040"/>
          </a:xfrm>
          <a:prstGeom prst="rect">
            <a:avLst/>
          </a:prstGeom>
        </p:spPr>
      </p:pic>
      <p:sp>
        <p:nvSpPr>
          <p:cNvPr id="4" name="Object 3"/>
          <p:cNvSpPr/>
          <p:nvPr/>
        </p:nvSpPr>
        <p:spPr>
          <a:xfrm>
            <a:off x="2789936" y="4599237"/>
            <a:ext cx="6313803" cy="409380"/>
          </a:xfrm>
          <a:prstGeom prst="rect">
            <a:avLst/>
          </a:prstGeom>
          <a:noFill/>
        </p:spPr>
        <p:txBody>
          <a:bodyPr wrap="square" lIns="0" tIns="0" rIns="0" bIns="0" rtlCol="0" anchor="t"/>
          <a:lstStyle/>
          <a:p>
            <a:pPr marL="0" marR="0" lvl="0" indent="0" algn="ctr" defTabSz="914400" rtl="0" eaLnBrk="1" fontAlgn="auto" latinLnBrk="0" hangingPunct="1">
              <a:lnSpc>
                <a:spcPts val="3983"/>
              </a:lnSpc>
              <a:spcBef>
                <a:spcPts val="0"/>
              </a:spcBef>
              <a:spcAft>
                <a:spcPts val="600"/>
              </a:spcAft>
              <a:buClrTx/>
              <a:buSzTx/>
              <a:buFontTx/>
              <a:buNone/>
              <a:tabLst/>
              <a:defRPr/>
            </a:pPr>
            <a:r>
              <a:rPr kumimoji="0" lang="en-US" sz="3800" b="1" i="0" u="none" strike="noStrike" kern="1200" cap="none" spc="0" normalizeH="0" baseline="0" noProof="0" dirty="0">
                <a:ln>
                  <a:noFill/>
                </a:ln>
                <a:solidFill>
                  <a:srgbClr val="FFFFFF"/>
                </a:solidFill>
                <a:effectLst/>
                <a:highlight>
                  <a:srgbClr val="000000"/>
                </a:highlight>
                <a:uLnTx/>
                <a:uFillTx/>
                <a:latin typeface="Playfair Display" pitchFamily="34" charset="0"/>
                <a:ea typeface="Playfair Display" pitchFamily="34" charset="-122"/>
                <a:cs typeface="Playfair Display" pitchFamily="34" charset="-120"/>
              </a:rPr>
              <a:t>Like, Share and Comment</a:t>
            </a:r>
            <a:endParaRPr kumimoji="0" lang="en-US" b="1" i="0" u="none" strike="noStrike" kern="1200" cap="none" spc="0" normalizeH="0" baseline="0" noProof="0" dirty="0">
              <a:ln>
                <a:noFill/>
              </a:ln>
              <a:solidFill>
                <a:prstClr val="black"/>
              </a:solidFill>
              <a:effectLst/>
              <a:highlight>
                <a:srgbClr val="000000"/>
              </a:highlight>
              <a:uLnTx/>
              <a:uFillTx/>
              <a:latin typeface="Arial"/>
              <a:ea typeface="+mn-ea"/>
              <a:cs typeface="+mn-cs"/>
            </a:endParaRPr>
          </a:p>
        </p:txBody>
      </p:sp>
    </p:spTree>
    <p:custDataLst>
      <p:tags r:id="rId1"/>
    </p:custDataLst>
    <p:extLst>
      <p:ext uri="{BB962C8B-B14F-4D97-AF65-F5344CB8AC3E}">
        <p14:creationId xmlns:p14="http://schemas.microsoft.com/office/powerpoint/2010/main" val="3987259920"/>
      </p:ext>
    </p:extLst>
  </p:cSld>
  <p:clrMapOvr>
    <a:masterClrMapping/>
  </p:clrMapOvr>
  <mc:AlternateContent xmlns:mc="http://schemas.openxmlformats.org/markup-compatibility/2006" xmlns:p14="http://schemas.microsoft.com/office/powerpoint/2010/main">
    <mc:Choice Requires="p14">
      <p:transition p14:dur="30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2112B-CEB1-E55E-4213-43066974E546}"/>
              </a:ext>
            </a:extLst>
          </p:cNvPr>
          <p:cNvSpPr>
            <a:spLocks noGrp="1"/>
          </p:cNvSpPr>
          <p:nvPr>
            <p:ph type="title"/>
          </p:nvPr>
        </p:nvSpPr>
        <p:spPr/>
        <p:txBody>
          <a:bodyPr/>
          <a:lstStyle/>
          <a:p>
            <a:r>
              <a:rPr lang="en-US" b="1" dirty="0">
                <a:solidFill>
                  <a:schemeClr val="accent1"/>
                </a:solidFill>
              </a:rPr>
              <a:t>Remember</a:t>
            </a:r>
          </a:p>
        </p:txBody>
      </p:sp>
      <p:sp>
        <p:nvSpPr>
          <p:cNvPr id="3" name="TextBox 2">
            <a:extLst>
              <a:ext uri="{FF2B5EF4-FFF2-40B4-BE49-F238E27FC236}">
                <a16:creationId xmlns:a16="http://schemas.microsoft.com/office/drawing/2014/main" id="{259A2472-F4CA-41FC-F2E4-1198EC6DB59B}"/>
              </a:ext>
            </a:extLst>
          </p:cNvPr>
          <p:cNvSpPr txBox="1"/>
          <p:nvPr/>
        </p:nvSpPr>
        <p:spPr>
          <a:xfrm>
            <a:off x="883657" y="1787445"/>
            <a:ext cx="10976082" cy="1200329"/>
          </a:xfrm>
          <a:prstGeom prst="rect">
            <a:avLst/>
          </a:prstGeom>
          <a:noFill/>
        </p:spPr>
        <p:txBody>
          <a:bodyPr wrap="none" rtlCol="0">
            <a:spAutoFit/>
          </a:bodyPr>
          <a:lstStyle/>
          <a:p>
            <a:r>
              <a:rPr lang="en-US" sz="3600" b="1" dirty="0"/>
              <a:t>What you like, comment and share on </a:t>
            </a:r>
          </a:p>
          <a:p>
            <a:r>
              <a:rPr lang="en-US" sz="3600" b="1" dirty="0"/>
              <a:t>sends a message about what is important to you.</a:t>
            </a:r>
          </a:p>
        </p:txBody>
      </p:sp>
      <p:sp>
        <p:nvSpPr>
          <p:cNvPr id="4" name="TextBox 3">
            <a:extLst>
              <a:ext uri="{FF2B5EF4-FFF2-40B4-BE49-F238E27FC236}">
                <a16:creationId xmlns:a16="http://schemas.microsoft.com/office/drawing/2014/main" id="{B2037ABF-6204-BDF6-0B86-3DCC4461C254}"/>
              </a:ext>
            </a:extLst>
          </p:cNvPr>
          <p:cNvSpPr txBox="1"/>
          <p:nvPr/>
        </p:nvSpPr>
        <p:spPr>
          <a:xfrm>
            <a:off x="1833395" y="3620840"/>
            <a:ext cx="7957628" cy="584775"/>
          </a:xfrm>
          <a:prstGeom prst="rect">
            <a:avLst/>
          </a:prstGeom>
          <a:noFill/>
        </p:spPr>
        <p:txBody>
          <a:bodyPr wrap="none" rtlCol="0">
            <a:spAutoFit/>
          </a:bodyPr>
          <a:lstStyle/>
          <a:p>
            <a:r>
              <a:rPr lang="en-US" sz="3200" b="1" dirty="0"/>
              <a:t>Be specific about what you like about it</a:t>
            </a:r>
            <a:r>
              <a:rPr lang="en-US" dirty="0"/>
              <a:t>.</a:t>
            </a:r>
          </a:p>
        </p:txBody>
      </p:sp>
      <p:sp>
        <p:nvSpPr>
          <p:cNvPr id="5" name="TextBox 4">
            <a:extLst>
              <a:ext uri="{FF2B5EF4-FFF2-40B4-BE49-F238E27FC236}">
                <a16:creationId xmlns:a16="http://schemas.microsoft.com/office/drawing/2014/main" id="{47070C85-8B2C-4D01-213F-C69D197A06B6}"/>
              </a:ext>
            </a:extLst>
          </p:cNvPr>
          <p:cNvSpPr txBox="1"/>
          <p:nvPr/>
        </p:nvSpPr>
        <p:spPr>
          <a:xfrm>
            <a:off x="2285617" y="4792559"/>
            <a:ext cx="1943674" cy="369332"/>
          </a:xfrm>
          <a:prstGeom prst="rect">
            <a:avLst/>
          </a:prstGeom>
          <a:noFill/>
        </p:spPr>
        <p:txBody>
          <a:bodyPr wrap="square" rtlCol="0">
            <a:spAutoFit/>
          </a:bodyPr>
          <a:lstStyle/>
          <a:p>
            <a:r>
              <a:rPr lang="en-US" dirty="0"/>
              <a:t>“Great job!</a:t>
            </a:r>
          </a:p>
        </p:txBody>
      </p:sp>
      <p:sp>
        <p:nvSpPr>
          <p:cNvPr id="6" name="TextBox 5">
            <a:extLst>
              <a:ext uri="{FF2B5EF4-FFF2-40B4-BE49-F238E27FC236}">
                <a16:creationId xmlns:a16="http://schemas.microsoft.com/office/drawing/2014/main" id="{54E61E4D-A18C-9287-1940-C7A91DA955E6}"/>
              </a:ext>
            </a:extLst>
          </p:cNvPr>
          <p:cNvSpPr txBox="1"/>
          <p:nvPr/>
        </p:nvSpPr>
        <p:spPr>
          <a:xfrm>
            <a:off x="6265631" y="4792559"/>
            <a:ext cx="3742224" cy="923330"/>
          </a:xfrm>
          <a:prstGeom prst="rect">
            <a:avLst/>
          </a:prstGeom>
          <a:noFill/>
        </p:spPr>
        <p:txBody>
          <a:bodyPr wrap="square" rtlCol="0">
            <a:spAutoFit/>
          </a:bodyPr>
          <a:lstStyle/>
          <a:p>
            <a:r>
              <a:rPr lang="en-US" dirty="0"/>
              <a:t>“Great job creating such a memorable experience for our guests!</a:t>
            </a:r>
          </a:p>
        </p:txBody>
      </p:sp>
      <p:pic>
        <p:nvPicPr>
          <p:cNvPr id="8" name="Graphic 7" descr="No sign with solid fill">
            <a:extLst>
              <a:ext uri="{FF2B5EF4-FFF2-40B4-BE49-F238E27FC236}">
                <a16:creationId xmlns:a16="http://schemas.microsoft.com/office/drawing/2014/main" id="{AF4FCA02-9457-D346-109C-C8DF0D4F93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59077" y="4520025"/>
            <a:ext cx="914400" cy="914400"/>
          </a:xfrm>
          <a:prstGeom prst="rect">
            <a:avLst/>
          </a:prstGeom>
        </p:spPr>
      </p:pic>
    </p:spTree>
    <p:custDataLst>
      <p:tags r:id="rId1"/>
    </p:custDataLst>
    <p:extLst>
      <p:ext uri="{BB962C8B-B14F-4D97-AF65-F5344CB8AC3E}">
        <p14:creationId xmlns:p14="http://schemas.microsoft.com/office/powerpoint/2010/main" val="169441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text on a white background&#10;&#10;Description automatically generated">
            <a:extLst>
              <a:ext uri="{FF2B5EF4-FFF2-40B4-BE49-F238E27FC236}">
                <a16:creationId xmlns:a16="http://schemas.microsoft.com/office/drawing/2014/main" id="{D19B04AB-4B9E-47EC-B9C7-217042B959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937" y="309666"/>
            <a:ext cx="11102236" cy="5806538"/>
          </a:xfrm>
          <a:prstGeom prst="rect">
            <a:avLst/>
          </a:prstGeom>
        </p:spPr>
      </p:pic>
    </p:spTree>
    <p:custDataLst>
      <p:tags r:id="rId1"/>
    </p:custDataLst>
    <p:extLst>
      <p:ext uri="{BB962C8B-B14F-4D97-AF65-F5344CB8AC3E}">
        <p14:creationId xmlns:p14="http://schemas.microsoft.com/office/powerpoint/2010/main" val="35984228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0" y="0"/>
            <a:ext cx="12198475" cy="6865808"/>
          </a:xfrm>
          <a:prstGeom prst="rect">
            <a:avLst/>
          </a:prstGeom>
          <a:solidFill>
            <a:srgbClr val="000000">
              <a:alpha val="0"/>
            </a:srgbClr>
          </a:solidFill>
        </p:spPr>
      </p:sp>
      <p:pic>
        <p:nvPicPr>
          <p:cNvPr id="5" name="Object 4" descr="preencoded.png"/>
          <p:cNvPicPr>
            <a:picLocks noChangeAspect="1"/>
          </p:cNvPicPr>
          <p:nvPr/>
        </p:nvPicPr>
        <p:blipFill>
          <a:blip r:embed="rId4"/>
          <a:srcRect l="9919" r="9919"/>
          <a:stretch/>
        </p:blipFill>
        <p:spPr>
          <a:xfrm>
            <a:off x="845923" y="421636"/>
            <a:ext cx="2856786" cy="2856786"/>
          </a:xfrm>
          <a:prstGeom prst="ellipse">
            <a:avLst/>
          </a:prstGeom>
        </p:spPr>
      </p:pic>
      <p:sp>
        <p:nvSpPr>
          <p:cNvPr id="6" name="Object 5"/>
          <p:cNvSpPr/>
          <p:nvPr/>
        </p:nvSpPr>
        <p:spPr>
          <a:xfrm>
            <a:off x="2738006" y="696291"/>
            <a:ext cx="10065740" cy="1358270"/>
          </a:xfrm>
          <a:prstGeom prst="rect">
            <a:avLst/>
          </a:prstGeom>
          <a:noFill/>
        </p:spPr>
        <p:txBody>
          <a:bodyPr wrap="square" lIns="0" tIns="0" rIns="0" bIns="0" rtlCol="0" anchor="t"/>
          <a:lstStyle/>
          <a:p>
            <a:pPr marL="0" marR="0" lvl="0" indent="0" algn="ctr" defTabSz="914400" rtl="0" eaLnBrk="1" fontAlgn="auto" latinLnBrk="0" hangingPunct="1">
              <a:lnSpc>
                <a:spcPts val="5974"/>
              </a:lnSpc>
              <a:spcBef>
                <a:spcPts val="0"/>
              </a:spcBef>
              <a:spcAft>
                <a:spcPts val="600"/>
              </a:spcAft>
              <a:buClrTx/>
              <a:buSzTx/>
              <a:buFontTx/>
              <a:buNone/>
              <a:tabLst/>
              <a:defRPr/>
            </a:pPr>
            <a:r>
              <a:rPr kumimoji="0" lang="en-US" sz="5600" b="0" i="0" u="none" strike="noStrike" kern="1200" cap="none" spc="0" normalizeH="0" baseline="0" noProof="0" dirty="0">
                <a:ln>
                  <a:noFill/>
                </a:ln>
                <a:solidFill>
                  <a:schemeClr val="accent1"/>
                </a:solidFill>
                <a:effectLst/>
                <a:uLnTx/>
                <a:uFillTx/>
                <a:latin typeface="Playfair Display" pitchFamily="34" charset="0"/>
                <a:ea typeface="Playfair Display" pitchFamily="34" charset="-122"/>
                <a:cs typeface="Playfair Display" pitchFamily="34" charset="-120"/>
              </a:rPr>
              <a:t>Post content worth</a:t>
            </a:r>
            <a:br>
              <a:rPr kumimoji="0" lang="en-US" sz="5600" b="0" i="0" u="none" strike="noStrike" kern="1200" cap="none" spc="0" normalizeH="0" baseline="0" noProof="0" dirty="0">
                <a:ln>
                  <a:noFill/>
                </a:ln>
                <a:solidFill>
                  <a:schemeClr val="accent1"/>
                </a:solidFill>
                <a:effectLst/>
                <a:uLnTx/>
                <a:uFillTx/>
                <a:latin typeface="Playfair Display" pitchFamily="34" charset="0"/>
                <a:ea typeface="Playfair Display" pitchFamily="34" charset="-122"/>
                <a:cs typeface="Playfair Display" pitchFamily="34" charset="-120"/>
              </a:rPr>
            </a:br>
            <a:r>
              <a:rPr kumimoji="0" lang="en-US" sz="5600" b="0" i="0" u="none" strike="noStrike" kern="1200" cap="none" spc="0" normalizeH="0" baseline="0" noProof="0" dirty="0">
                <a:ln>
                  <a:noFill/>
                </a:ln>
                <a:solidFill>
                  <a:schemeClr val="accent1"/>
                </a:solidFill>
                <a:effectLst/>
                <a:uLnTx/>
                <a:uFillTx/>
                <a:latin typeface="Playfair Display" pitchFamily="34" charset="0"/>
                <a:ea typeface="Playfair Display" pitchFamily="34" charset="-122"/>
                <a:cs typeface="Playfair Display" pitchFamily="34" charset="-120"/>
              </a:rPr>
              <a:t>talking about.</a:t>
            </a:r>
            <a:endParaRPr kumimoji="0" lang="en-US" sz="1800" b="0" i="0" u="none" strike="noStrike" kern="1200" cap="none" spc="0" normalizeH="0" baseline="0" noProof="0" dirty="0">
              <a:ln>
                <a:noFill/>
              </a:ln>
              <a:solidFill>
                <a:schemeClr val="accent1"/>
              </a:solidFill>
              <a:effectLst/>
              <a:uLnTx/>
              <a:uFillTx/>
              <a:latin typeface="Arial"/>
              <a:ea typeface="+mn-ea"/>
              <a:cs typeface="+mn-cs"/>
            </a:endParaRPr>
          </a:p>
        </p:txBody>
      </p:sp>
      <p:sp>
        <p:nvSpPr>
          <p:cNvPr id="7" name="Object 6"/>
          <p:cNvSpPr/>
          <p:nvPr/>
        </p:nvSpPr>
        <p:spPr>
          <a:xfrm>
            <a:off x="1061606" y="5666821"/>
            <a:ext cx="10065740" cy="178549"/>
          </a:xfrm>
          <a:prstGeom prst="rect">
            <a:avLst/>
          </a:prstGeom>
          <a:noFill/>
        </p:spPr>
        <p:txBody>
          <a:bodyPr wrap="square" lIns="0" tIns="0" rIns="0" bIns="0" rtlCol="0" anchor="t"/>
          <a:lstStyle/>
          <a:p>
            <a:pPr marL="0" marR="0" lvl="0" indent="0" algn="ctr" defTabSz="914400" rtl="0" eaLnBrk="1" fontAlgn="auto" latinLnBrk="0" hangingPunct="1">
              <a:lnSpc>
                <a:spcPts val="2463"/>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0" name="Picture 9">
            <a:extLst>
              <a:ext uri="{FF2B5EF4-FFF2-40B4-BE49-F238E27FC236}">
                <a16:creationId xmlns:a16="http://schemas.microsoft.com/office/drawing/2014/main" id="{E34439AA-B2B0-4842-9678-CF43444BB9FB}"/>
              </a:ext>
            </a:extLst>
          </p:cNvPr>
          <p:cNvPicPr>
            <a:picLocks noChangeAspect="1"/>
          </p:cNvPicPr>
          <p:nvPr/>
        </p:nvPicPr>
        <p:blipFill>
          <a:blip r:embed="rId5"/>
          <a:stretch>
            <a:fillRect/>
          </a:stretch>
        </p:blipFill>
        <p:spPr>
          <a:xfrm>
            <a:off x="806823" y="4396528"/>
            <a:ext cx="10994240" cy="2179686"/>
          </a:xfrm>
          <a:prstGeom prst="rect">
            <a:avLst/>
          </a:prstGeom>
        </p:spPr>
      </p:pic>
      <p:sp>
        <p:nvSpPr>
          <p:cNvPr id="11" name="TextBox 10">
            <a:extLst>
              <a:ext uri="{FF2B5EF4-FFF2-40B4-BE49-F238E27FC236}">
                <a16:creationId xmlns:a16="http://schemas.microsoft.com/office/drawing/2014/main" id="{F4DB4959-1F46-4DE3-8270-DF46A13BA806}"/>
              </a:ext>
            </a:extLst>
          </p:cNvPr>
          <p:cNvSpPr txBox="1"/>
          <p:nvPr/>
        </p:nvSpPr>
        <p:spPr>
          <a:xfrm>
            <a:off x="2920609" y="3486886"/>
            <a:ext cx="7170553" cy="769441"/>
          </a:xfrm>
          <a:prstGeom prst="rect">
            <a:avLst/>
          </a:prstGeom>
          <a:noFill/>
        </p:spPr>
        <p:txBody>
          <a:bodyPr wrap="none" rtlCol="0">
            <a:spAutoFit/>
          </a:bodyPr>
          <a:lstStyle/>
          <a:p>
            <a:r>
              <a:rPr lang="en-US" sz="4400" b="1" dirty="0">
                <a:solidFill>
                  <a:schemeClr val="accent1"/>
                </a:solidFill>
              </a:rPr>
              <a:t>2021 LinkedIn Algorithms </a:t>
            </a:r>
          </a:p>
        </p:txBody>
      </p:sp>
    </p:spTree>
    <p:custDataLst>
      <p:tags r:id="rId1"/>
    </p:custDataLst>
    <p:extLst>
      <p:ext uri="{BB962C8B-B14F-4D97-AF65-F5344CB8AC3E}">
        <p14:creationId xmlns:p14="http://schemas.microsoft.com/office/powerpoint/2010/main" val="1153377262"/>
      </p:ext>
    </p:extLst>
  </p:cSld>
  <p:clrMapOvr>
    <a:masterClrMapping/>
  </p:clrMapOvr>
  <mc:AlternateContent xmlns:mc="http://schemas.openxmlformats.org/markup-compatibility/2006" xmlns:p14="http://schemas.microsoft.com/office/powerpoint/2010/main">
    <mc:Choice Requires="p14">
      <p:transition p14:dur="30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1000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1000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476131" y="1333167"/>
            <a:ext cx="11236690" cy="4189952"/>
          </a:xfrm>
          <a:prstGeom prst="rect">
            <a:avLst/>
          </a:prstGeom>
          <a:solidFill>
            <a:srgbClr val="000000">
              <a:alpha val="0"/>
            </a:srgbClr>
          </a:solidFill>
        </p:spPr>
      </p:sp>
      <p:sp>
        <p:nvSpPr>
          <p:cNvPr id="7" name="Object 6"/>
          <p:cNvSpPr/>
          <p:nvPr/>
        </p:nvSpPr>
        <p:spPr>
          <a:xfrm>
            <a:off x="7731222" y="1557108"/>
            <a:ext cx="2613261" cy="416996"/>
          </a:xfrm>
          <a:prstGeom prst="rect">
            <a:avLst/>
          </a:prstGeom>
          <a:noFill/>
        </p:spPr>
        <p:txBody>
          <a:bodyPr wrap="square" lIns="0" tIns="0" rIns="0" bIns="0" rtlCol="0" anchor="t"/>
          <a:lstStyle/>
          <a:p>
            <a:pPr algn="ctr">
              <a:lnSpc>
                <a:spcPts val="4062"/>
              </a:lnSpc>
              <a:spcAft>
                <a:spcPts val="600"/>
              </a:spcAft>
              <a:buNone/>
            </a:pPr>
            <a:r>
              <a:rPr lang="en-US" sz="3800" b="1" dirty="0">
                <a:solidFill>
                  <a:srgbClr val="FFFFFF"/>
                </a:solidFill>
                <a:latin typeface="Playfair Display" pitchFamily="34" charset="0"/>
                <a:ea typeface="Playfair Display" pitchFamily="34" charset="-122"/>
                <a:cs typeface="Playfair Display" pitchFamily="34" charset="-120"/>
              </a:rPr>
              <a:t>2021</a:t>
            </a:r>
            <a:endParaRPr lang="en-US" dirty="0"/>
          </a:p>
        </p:txBody>
      </p:sp>
      <p:pic>
        <p:nvPicPr>
          <p:cNvPr id="9" name="Picture 8" descr="Logo&#10;&#10;Description automatically generated with medium confidence">
            <a:extLst>
              <a:ext uri="{FF2B5EF4-FFF2-40B4-BE49-F238E27FC236}">
                <a16:creationId xmlns:a16="http://schemas.microsoft.com/office/drawing/2014/main" id="{C475BBE8-A274-4290-AAA2-C60AF028331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345329" y="1079328"/>
            <a:ext cx="3901689" cy="2194700"/>
          </a:xfrm>
          <a:prstGeom prst="rect">
            <a:avLst/>
          </a:prstGeom>
        </p:spPr>
      </p:pic>
      <p:sp>
        <p:nvSpPr>
          <p:cNvPr id="10" name="TextBox 9">
            <a:extLst>
              <a:ext uri="{FF2B5EF4-FFF2-40B4-BE49-F238E27FC236}">
                <a16:creationId xmlns:a16="http://schemas.microsoft.com/office/drawing/2014/main" id="{41799E78-EDF3-4E21-8786-0ED0970D90B9}"/>
              </a:ext>
            </a:extLst>
          </p:cNvPr>
          <p:cNvSpPr txBox="1"/>
          <p:nvPr/>
        </p:nvSpPr>
        <p:spPr>
          <a:xfrm>
            <a:off x="8323910" y="6795723"/>
            <a:ext cx="3487090" cy="230832"/>
          </a:xfrm>
          <a:prstGeom prst="rect">
            <a:avLst/>
          </a:prstGeom>
          <a:noFill/>
        </p:spPr>
        <p:txBody>
          <a:bodyPr wrap="square" rtlCol="0">
            <a:spAutoFit/>
          </a:bodyPr>
          <a:lstStyle/>
          <a:p>
            <a:r>
              <a:rPr lang="en-US" sz="900">
                <a:hlinkClick r:id="rId5" tooltip="https://www.hrbartender.com/2019/technology-and-social-media/linkedin-reactions/"/>
              </a:rPr>
              <a:t>This Photo</a:t>
            </a:r>
            <a:r>
              <a:rPr lang="en-US" sz="900"/>
              <a:t> by Unknown Author is licensed under </a:t>
            </a:r>
            <a:r>
              <a:rPr lang="en-US" sz="900">
                <a:hlinkClick r:id="rId6" tooltip="https://creativecommons.org/licenses/by-nc-nd/3.0/"/>
              </a:rPr>
              <a:t>CC BY-NC-ND</a:t>
            </a:r>
            <a:endParaRPr lang="en-US" sz="900"/>
          </a:p>
        </p:txBody>
      </p:sp>
      <p:pic>
        <p:nvPicPr>
          <p:cNvPr id="11" name="Picture 10">
            <a:extLst>
              <a:ext uri="{FF2B5EF4-FFF2-40B4-BE49-F238E27FC236}">
                <a16:creationId xmlns:a16="http://schemas.microsoft.com/office/drawing/2014/main" id="{EA2674B1-DDBE-43E1-8FC9-088572D96066}"/>
              </a:ext>
            </a:extLst>
          </p:cNvPr>
          <p:cNvPicPr>
            <a:picLocks noChangeAspect="1"/>
          </p:cNvPicPr>
          <p:nvPr/>
        </p:nvPicPr>
        <p:blipFill>
          <a:blip r:embed="rId7"/>
          <a:stretch>
            <a:fillRect/>
          </a:stretch>
        </p:blipFill>
        <p:spPr>
          <a:xfrm>
            <a:off x="1108661" y="3405651"/>
            <a:ext cx="10972177" cy="2117468"/>
          </a:xfrm>
          <a:prstGeom prst="rect">
            <a:avLst/>
          </a:prstGeom>
        </p:spPr>
      </p:pic>
    </p:spTree>
    <p:custDataLst>
      <p:tags r:id="rId1"/>
    </p:custDataLst>
    <p:extLst>
      <p:ext uri="{BB962C8B-B14F-4D97-AF65-F5344CB8AC3E}">
        <p14:creationId xmlns:p14="http://schemas.microsoft.com/office/powerpoint/2010/main" val="187089262"/>
      </p:ext>
    </p:extLst>
  </p:cSld>
  <p:clrMapOvr>
    <a:masterClrMapping/>
  </p:clrMapOvr>
  <mc:AlternateContent xmlns:mc="http://schemas.openxmlformats.org/markup-compatibility/2006" xmlns:p14="http://schemas.microsoft.com/office/powerpoint/2010/main">
    <mc:Choice Requires="p14">
      <p:transition p14:dur="30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95226" y="95226"/>
            <a:ext cx="5951637" cy="6665833"/>
          </a:xfrm>
          <a:prstGeom prst="rect">
            <a:avLst/>
          </a:prstGeom>
          <a:solidFill>
            <a:srgbClr val="000000">
              <a:alpha val="0"/>
            </a:srgbClr>
          </a:solidFill>
        </p:spPr>
      </p:sp>
      <p:pic>
        <p:nvPicPr>
          <p:cNvPr id="3" name="Object 2" descr="preencoded.png"/>
          <p:cNvPicPr>
            <a:picLocks noChangeAspect="1"/>
          </p:cNvPicPr>
          <p:nvPr/>
        </p:nvPicPr>
        <p:blipFill>
          <a:blip r:embed="rId4"/>
          <a:srcRect l="-1553" t="-10690" r="-1553" b="-10690"/>
          <a:stretch/>
        </p:blipFill>
        <p:spPr>
          <a:xfrm>
            <a:off x="162443" y="-482237"/>
            <a:ext cx="6087253" cy="6817723"/>
          </a:xfrm>
          <a:prstGeom prst="rect">
            <a:avLst/>
          </a:prstGeom>
        </p:spPr>
      </p:pic>
      <p:sp>
        <p:nvSpPr>
          <p:cNvPr id="4" name="Object 3"/>
          <p:cNvSpPr/>
          <p:nvPr/>
        </p:nvSpPr>
        <p:spPr>
          <a:xfrm>
            <a:off x="1701564" y="2868066"/>
            <a:ext cx="2738962" cy="257055"/>
          </a:xfrm>
          <a:prstGeom prst="rect">
            <a:avLst/>
          </a:prstGeom>
          <a:noFill/>
        </p:spPr>
        <p:txBody>
          <a:bodyPr wrap="square" lIns="0" tIns="0" rIns="0" bIns="0" rtlCol="0" anchor="t"/>
          <a:lstStyle/>
          <a:p>
            <a:pPr marL="0" marR="0" lvl="0" indent="0" algn="ctr" defTabSz="914400" rtl="0" eaLnBrk="1" fontAlgn="auto" latinLnBrk="0" hangingPunct="1">
              <a:lnSpc>
                <a:spcPts val="239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Object 4"/>
          <p:cNvSpPr/>
          <p:nvPr/>
        </p:nvSpPr>
        <p:spPr>
          <a:xfrm>
            <a:off x="2512705" y="3374420"/>
            <a:ext cx="1116679" cy="178549"/>
          </a:xfrm>
          <a:prstGeom prst="rect">
            <a:avLst/>
          </a:prstGeom>
          <a:noFill/>
        </p:spPr>
        <p:txBody>
          <a:bodyPr wrap="square" lIns="0" tIns="0" rIns="0" bIns="0" rtlCol="0" anchor="t"/>
          <a:lstStyle/>
          <a:p>
            <a:pPr marL="0" marR="0" lvl="0" indent="0" algn="ctr" defTabSz="914400" rtl="0" eaLnBrk="1" fontAlgn="auto" latinLnBrk="0" hangingPunct="1">
              <a:lnSpc>
                <a:spcPts val="2463"/>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Object 5"/>
          <p:cNvSpPr/>
          <p:nvPr/>
        </p:nvSpPr>
        <p:spPr>
          <a:xfrm>
            <a:off x="1660002" y="3804872"/>
            <a:ext cx="2822086" cy="128555"/>
          </a:xfrm>
          <a:prstGeom prst="rect">
            <a:avLst/>
          </a:prstGeom>
          <a:noFill/>
        </p:spPr>
        <p:txBody>
          <a:bodyPr wrap="square" lIns="0" tIns="0" rIns="0" bIns="0" rtlCol="0" anchor="t"/>
          <a:lstStyle/>
          <a:p>
            <a:pPr marL="0" marR="0" lvl="0" indent="0" algn="ctr" defTabSz="914400" rtl="0" eaLnBrk="1" fontAlgn="auto" latinLnBrk="0" hangingPunct="1">
              <a:lnSpc>
                <a:spcPts val="1418"/>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Object 6"/>
          <p:cNvSpPr/>
          <p:nvPr/>
        </p:nvSpPr>
        <p:spPr>
          <a:xfrm>
            <a:off x="6142089" y="95226"/>
            <a:ext cx="5951637" cy="6665833"/>
          </a:xfrm>
          <a:prstGeom prst="rect">
            <a:avLst/>
          </a:prstGeom>
          <a:solidFill>
            <a:srgbClr val="000000">
              <a:alpha val="0"/>
            </a:srgbClr>
          </a:solidFill>
        </p:spPr>
      </p:sp>
      <p:pic>
        <p:nvPicPr>
          <p:cNvPr id="9" name="Picture 8">
            <a:extLst>
              <a:ext uri="{FF2B5EF4-FFF2-40B4-BE49-F238E27FC236}">
                <a16:creationId xmlns:a16="http://schemas.microsoft.com/office/drawing/2014/main" id="{F05C59DD-F22E-A7BD-FFF9-B9DF71432E11}"/>
              </a:ext>
            </a:extLst>
          </p:cNvPr>
          <p:cNvPicPr>
            <a:picLocks noChangeAspect="1"/>
          </p:cNvPicPr>
          <p:nvPr/>
        </p:nvPicPr>
        <p:blipFill>
          <a:blip r:embed="rId5"/>
          <a:stretch>
            <a:fillRect/>
          </a:stretch>
        </p:blipFill>
        <p:spPr>
          <a:xfrm>
            <a:off x="6275582" y="716607"/>
            <a:ext cx="5601690" cy="4559972"/>
          </a:xfrm>
          <a:prstGeom prst="rect">
            <a:avLst/>
          </a:prstGeom>
        </p:spPr>
      </p:pic>
    </p:spTree>
    <p:custDataLst>
      <p:tags r:id="rId1"/>
    </p:custDataLst>
    <p:extLst>
      <p:ext uri="{BB962C8B-B14F-4D97-AF65-F5344CB8AC3E}">
        <p14:creationId xmlns:p14="http://schemas.microsoft.com/office/powerpoint/2010/main" val="4069018438"/>
      </p:ext>
    </p:extLst>
  </p:cSld>
  <p:clrMapOvr>
    <a:masterClrMapping/>
  </p:clrMapOvr>
  <mc:AlternateContent xmlns:mc="http://schemas.openxmlformats.org/markup-compatibility/2006" xmlns:p14="http://schemas.microsoft.com/office/powerpoint/2010/main">
    <mc:Choice Requires="p14">
      <p:transition p14:dur="30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95226" y="95226"/>
            <a:ext cx="5951637" cy="6665833"/>
          </a:xfrm>
          <a:prstGeom prst="rect">
            <a:avLst/>
          </a:prstGeom>
          <a:solidFill>
            <a:srgbClr val="000000">
              <a:alpha val="0"/>
            </a:srgbClr>
          </a:solidFill>
        </p:spPr>
      </p:sp>
      <p:sp>
        <p:nvSpPr>
          <p:cNvPr id="4" name="Object 3"/>
          <p:cNvSpPr/>
          <p:nvPr/>
        </p:nvSpPr>
        <p:spPr>
          <a:xfrm>
            <a:off x="6142089" y="95226"/>
            <a:ext cx="5951637" cy="6665833"/>
          </a:xfrm>
          <a:prstGeom prst="rect">
            <a:avLst/>
          </a:prstGeom>
          <a:solidFill>
            <a:srgbClr val="000000">
              <a:alpha val="0"/>
            </a:srgbClr>
          </a:solidFill>
        </p:spPr>
      </p:sp>
      <p:pic>
        <p:nvPicPr>
          <p:cNvPr id="5" name="Picture 4">
            <a:extLst>
              <a:ext uri="{FF2B5EF4-FFF2-40B4-BE49-F238E27FC236}">
                <a16:creationId xmlns:a16="http://schemas.microsoft.com/office/drawing/2014/main" id="{0D6A8CB4-3BFC-5764-93BB-A02BBECDD964}"/>
              </a:ext>
            </a:extLst>
          </p:cNvPr>
          <p:cNvPicPr>
            <a:picLocks noChangeAspect="1"/>
          </p:cNvPicPr>
          <p:nvPr/>
        </p:nvPicPr>
        <p:blipFill>
          <a:blip r:embed="rId4"/>
          <a:stretch>
            <a:fillRect/>
          </a:stretch>
        </p:blipFill>
        <p:spPr>
          <a:xfrm>
            <a:off x="4197459" y="771552"/>
            <a:ext cx="4692541" cy="5608928"/>
          </a:xfrm>
          <a:prstGeom prst="rect">
            <a:avLst/>
          </a:prstGeom>
        </p:spPr>
      </p:pic>
    </p:spTree>
    <p:custDataLst>
      <p:tags r:id="rId1"/>
    </p:custDataLst>
    <p:extLst>
      <p:ext uri="{BB962C8B-B14F-4D97-AF65-F5344CB8AC3E}">
        <p14:creationId xmlns:p14="http://schemas.microsoft.com/office/powerpoint/2010/main" val="2805545973"/>
      </p:ext>
    </p:extLst>
  </p:cSld>
  <p:clrMapOvr>
    <a:masterClrMapping/>
  </p:clrMapOvr>
  <mc:AlternateContent xmlns:mc="http://schemas.openxmlformats.org/markup-compatibility/2006" xmlns:p14="http://schemas.microsoft.com/office/powerpoint/2010/main">
    <mc:Choice Requires="p14">
      <p:transition p14:dur="30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F8C904-BB4F-6943-AFE2-B30EF1554598}"/>
              </a:ext>
            </a:extLst>
          </p:cNvPr>
          <p:cNvSpPr/>
          <p:nvPr/>
        </p:nvSpPr>
        <p:spPr>
          <a:xfrm>
            <a:off x="136958" y="1918836"/>
            <a:ext cx="11928371" cy="139062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70FDD48-0619-7843-B882-8E99BDD0EBB5}"/>
              </a:ext>
            </a:extLst>
          </p:cNvPr>
          <p:cNvSpPr/>
          <p:nvPr/>
        </p:nvSpPr>
        <p:spPr>
          <a:xfrm>
            <a:off x="138575" y="4094405"/>
            <a:ext cx="11928371" cy="139062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2240C4-13B6-4D22-BFB1-F231D81A9AD4}"/>
              </a:ext>
            </a:extLst>
          </p:cNvPr>
          <p:cNvSpPr>
            <a:spLocks noGrp="1"/>
          </p:cNvSpPr>
          <p:nvPr>
            <p:ph type="title"/>
          </p:nvPr>
        </p:nvSpPr>
        <p:spPr>
          <a:xfrm>
            <a:off x="351692" y="446297"/>
            <a:ext cx="12642379" cy="955466"/>
          </a:xfrm>
        </p:spPr>
        <p:txBody>
          <a:bodyPr>
            <a:noAutofit/>
          </a:bodyPr>
          <a:lstStyle/>
          <a:p>
            <a:r>
              <a:rPr lang="en-US" sz="4000" b="1" dirty="0">
                <a:solidFill>
                  <a:schemeClr val="accent1"/>
                </a:solidFill>
              </a:rPr>
              <a:t>Treat Your Posts and Messages Like a Paid Ad</a:t>
            </a:r>
            <a:br>
              <a:rPr lang="en-US" b="1" dirty="0"/>
            </a:br>
            <a:endParaRPr lang="en-US" b="1" dirty="0"/>
          </a:p>
        </p:txBody>
      </p:sp>
      <p:sp>
        <p:nvSpPr>
          <p:cNvPr id="3" name="TextBox 2">
            <a:extLst>
              <a:ext uri="{FF2B5EF4-FFF2-40B4-BE49-F238E27FC236}">
                <a16:creationId xmlns:a16="http://schemas.microsoft.com/office/drawing/2014/main" id="{7C6C3B93-DF19-4C61-8A36-FF15C8260E19}"/>
              </a:ext>
            </a:extLst>
          </p:cNvPr>
          <p:cNvSpPr txBox="1"/>
          <p:nvPr/>
        </p:nvSpPr>
        <p:spPr>
          <a:xfrm>
            <a:off x="663852" y="2142668"/>
            <a:ext cx="3256020" cy="461665"/>
          </a:xfrm>
          <a:prstGeom prst="rect">
            <a:avLst/>
          </a:prstGeom>
          <a:noFill/>
        </p:spPr>
        <p:txBody>
          <a:bodyPr wrap="none" rtlCol="0">
            <a:spAutoFit/>
          </a:bodyPr>
          <a:lstStyle/>
          <a:p>
            <a:r>
              <a:rPr lang="en-US" sz="2400" b="1" dirty="0"/>
              <a:t>Captivating headline</a:t>
            </a:r>
          </a:p>
        </p:txBody>
      </p:sp>
      <p:sp>
        <p:nvSpPr>
          <p:cNvPr id="4" name="TextBox 3">
            <a:extLst>
              <a:ext uri="{FF2B5EF4-FFF2-40B4-BE49-F238E27FC236}">
                <a16:creationId xmlns:a16="http://schemas.microsoft.com/office/drawing/2014/main" id="{9403C833-8EFF-4FF4-8F92-E25B22C3FEED}"/>
              </a:ext>
            </a:extLst>
          </p:cNvPr>
          <p:cNvSpPr txBox="1"/>
          <p:nvPr/>
        </p:nvSpPr>
        <p:spPr>
          <a:xfrm>
            <a:off x="4295126" y="2132273"/>
            <a:ext cx="6208751" cy="1569660"/>
          </a:xfrm>
          <a:prstGeom prst="rect">
            <a:avLst/>
          </a:prstGeom>
          <a:noFill/>
        </p:spPr>
        <p:txBody>
          <a:bodyPr wrap="none" rtlCol="0">
            <a:spAutoFit/>
          </a:bodyPr>
          <a:lstStyle/>
          <a:p>
            <a:r>
              <a:rPr lang="en-US" sz="3200" dirty="0"/>
              <a:t>Speak directly to your audience</a:t>
            </a:r>
          </a:p>
          <a:p>
            <a:r>
              <a:rPr lang="en-US" sz="3200" dirty="0"/>
              <a:t>FOMO, Curiousity, Pain Point</a:t>
            </a:r>
          </a:p>
          <a:p>
            <a:endParaRPr lang="en-US" sz="3200" dirty="0"/>
          </a:p>
        </p:txBody>
      </p:sp>
      <p:sp>
        <p:nvSpPr>
          <p:cNvPr id="5" name="TextBox 4">
            <a:extLst>
              <a:ext uri="{FF2B5EF4-FFF2-40B4-BE49-F238E27FC236}">
                <a16:creationId xmlns:a16="http://schemas.microsoft.com/office/drawing/2014/main" id="{EA1341CC-45EF-4C68-BA66-2D7D961E3D6D}"/>
              </a:ext>
            </a:extLst>
          </p:cNvPr>
          <p:cNvSpPr txBox="1"/>
          <p:nvPr/>
        </p:nvSpPr>
        <p:spPr>
          <a:xfrm>
            <a:off x="727818" y="4328052"/>
            <a:ext cx="2808782" cy="461665"/>
          </a:xfrm>
          <a:prstGeom prst="rect">
            <a:avLst/>
          </a:prstGeom>
          <a:noFill/>
        </p:spPr>
        <p:txBody>
          <a:bodyPr wrap="none" rtlCol="0">
            <a:spAutoFit/>
          </a:bodyPr>
          <a:lstStyle/>
          <a:p>
            <a:r>
              <a:rPr lang="en-US" sz="2400" b="1" dirty="0"/>
              <a:t>Engaging content</a:t>
            </a:r>
          </a:p>
        </p:txBody>
      </p:sp>
      <p:sp>
        <p:nvSpPr>
          <p:cNvPr id="6" name="TextBox 5">
            <a:extLst>
              <a:ext uri="{FF2B5EF4-FFF2-40B4-BE49-F238E27FC236}">
                <a16:creationId xmlns:a16="http://schemas.microsoft.com/office/drawing/2014/main" id="{C50BA2E1-F5C5-4367-BC1F-0506E87418AB}"/>
              </a:ext>
            </a:extLst>
          </p:cNvPr>
          <p:cNvSpPr txBox="1"/>
          <p:nvPr/>
        </p:nvSpPr>
        <p:spPr>
          <a:xfrm>
            <a:off x="4295126" y="4307841"/>
            <a:ext cx="6568894" cy="1569660"/>
          </a:xfrm>
          <a:prstGeom prst="rect">
            <a:avLst/>
          </a:prstGeom>
          <a:noFill/>
        </p:spPr>
        <p:txBody>
          <a:bodyPr wrap="square" rtlCol="0">
            <a:spAutoFit/>
          </a:bodyPr>
          <a:lstStyle/>
          <a:p>
            <a:r>
              <a:rPr lang="en-US" sz="3200" dirty="0"/>
              <a:t>Relevant FOR THEM</a:t>
            </a:r>
          </a:p>
          <a:p>
            <a:r>
              <a:rPr lang="en-US" sz="3200" dirty="0"/>
              <a:t>Add value</a:t>
            </a:r>
          </a:p>
          <a:p>
            <a:endParaRPr lang="en-US" sz="3200" dirty="0"/>
          </a:p>
        </p:txBody>
      </p:sp>
      <p:sp>
        <p:nvSpPr>
          <p:cNvPr id="8" name="TextBox 7">
            <a:extLst>
              <a:ext uri="{FF2B5EF4-FFF2-40B4-BE49-F238E27FC236}">
                <a16:creationId xmlns:a16="http://schemas.microsoft.com/office/drawing/2014/main" id="{04B1D00F-04BD-4682-BE73-FCC48091F9FE}"/>
              </a:ext>
            </a:extLst>
          </p:cNvPr>
          <p:cNvSpPr txBox="1"/>
          <p:nvPr/>
        </p:nvSpPr>
        <p:spPr>
          <a:xfrm>
            <a:off x="1942038" y="952099"/>
            <a:ext cx="8015654" cy="523220"/>
          </a:xfrm>
          <a:prstGeom prst="rect">
            <a:avLst/>
          </a:prstGeom>
          <a:noFill/>
        </p:spPr>
        <p:txBody>
          <a:bodyPr wrap="square">
            <a:spAutoFit/>
          </a:bodyPr>
          <a:lstStyle/>
          <a:p>
            <a:pPr algn="ctr"/>
            <a:r>
              <a:rPr lang="en-US" sz="2800" b="1" dirty="0"/>
              <a:t>“You as trusted resource” is the brand.</a:t>
            </a:r>
            <a:endParaRPr lang="en-US" sz="2800" dirty="0"/>
          </a:p>
        </p:txBody>
      </p:sp>
    </p:spTree>
    <p:custDataLst>
      <p:tags r:id="rId1"/>
    </p:custDataLst>
    <p:extLst>
      <p:ext uri="{BB962C8B-B14F-4D97-AF65-F5344CB8AC3E}">
        <p14:creationId xmlns:p14="http://schemas.microsoft.com/office/powerpoint/2010/main" val="99374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5A6C428-CFF0-4295-94D7-B140939DE944}"/>
              </a:ext>
            </a:extLst>
          </p:cNvPr>
          <p:cNvSpPr>
            <a:spLocks noGrp="1"/>
          </p:cNvSpPr>
          <p:nvPr>
            <p:ph type="title"/>
          </p:nvPr>
        </p:nvSpPr>
        <p:spPr>
          <a:xfrm>
            <a:off x="838200" y="365125"/>
            <a:ext cx="10515600" cy="1325563"/>
          </a:xfrm>
        </p:spPr>
        <p:txBody>
          <a:bodyPr/>
          <a:lstStyle/>
          <a:p>
            <a:endParaRPr lang="en-US"/>
          </a:p>
        </p:txBody>
      </p:sp>
      <p:pic>
        <p:nvPicPr>
          <p:cNvPr id="3" name="Picture 2" descr="Text&#10;&#10;Description automatically generated">
            <a:extLst>
              <a:ext uri="{FF2B5EF4-FFF2-40B4-BE49-F238E27FC236}">
                <a16:creationId xmlns:a16="http://schemas.microsoft.com/office/drawing/2014/main" id="{DEC99771-CE2F-4134-B51B-F52ADAC990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006" y="145519"/>
            <a:ext cx="10677988" cy="6566962"/>
          </a:xfrm>
          <a:prstGeom prst="rect">
            <a:avLst/>
          </a:prstGeom>
          <a:noFill/>
        </p:spPr>
      </p:pic>
    </p:spTree>
    <p:custDataLst>
      <p:tags r:id="rId1"/>
    </p:custDataLst>
    <p:extLst>
      <p:ext uri="{BB962C8B-B14F-4D97-AF65-F5344CB8AC3E}">
        <p14:creationId xmlns:p14="http://schemas.microsoft.com/office/powerpoint/2010/main" val="41305512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5CBC76-A4A5-4B54-9FF1-93DE9129C910}"/>
              </a:ext>
            </a:extLst>
          </p:cNvPr>
          <p:cNvPicPr>
            <a:picLocks noChangeAspect="1"/>
          </p:cNvPicPr>
          <p:nvPr/>
        </p:nvPicPr>
        <p:blipFill>
          <a:blip r:embed="rId4"/>
          <a:stretch>
            <a:fillRect/>
          </a:stretch>
        </p:blipFill>
        <p:spPr>
          <a:xfrm>
            <a:off x="3677049" y="390367"/>
            <a:ext cx="5965522" cy="6272084"/>
          </a:xfrm>
          <a:prstGeom prst="rect">
            <a:avLst/>
          </a:prstGeom>
        </p:spPr>
      </p:pic>
      <p:sp>
        <p:nvSpPr>
          <p:cNvPr id="5" name="TextBox 4">
            <a:extLst>
              <a:ext uri="{FF2B5EF4-FFF2-40B4-BE49-F238E27FC236}">
                <a16:creationId xmlns:a16="http://schemas.microsoft.com/office/drawing/2014/main" id="{0E195595-38C1-4D6D-A3A6-BF8C1AD00058}"/>
              </a:ext>
            </a:extLst>
          </p:cNvPr>
          <p:cNvSpPr txBox="1"/>
          <p:nvPr/>
        </p:nvSpPr>
        <p:spPr>
          <a:xfrm>
            <a:off x="466531" y="2056620"/>
            <a:ext cx="3301958" cy="1815882"/>
          </a:xfrm>
          <a:prstGeom prst="rect">
            <a:avLst/>
          </a:prstGeom>
          <a:noFill/>
        </p:spPr>
        <p:txBody>
          <a:bodyPr wrap="square">
            <a:spAutoFit/>
          </a:bodyPr>
          <a:lstStyle/>
          <a:p>
            <a:r>
              <a:rPr lang="en-US" sz="2800" b="1" dirty="0">
                <a:solidFill>
                  <a:schemeClr val="accent1"/>
                </a:solidFill>
              </a:rPr>
              <a:t>Sharing valuable</a:t>
            </a:r>
            <a:br>
              <a:rPr lang="en-US" sz="2800" b="1" dirty="0">
                <a:solidFill>
                  <a:schemeClr val="accent1"/>
                </a:solidFill>
              </a:rPr>
            </a:br>
            <a:r>
              <a:rPr lang="en-US" sz="2800" b="1" dirty="0">
                <a:solidFill>
                  <a:schemeClr val="accent1"/>
                </a:solidFill>
              </a:rPr>
              <a:t>content to help your clients be successful.</a:t>
            </a:r>
          </a:p>
        </p:txBody>
      </p:sp>
    </p:spTree>
    <p:custDataLst>
      <p:tags r:id="rId1"/>
    </p:custDataLst>
    <p:extLst>
      <p:ext uri="{BB962C8B-B14F-4D97-AF65-F5344CB8AC3E}">
        <p14:creationId xmlns:p14="http://schemas.microsoft.com/office/powerpoint/2010/main" val="31485708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1451442-79CA-814C-88B9-B4DF9C895435}"/>
              </a:ext>
            </a:extLst>
          </p:cNvPr>
          <p:cNvSpPr txBox="1">
            <a:spLocks/>
          </p:cNvSpPr>
          <p:nvPr/>
        </p:nvSpPr>
        <p:spPr>
          <a:xfrm>
            <a:off x="5261344" y="-1993054"/>
            <a:ext cx="3546902" cy="3593107"/>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1"/>
                </a:solidFill>
              </a:rPr>
              <a:t>4-1-1</a:t>
            </a:r>
          </a:p>
        </p:txBody>
      </p:sp>
      <p:graphicFrame>
        <p:nvGraphicFramePr>
          <p:cNvPr id="2" name="Diagram 1">
            <a:extLst>
              <a:ext uri="{FF2B5EF4-FFF2-40B4-BE49-F238E27FC236}">
                <a16:creationId xmlns:a16="http://schemas.microsoft.com/office/drawing/2014/main" id="{4166D54C-E37C-4A02-AEA3-4A7797AA1551}"/>
              </a:ext>
            </a:extLst>
          </p:cNvPr>
          <p:cNvGraphicFramePr/>
          <p:nvPr>
            <p:extLst>
              <p:ext uri="{D42A27DB-BD31-4B8C-83A1-F6EECF244321}">
                <p14:modId xmlns:p14="http://schemas.microsoft.com/office/powerpoint/2010/main" val="3557786577"/>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0003114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0D8CCF-5C3F-4AB3-BC8D-6F9FB545BB1D}"/>
              </a:ext>
            </a:extLst>
          </p:cNvPr>
          <p:cNvPicPr>
            <a:picLocks noChangeAspect="1"/>
          </p:cNvPicPr>
          <p:nvPr/>
        </p:nvPicPr>
        <p:blipFill>
          <a:blip r:embed="rId4"/>
          <a:stretch>
            <a:fillRect/>
          </a:stretch>
        </p:blipFill>
        <p:spPr>
          <a:xfrm>
            <a:off x="4207609" y="176507"/>
            <a:ext cx="4945285" cy="5695841"/>
          </a:xfrm>
          <a:prstGeom prst="rect">
            <a:avLst/>
          </a:prstGeom>
        </p:spPr>
      </p:pic>
      <p:sp>
        <p:nvSpPr>
          <p:cNvPr id="4" name="Title 1">
            <a:extLst>
              <a:ext uri="{FF2B5EF4-FFF2-40B4-BE49-F238E27FC236}">
                <a16:creationId xmlns:a16="http://schemas.microsoft.com/office/drawing/2014/main" id="{D1451442-79CA-814C-88B9-B4DF9C895435}"/>
              </a:ext>
            </a:extLst>
          </p:cNvPr>
          <p:cNvSpPr txBox="1">
            <a:spLocks/>
          </p:cNvSpPr>
          <p:nvPr/>
        </p:nvSpPr>
        <p:spPr>
          <a:xfrm>
            <a:off x="902704" y="478568"/>
            <a:ext cx="3546902" cy="3593107"/>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1"/>
                </a:solidFill>
              </a:rPr>
              <a:t>Soft Sell Sample</a:t>
            </a:r>
          </a:p>
        </p:txBody>
      </p:sp>
    </p:spTree>
    <p:custDataLst>
      <p:tags r:id="rId1"/>
    </p:custDataLst>
    <p:extLst>
      <p:ext uri="{BB962C8B-B14F-4D97-AF65-F5344CB8AC3E}">
        <p14:creationId xmlns:p14="http://schemas.microsoft.com/office/powerpoint/2010/main" val="20425902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ADD4F-F049-4B2F-833A-419FF49517CD}"/>
              </a:ext>
            </a:extLst>
          </p:cNvPr>
          <p:cNvSpPr>
            <a:spLocks noGrp="1"/>
          </p:cNvSpPr>
          <p:nvPr>
            <p:ph type="title"/>
          </p:nvPr>
        </p:nvSpPr>
        <p:spPr>
          <a:xfrm>
            <a:off x="838200" y="365125"/>
            <a:ext cx="10515600" cy="1325563"/>
          </a:xfrm>
        </p:spPr>
        <p:txBody>
          <a:bodyPr anchor="ctr">
            <a:normAutofit/>
          </a:bodyPr>
          <a:lstStyle/>
          <a:p>
            <a:r>
              <a:rPr lang="en-US" b="1" dirty="0">
                <a:solidFill>
                  <a:schemeClr val="accent1"/>
                </a:solidFill>
              </a:rPr>
              <a:t>How to find valuable content?</a:t>
            </a:r>
          </a:p>
        </p:txBody>
      </p:sp>
      <p:pic>
        <p:nvPicPr>
          <p:cNvPr id="5" name="Picture 4" descr="Magnifying glass and question mark">
            <a:extLst>
              <a:ext uri="{FF2B5EF4-FFF2-40B4-BE49-F238E27FC236}">
                <a16:creationId xmlns:a16="http://schemas.microsoft.com/office/drawing/2014/main" id="{A630351D-7599-4659-83FB-5E1DD5187333}"/>
              </a:ext>
            </a:extLst>
          </p:cNvPr>
          <p:cNvPicPr>
            <a:picLocks noChangeAspect="1"/>
          </p:cNvPicPr>
          <p:nvPr/>
        </p:nvPicPr>
        <p:blipFill rotWithShape="1">
          <a:blip r:embed="rId4"/>
          <a:srcRect t="17981" b="8455"/>
          <a:stretch/>
        </p:blipFill>
        <p:spPr>
          <a:xfrm>
            <a:off x="838200" y="1537124"/>
            <a:ext cx="10515600" cy="4351338"/>
          </a:xfrm>
          <a:prstGeom prst="rect">
            <a:avLst/>
          </a:prstGeom>
          <a:noFill/>
        </p:spPr>
      </p:pic>
    </p:spTree>
    <p:custDataLst>
      <p:tags r:id="rId1"/>
    </p:custDataLst>
    <p:extLst>
      <p:ext uri="{BB962C8B-B14F-4D97-AF65-F5344CB8AC3E}">
        <p14:creationId xmlns:p14="http://schemas.microsoft.com/office/powerpoint/2010/main" val="1922936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D862364-14E0-406F-B9E4-A9F38D7E26FE}"/>
              </a:ext>
            </a:extLst>
          </p:cNvPr>
          <p:cNvSpPr txBox="1"/>
          <p:nvPr/>
        </p:nvSpPr>
        <p:spPr>
          <a:xfrm>
            <a:off x="435149" y="1140306"/>
            <a:ext cx="3600341" cy="3681976"/>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4400" b="1" kern="1200" dirty="0">
                <a:solidFill>
                  <a:schemeClr val="accent1"/>
                </a:solidFill>
                <a:latin typeface="+mj-lt"/>
                <a:ea typeface="+mj-ea"/>
                <a:cs typeface="+mj-cs"/>
              </a:rPr>
              <a:t>Less Time To Spend With</a:t>
            </a:r>
          </a:p>
          <a:p>
            <a:pPr>
              <a:lnSpc>
                <a:spcPct val="90000"/>
              </a:lnSpc>
              <a:spcBef>
                <a:spcPct val="0"/>
              </a:spcBef>
              <a:spcAft>
                <a:spcPts val="600"/>
              </a:spcAft>
            </a:pPr>
            <a:r>
              <a:rPr lang="en-US" sz="4400" b="1" kern="1200" dirty="0">
                <a:solidFill>
                  <a:schemeClr val="accent1"/>
                </a:solidFill>
                <a:latin typeface="+mj-lt"/>
                <a:ea typeface="+mj-ea"/>
                <a:cs typeface="+mj-cs"/>
              </a:rPr>
              <a:t>Salespeople</a:t>
            </a:r>
          </a:p>
        </p:txBody>
      </p:sp>
      <p:pic>
        <p:nvPicPr>
          <p:cNvPr id="4" name="Picture 3" descr="Chart&#10;&#10;Description automatically generated">
            <a:extLst>
              <a:ext uri="{FF2B5EF4-FFF2-40B4-BE49-F238E27FC236}">
                <a16:creationId xmlns:a16="http://schemas.microsoft.com/office/drawing/2014/main" id="{92D3A57C-3235-42DC-82C4-B2F247014E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5490" y="224992"/>
            <a:ext cx="7862596" cy="6408015"/>
          </a:xfrm>
          <a:prstGeom prst="rect">
            <a:avLst/>
          </a:prstGeom>
        </p:spPr>
      </p:pic>
    </p:spTree>
    <p:custDataLst>
      <p:tags r:id="rId1"/>
    </p:custDataLst>
    <p:extLst>
      <p:ext uri="{BB962C8B-B14F-4D97-AF65-F5344CB8AC3E}">
        <p14:creationId xmlns:p14="http://schemas.microsoft.com/office/powerpoint/2010/main" val="579159039"/>
      </p:ext>
    </p:extLst>
  </p:cSld>
  <p:clrMapOvr>
    <a:masterClrMapping/>
  </p:clrMapOvr>
  <mc:AlternateContent xmlns:mc="http://schemas.openxmlformats.org/markup-compatibility/2006" xmlns:p14="http://schemas.microsoft.com/office/powerpoint/2010/main">
    <mc:Choice Requires="p14">
      <p:transition p14:dur="30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F8DB96-0001-4063-A146-F0B899283C83}"/>
              </a:ext>
            </a:extLst>
          </p:cNvPr>
          <p:cNvPicPr>
            <a:picLocks noChangeAspect="1"/>
          </p:cNvPicPr>
          <p:nvPr/>
        </p:nvPicPr>
        <p:blipFill>
          <a:blip r:embed="rId4"/>
          <a:stretch>
            <a:fillRect/>
          </a:stretch>
        </p:blipFill>
        <p:spPr>
          <a:xfrm>
            <a:off x="1625600" y="1149438"/>
            <a:ext cx="8628935" cy="4960748"/>
          </a:xfrm>
          <a:prstGeom prst="rect">
            <a:avLst/>
          </a:prstGeom>
        </p:spPr>
      </p:pic>
      <p:sp>
        <p:nvSpPr>
          <p:cNvPr id="6" name="TextBox 5">
            <a:extLst>
              <a:ext uri="{FF2B5EF4-FFF2-40B4-BE49-F238E27FC236}">
                <a16:creationId xmlns:a16="http://schemas.microsoft.com/office/drawing/2014/main" id="{4C6EA79D-9359-4048-8EFA-1EEB78125C57}"/>
              </a:ext>
            </a:extLst>
          </p:cNvPr>
          <p:cNvSpPr txBox="1"/>
          <p:nvPr/>
        </p:nvSpPr>
        <p:spPr>
          <a:xfrm>
            <a:off x="3738283" y="360381"/>
            <a:ext cx="4275529" cy="646331"/>
          </a:xfrm>
          <a:prstGeom prst="rect">
            <a:avLst/>
          </a:prstGeom>
          <a:noFill/>
        </p:spPr>
        <p:txBody>
          <a:bodyPr wrap="none" rtlCol="0">
            <a:spAutoFit/>
          </a:bodyPr>
          <a:lstStyle/>
          <a:p>
            <a:r>
              <a:rPr lang="en-US" sz="3600" b="1" dirty="0">
                <a:solidFill>
                  <a:schemeClr val="accent1"/>
                </a:solidFill>
              </a:rPr>
              <a:t>Contentgems.com</a:t>
            </a:r>
          </a:p>
        </p:txBody>
      </p:sp>
    </p:spTree>
    <p:custDataLst>
      <p:tags r:id="rId1"/>
    </p:custDataLst>
    <p:extLst>
      <p:ext uri="{BB962C8B-B14F-4D97-AF65-F5344CB8AC3E}">
        <p14:creationId xmlns:p14="http://schemas.microsoft.com/office/powerpoint/2010/main" val="1087559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5A546-EBA4-A89E-73E7-3F3754EE2F6A}"/>
              </a:ext>
            </a:extLst>
          </p:cNvPr>
          <p:cNvSpPr>
            <a:spLocks noGrp="1"/>
          </p:cNvSpPr>
          <p:nvPr>
            <p:ph type="title"/>
          </p:nvPr>
        </p:nvSpPr>
        <p:spPr>
          <a:xfrm>
            <a:off x="355600" y="2100075"/>
            <a:ext cx="3149600" cy="2547257"/>
          </a:xfrm>
          <a:noFill/>
        </p:spPr>
        <p:txBody>
          <a:bodyPr anchor="ctr">
            <a:normAutofit/>
          </a:bodyPr>
          <a:lstStyle/>
          <a:p>
            <a:pPr algn="ctr"/>
            <a:r>
              <a:rPr lang="en-US" sz="2800" b="1" dirty="0">
                <a:solidFill>
                  <a:schemeClr val="accent1"/>
                </a:solidFill>
              </a:rPr>
              <a:t>Meet ContentStudio.io</a:t>
            </a:r>
            <a:br>
              <a:rPr lang="en-US" sz="2800" b="1" dirty="0">
                <a:solidFill>
                  <a:schemeClr val="accent1"/>
                </a:solidFill>
              </a:rPr>
            </a:br>
            <a:endParaRPr lang="en-US" sz="2800" b="1" dirty="0">
              <a:solidFill>
                <a:schemeClr val="accent1"/>
              </a:solidFill>
            </a:endParaRPr>
          </a:p>
        </p:txBody>
      </p:sp>
      <p:pic>
        <p:nvPicPr>
          <p:cNvPr id="4" name="Picture 3" descr="Graphical user interface, application&#10;&#10;Description automatically generated">
            <a:extLst>
              <a:ext uri="{FF2B5EF4-FFF2-40B4-BE49-F238E27FC236}">
                <a16:creationId xmlns:a16="http://schemas.microsoft.com/office/drawing/2014/main" id="{D2453244-2FFF-7F0E-CE96-5DD2632B66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0" y="1463427"/>
            <a:ext cx="8305552" cy="3820554"/>
          </a:xfrm>
          <a:prstGeom prst="rect">
            <a:avLst/>
          </a:prstGeom>
        </p:spPr>
      </p:pic>
    </p:spTree>
    <p:custDataLst>
      <p:tags r:id="rId1"/>
    </p:custDataLst>
    <p:extLst>
      <p:ext uri="{BB962C8B-B14F-4D97-AF65-F5344CB8AC3E}">
        <p14:creationId xmlns:p14="http://schemas.microsoft.com/office/powerpoint/2010/main" val="32499956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55C6B-E67C-B2BB-8EED-9FE8ACAD5983}"/>
              </a:ext>
            </a:extLst>
          </p:cNvPr>
          <p:cNvSpPr>
            <a:spLocks noGrp="1"/>
          </p:cNvSpPr>
          <p:nvPr>
            <p:ph type="title"/>
          </p:nvPr>
        </p:nvSpPr>
        <p:spPr/>
        <p:txBody>
          <a:bodyPr/>
          <a:lstStyle/>
          <a:p>
            <a:r>
              <a:rPr lang="en-US" b="1" dirty="0">
                <a:solidFill>
                  <a:schemeClr val="accent1"/>
                </a:solidFill>
              </a:rPr>
              <a:t>ContentStudio.io Demo</a:t>
            </a:r>
            <a:br>
              <a:rPr lang="en-US" b="1" dirty="0">
                <a:solidFill>
                  <a:schemeClr val="accent1"/>
                </a:solidFill>
              </a:rPr>
            </a:br>
            <a:endParaRPr lang="en-US" b="1" dirty="0">
              <a:solidFill>
                <a:schemeClr val="accent1"/>
              </a:solidFill>
            </a:endParaRPr>
          </a:p>
        </p:txBody>
      </p:sp>
      <p:pic>
        <p:nvPicPr>
          <p:cNvPr id="3" name="Content Studio demo1">
            <a:hlinkClick r:id="" action="ppaction://media"/>
            <a:extLst>
              <a:ext uri="{FF2B5EF4-FFF2-40B4-BE49-F238E27FC236}">
                <a16:creationId xmlns:a16="http://schemas.microsoft.com/office/drawing/2014/main" id="{EF83988B-679E-8760-E933-9741D0624C0F}"/>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690007" y="1085023"/>
            <a:ext cx="10131328" cy="5023889"/>
          </a:xfrm>
          <a:prstGeom prst="rect">
            <a:avLst/>
          </a:prstGeom>
        </p:spPr>
      </p:pic>
    </p:spTree>
    <p:custDataLst>
      <p:tags r:id="rId1"/>
    </p:custDataLst>
    <p:extLst>
      <p:ext uri="{BB962C8B-B14F-4D97-AF65-F5344CB8AC3E}">
        <p14:creationId xmlns:p14="http://schemas.microsoft.com/office/powerpoint/2010/main" val="384183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1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4F8C7-0E82-435B-8D8C-BB34265E6330}"/>
              </a:ext>
            </a:extLst>
          </p:cNvPr>
          <p:cNvSpPr>
            <a:spLocks noGrp="1"/>
          </p:cNvSpPr>
          <p:nvPr>
            <p:ph type="title"/>
          </p:nvPr>
        </p:nvSpPr>
        <p:spPr>
          <a:xfrm>
            <a:off x="838200" y="18255"/>
            <a:ext cx="10515600" cy="1325563"/>
          </a:xfrm>
        </p:spPr>
        <p:txBody>
          <a:bodyPr>
            <a:normAutofit/>
          </a:bodyPr>
          <a:lstStyle/>
          <a:p>
            <a:r>
              <a:rPr lang="en-US" sz="5400" b="1" dirty="0">
                <a:solidFill>
                  <a:schemeClr val="accent1"/>
                </a:solidFill>
              </a:rPr>
              <a:t>Meet Snip.ly</a:t>
            </a:r>
          </a:p>
        </p:txBody>
      </p:sp>
      <p:sp>
        <p:nvSpPr>
          <p:cNvPr id="3" name="Content Placeholder 2">
            <a:extLst>
              <a:ext uri="{FF2B5EF4-FFF2-40B4-BE49-F238E27FC236}">
                <a16:creationId xmlns:a16="http://schemas.microsoft.com/office/drawing/2014/main" id="{F3A905A2-C03D-4D1A-A5AC-688C1B57DE68}"/>
              </a:ext>
            </a:extLst>
          </p:cNvPr>
          <p:cNvSpPr>
            <a:spLocks noGrp="1"/>
          </p:cNvSpPr>
          <p:nvPr>
            <p:ph idx="1"/>
          </p:nvPr>
        </p:nvSpPr>
        <p:spPr>
          <a:xfrm>
            <a:off x="288688" y="1918134"/>
            <a:ext cx="3729990" cy="4351338"/>
          </a:xfrm>
        </p:spPr>
        <p:txBody>
          <a:bodyPr>
            <a:normAutofit/>
          </a:bodyPr>
          <a:lstStyle/>
          <a:p>
            <a:pPr marL="0" indent="0">
              <a:buNone/>
            </a:pPr>
            <a:r>
              <a:rPr lang="en-US" dirty="0">
                <a:solidFill>
                  <a:schemeClr val="accent1"/>
                </a:solidFill>
              </a:rPr>
              <a:t>Snip.ly is a code that you create whenever you want to share an article or video.</a:t>
            </a:r>
          </a:p>
          <a:p>
            <a:endParaRPr lang="en-US" dirty="0">
              <a:solidFill>
                <a:schemeClr val="accent1"/>
              </a:solidFill>
            </a:endParaRPr>
          </a:p>
          <a:p>
            <a:r>
              <a:rPr lang="en-US" dirty="0">
                <a:solidFill>
                  <a:schemeClr val="bg1"/>
                </a:solidFill>
              </a:rPr>
              <a:t>.</a:t>
            </a:r>
          </a:p>
        </p:txBody>
      </p:sp>
      <p:sp>
        <p:nvSpPr>
          <p:cNvPr id="4" name="TextBox 3">
            <a:extLst>
              <a:ext uri="{FF2B5EF4-FFF2-40B4-BE49-F238E27FC236}">
                <a16:creationId xmlns:a16="http://schemas.microsoft.com/office/drawing/2014/main" id="{71CA903F-666D-4962-82E0-232FCA8D4434}"/>
              </a:ext>
            </a:extLst>
          </p:cNvPr>
          <p:cNvSpPr txBox="1"/>
          <p:nvPr/>
        </p:nvSpPr>
        <p:spPr>
          <a:xfrm>
            <a:off x="288688" y="6337894"/>
            <a:ext cx="1008866" cy="400110"/>
          </a:xfrm>
          <a:prstGeom prst="rect">
            <a:avLst/>
          </a:prstGeom>
          <a:noFill/>
        </p:spPr>
        <p:txBody>
          <a:bodyPr wrap="none" rtlCol="0">
            <a:spAutoFit/>
          </a:bodyPr>
          <a:lstStyle/>
          <a:p>
            <a:r>
              <a:rPr lang="en-US" sz="2000" b="1" dirty="0">
                <a:solidFill>
                  <a:schemeClr val="bg1"/>
                </a:solidFill>
              </a:rPr>
              <a:t>Page 21</a:t>
            </a:r>
          </a:p>
        </p:txBody>
      </p:sp>
      <p:pic>
        <p:nvPicPr>
          <p:cNvPr id="6" name="Picture 5">
            <a:extLst>
              <a:ext uri="{FF2B5EF4-FFF2-40B4-BE49-F238E27FC236}">
                <a16:creationId xmlns:a16="http://schemas.microsoft.com/office/drawing/2014/main" id="{89ACDC4E-C1AF-90BD-CA7D-B37406A18786}"/>
              </a:ext>
            </a:extLst>
          </p:cNvPr>
          <p:cNvPicPr>
            <a:picLocks noChangeAspect="1"/>
          </p:cNvPicPr>
          <p:nvPr/>
        </p:nvPicPr>
        <p:blipFill>
          <a:blip r:embed="rId4"/>
          <a:stretch>
            <a:fillRect/>
          </a:stretch>
        </p:blipFill>
        <p:spPr>
          <a:xfrm>
            <a:off x="4907791" y="1236523"/>
            <a:ext cx="6531065" cy="2731054"/>
          </a:xfrm>
          <a:prstGeom prst="rect">
            <a:avLst/>
          </a:prstGeom>
        </p:spPr>
      </p:pic>
      <p:sp>
        <p:nvSpPr>
          <p:cNvPr id="8" name="TextBox 7">
            <a:extLst>
              <a:ext uri="{FF2B5EF4-FFF2-40B4-BE49-F238E27FC236}">
                <a16:creationId xmlns:a16="http://schemas.microsoft.com/office/drawing/2014/main" id="{0853212E-D75C-00AA-C002-B5CD3D9A1701}"/>
              </a:ext>
            </a:extLst>
          </p:cNvPr>
          <p:cNvSpPr txBox="1"/>
          <p:nvPr/>
        </p:nvSpPr>
        <p:spPr>
          <a:xfrm>
            <a:off x="378460" y="4453590"/>
            <a:ext cx="10380980" cy="1815882"/>
          </a:xfrm>
          <a:prstGeom prst="rect">
            <a:avLst/>
          </a:prstGeom>
          <a:noFill/>
        </p:spPr>
        <p:txBody>
          <a:bodyPr wrap="square">
            <a:spAutoFit/>
          </a:bodyPr>
          <a:lstStyle/>
          <a:p>
            <a:r>
              <a:rPr lang="en-US" sz="2800" dirty="0">
                <a:solidFill>
                  <a:schemeClr val="accent1"/>
                </a:solidFill>
              </a:rPr>
              <a:t>The code allows you to share the article (or video) but places a little snipped at the bottom of the page for you to personalize, with a CTA – call to action – to a landing page, website, or anywhere you want to send your </a:t>
            </a:r>
            <a:r>
              <a:rPr lang="en-US" sz="2800" dirty="0" err="1">
                <a:solidFill>
                  <a:schemeClr val="accent1"/>
                </a:solidFill>
              </a:rPr>
              <a:t>client.</a:t>
            </a:r>
            <a:r>
              <a:rPr lang="en-US" sz="2800" dirty="0" err="1">
                <a:solidFill>
                  <a:schemeClr val="bg1"/>
                </a:solidFill>
              </a:rPr>
              <a:t>next</a:t>
            </a:r>
            <a:endParaRPr lang="en-US" sz="2800" dirty="0"/>
          </a:p>
        </p:txBody>
      </p:sp>
    </p:spTree>
    <p:custDataLst>
      <p:tags r:id="rId1"/>
    </p:custDataLst>
    <p:extLst>
      <p:ext uri="{BB962C8B-B14F-4D97-AF65-F5344CB8AC3E}">
        <p14:creationId xmlns:p14="http://schemas.microsoft.com/office/powerpoint/2010/main" val="35359398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C41855A-32AA-4A08-EDD8-1C26BE05CD41}"/>
              </a:ext>
            </a:extLst>
          </p:cNvPr>
          <p:cNvSpPr>
            <a:spLocks noGrp="1"/>
          </p:cNvSpPr>
          <p:nvPr>
            <p:ph type="title"/>
          </p:nvPr>
        </p:nvSpPr>
        <p:spPr>
          <a:xfrm>
            <a:off x="839788" y="457200"/>
            <a:ext cx="3932237" cy="1600200"/>
          </a:xfrm>
        </p:spPr>
        <p:txBody>
          <a:bodyPr/>
          <a:lstStyle/>
          <a:p>
            <a:r>
              <a:rPr lang="en-US" dirty="0"/>
              <a:t>Looks like any post</a:t>
            </a:r>
          </a:p>
        </p:txBody>
      </p:sp>
      <p:pic>
        <p:nvPicPr>
          <p:cNvPr id="3" name="Picture 2">
            <a:extLst>
              <a:ext uri="{FF2B5EF4-FFF2-40B4-BE49-F238E27FC236}">
                <a16:creationId xmlns:a16="http://schemas.microsoft.com/office/drawing/2014/main" id="{1CC5A2F1-BD9D-1581-1735-67FE71E271D2}"/>
              </a:ext>
            </a:extLst>
          </p:cNvPr>
          <p:cNvPicPr>
            <a:picLocks noChangeAspect="1"/>
          </p:cNvPicPr>
          <p:nvPr/>
        </p:nvPicPr>
        <p:blipFill>
          <a:blip r:embed="rId3"/>
          <a:stretch>
            <a:fillRect/>
          </a:stretch>
        </p:blipFill>
        <p:spPr>
          <a:xfrm>
            <a:off x="5204115" y="987425"/>
            <a:ext cx="6130345" cy="4873625"/>
          </a:xfrm>
          <a:prstGeom prst="rect">
            <a:avLst/>
          </a:prstGeom>
          <a:noFill/>
        </p:spPr>
      </p:pic>
      <p:sp>
        <p:nvSpPr>
          <p:cNvPr id="10" name="Text Placeholder 3">
            <a:extLst>
              <a:ext uri="{FF2B5EF4-FFF2-40B4-BE49-F238E27FC236}">
                <a16:creationId xmlns:a16="http://schemas.microsoft.com/office/drawing/2014/main" id="{99B0EDB2-FE01-55EA-FDEA-40FB1F1658AA}"/>
              </a:ext>
            </a:extLst>
          </p:cNvPr>
          <p:cNvSpPr>
            <a:spLocks noGrp="1"/>
          </p:cNvSpPr>
          <p:nvPr>
            <p:ph type="body" sz="half" idx="2"/>
          </p:nvPr>
        </p:nvSpPr>
        <p:spPr>
          <a:xfrm>
            <a:off x="839788" y="2057400"/>
            <a:ext cx="3932237" cy="3811588"/>
          </a:xfrm>
        </p:spPr>
        <p:txBody>
          <a:bodyPr/>
          <a:lstStyle/>
          <a:p>
            <a:r>
              <a:rPr lang="en-US" dirty="0"/>
              <a:t>But there is a snip.ly link</a:t>
            </a:r>
          </a:p>
        </p:txBody>
      </p:sp>
    </p:spTree>
    <p:custDataLst>
      <p:tags r:id="rId1"/>
    </p:custDataLst>
    <p:extLst>
      <p:ext uri="{BB962C8B-B14F-4D97-AF65-F5344CB8AC3E}">
        <p14:creationId xmlns:p14="http://schemas.microsoft.com/office/powerpoint/2010/main" val="1844509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5A9F0F-D49A-582D-BF12-33412B7F4C08}"/>
              </a:ext>
            </a:extLst>
          </p:cNvPr>
          <p:cNvPicPr>
            <a:picLocks noChangeAspect="1"/>
          </p:cNvPicPr>
          <p:nvPr/>
        </p:nvPicPr>
        <p:blipFill>
          <a:blip r:embed="rId4"/>
          <a:stretch>
            <a:fillRect/>
          </a:stretch>
        </p:blipFill>
        <p:spPr>
          <a:xfrm>
            <a:off x="828470" y="762000"/>
            <a:ext cx="10341756" cy="5435599"/>
          </a:xfrm>
          <a:prstGeom prst="rect">
            <a:avLst/>
          </a:prstGeom>
        </p:spPr>
      </p:pic>
      <p:sp>
        <p:nvSpPr>
          <p:cNvPr id="5" name="Arrow: Down 4">
            <a:extLst>
              <a:ext uri="{FF2B5EF4-FFF2-40B4-BE49-F238E27FC236}">
                <a16:creationId xmlns:a16="http://schemas.microsoft.com/office/drawing/2014/main" id="{4229008F-525F-836A-0C96-9B68C1E74E82}"/>
              </a:ext>
            </a:extLst>
          </p:cNvPr>
          <p:cNvSpPr/>
          <p:nvPr/>
        </p:nvSpPr>
        <p:spPr>
          <a:xfrm>
            <a:off x="1828800" y="3942080"/>
            <a:ext cx="812800" cy="14528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488123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7B7234-4B92-4111-973F-5FFDD010756E}"/>
              </a:ext>
            </a:extLst>
          </p:cNvPr>
          <p:cNvPicPr>
            <a:picLocks noChangeAspect="1"/>
          </p:cNvPicPr>
          <p:nvPr/>
        </p:nvPicPr>
        <p:blipFill>
          <a:blip r:embed="rId4"/>
          <a:stretch>
            <a:fillRect/>
          </a:stretch>
        </p:blipFill>
        <p:spPr>
          <a:xfrm>
            <a:off x="1128712" y="457200"/>
            <a:ext cx="9934575" cy="5943600"/>
          </a:xfrm>
          <a:prstGeom prst="rect">
            <a:avLst/>
          </a:prstGeom>
        </p:spPr>
      </p:pic>
    </p:spTree>
    <p:custDataLst>
      <p:tags r:id="rId1"/>
    </p:custDataLst>
    <p:extLst>
      <p:ext uri="{BB962C8B-B14F-4D97-AF65-F5344CB8AC3E}">
        <p14:creationId xmlns:p14="http://schemas.microsoft.com/office/powerpoint/2010/main" val="15183531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5EB5A-40A8-493F-86BA-E81475B416CA}"/>
              </a:ext>
            </a:extLst>
          </p:cNvPr>
          <p:cNvPicPr>
            <a:picLocks noChangeAspect="1"/>
          </p:cNvPicPr>
          <p:nvPr/>
        </p:nvPicPr>
        <p:blipFill>
          <a:blip r:embed="rId4"/>
          <a:stretch>
            <a:fillRect/>
          </a:stretch>
        </p:blipFill>
        <p:spPr>
          <a:xfrm>
            <a:off x="237826" y="582930"/>
            <a:ext cx="11062633" cy="5244569"/>
          </a:xfrm>
          <a:prstGeom prst="rect">
            <a:avLst/>
          </a:prstGeom>
        </p:spPr>
      </p:pic>
    </p:spTree>
    <p:custDataLst>
      <p:tags r:id="rId1"/>
    </p:custDataLst>
    <p:extLst>
      <p:ext uri="{BB962C8B-B14F-4D97-AF65-F5344CB8AC3E}">
        <p14:creationId xmlns:p14="http://schemas.microsoft.com/office/powerpoint/2010/main" val="11041366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87177-68CE-8DC8-30A9-9F9667F22022}"/>
              </a:ext>
            </a:extLst>
          </p:cNvPr>
          <p:cNvSpPr>
            <a:spLocks noGrp="1"/>
          </p:cNvSpPr>
          <p:nvPr>
            <p:ph type="title"/>
          </p:nvPr>
        </p:nvSpPr>
        <p:spPr/>
        <p:txBody>
          <a:bodyPr/>
          <a:lstStyle/>
          <a:p>
            <a:r>
              <a:rPr lang="en-US" b="1" dirty="0" err="1">
                <a:solidFill>
                  <a:schemeClr val="accent1"/>
                </a:solidFill>
              </a:rPr>
              <a:t>Bramework</a:t>
            </a:r>
            <a:endParaRPr lang="en-US" b="1" dirty="0">
              <a:solidFill>
                <a:schemeClr val="accent1"/>
              </a:solidFill>
            </a:endParaRPr>
          </a:p>
        </p:txBody>
      </p:sp>
      <p:pic>
        <p:nvPicPr>
          <p:cNvPr id="6" name="Picture 5">
            <a:extLst>
              <a:ext uri="{FF2B5EF4-FFF2-40B4-BE49-F238E27FC236}">
                <a16:creationId xmlns:a16="http://schemas.microsoft.com/office/drawing/2014/main" id="{09296CB7-AD00-4AF7-525D-2918D3BE0043}"/>
              </a:ext>
            </a:extLst>
          </p:cNvPr>
          <p:cNvPicPr>
            <a:picLocks noChangeAspect="1"/>
          </p:cNvPicPr>
          <p:nvPr/>
        </p:nvPicPr>
        <p:blipFill>
          <a:blip r:embed="rId3"/>
          <a:stretch>
            <a:fillRect/>
          </a:stretch>
        </p:blipFill>
        <p:spPr>
          <a:xfrm>
            <a:off x="1197494" y="1587530"/>
            <a:ext cx="8697015" cy="4427189"/>
          </a:xfrm>
          <a:prstGeom prst="rect">
            <a:avLst/>
          </a:prstGeom>
        </p:spPr>
      </p:pic>
    </p:spTree>
    <p:custDataLst>
      <p:tags r:id="rId1"/>
    </p:custDataLst>
    <p:extLst>
      <p:ext uri="{BB962C8B-B14F-4D97-AF65-F5344CB8AC3E}">
        <p14:creationId xmlns:p14="http://schemas.microsoft.com/office/powerpoint/2010/main" val="10302089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87177-68CE-8DC8-30A9-9F9667F22022}"/>
              </a:ext>
            </a:extLst>
          </p:cNvPr>
          <p:cNvSpPr>
            <a:spLocks noGrp="1"/>
          </p:cNvSpPr>
          <p:nvPr>
            <p:ph type="title"/>
          </p:nvPr>
        </p:nvSpPr>
        <p:spPr/>
        <p:txBody>
          <a:bodyPr/>
          <a:lstStyle/>
          <a:p>
            <a:r>
              <a:rPr lang="en-US" b="1" dirty="0" err="1">
                <a:solidFill>
                  <a:schemeClr val="accent1"/>
                </a:solidFill>
              </a:rPr>
              <a:t>Bramework</a:t>
            </a:r>
            <a:endParaRPr lang="en-US" b="1" dirty="0">
              <a:solidFill>
                <a:schemeClr val="accent1"/>
              </a:solidFill>
            </a:endParaRPr>
          </a:p>
        </p:txBody>
      </p:sp>
      <p:pic>
        <p:nvPicPr>
          <p:cNvPr id="3" name="bramework">
            <a:hlinkClick r:id="" action="ppaction://media"/>
            <a:extLst>
              <a:ext uri="{FF2B5EF4-FFF2-40B4-BE49-F238E27FC236}">
                <a16:creationId xmlns:a16="http://schemas.microsoft.com/office/drawing/2014/main" id="{2129E2F1-A069-23A8-8BD1-5B105EB5A4C3}"/>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670226" y="1347319"/>
            <a:ext cx="11156013" cy="5145556"/>
          </a:xfrm>
          <a:prstGeom prst="rect">
            <a:avLst/>
          </a:prstGeom>
        </p:spPr>
      </p:pic>
    </p:spTree>
    <p:custDataLst>
      <p:tags r:id="rId1"/>
    </p:custDataLst>
    <p:extLst>
      <p:ext uri="{BB962C8B-B14F-4D97-AF65-F5344CB8AC3E}">
        <p14:creationId xmlns:p14="http://schemas.microsoft.com/office/powerpoint/2010/main" val="97135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2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AC195-F6E3-4107-9903-5BD907B2F03B}"/>
              </a:ext>
            </a:extLst>
          </p:cNvPr>
          <p:cNvSpPr>
            <a:spLocks noGrp="1"/>
          </p:cNvSpPr>
          <p:nvPr>
            <p:ph type="title"/>
          </p:nvPr>
        </p:nvSpPr>
        <p:spPr/>
        <p:txBody>
          <a:bodyPr>
            <a:normAutofit/>
          </a:bodyPr>
          <a:lstStyle/>
          <a:p>
            <a:r>
              <a:rPr lang="en-US" b="1" dirty="0">
                <a:solidFill>
                  <a:schemeClr val="accent1"/>
                </a:solidFill>
              </a:rPr>
              <a:t>Where are you in this process?</a:t>
            </a:r>
          </a:p>
        </p:txBody>
      </p:sp>
      <p:pic>
        <p:nvPicPr>
          <p:cNvPr id="5" name="Content Placeholder 4">
            <a:extLst>
              <a:ext uri="{FF2B5EF4-FFF2-40B4-BE49-F238E27FC236}">
                <a16:creationId xmlns:a16="http://schemas.microsoft.com/office/drawing/2014/main" id="{62DFFCF4-CBEF-4D88-ABCB-90DE75C8F2FF}"/>
              </a:ext>
            </a:extLst>
          </p:cNvPr>
          <p:cNvPicPr>
            <a:picLocks noGrp="1" noChangeAspect="1"/>
          </p:cNvPicPr>
          <p:nvPr>
            <p:ph idx="1"/>
          </p:nvPr>
        </p:nvPicPr>
        <p:blipFill>
          <a:blip r:embed="rId4"/>
          <a:stretch>
            <a:fillRect/>
          </a:stretch>
        </p:blipFill>
        <p:spPr>
          <a:xfrm>
            <a:off x="548439" y="1368166"/>
            <a:ext cx="9002721" cy="4994983"/>
          </a:xfrm>
        </p:spPr>
      </p:pic>
      <p:sp>
        <p:nvSpPr>
          <p:cNvPr id="3" name="TextBox 2">
            <a:extLst>
              <a:ext uri="{FF2B5EF4-FFF2-40B4-BE49-F238E27FC236}">
                <a16:creationId xmlns:a16="http://schemas.microsoft.com/office/drawing/2014/main" id="{2C99F111-AE69-43B7-898B-DF03A7F8016A}"/>
              </a:ext>
            </a:extLst>
          </p:cNvPr>
          <p:cNvSpPr txBox="1"/>
          <p:nvPr/>
        </p:nvSpPr>
        <p:spPr>
          <a:xfrm>
            <a:off x="10265727" y="3264946"/>
            <a:ext cx="1529217" cy="461665"/>
          </a:xfrm>
          <a:prstGeom prst="rect">
            <a:avLst/>
          </a:prstGeom>
          <a:noFill/>
        </p:spPr>
        <p:txBody>
          <a:bodyPr wrap="square" rtlCol="0">
            <a:spAutoFit/>
          </a:bodyPr>
          <a:lstStyle/>
          <a:p>
            <a:r>
              <a:rPr lang="en-US" sz="2400" b="1" dirty="0"/>
              <a:t>Nate</a:t>
            </a:r>
          </a:p>
        </p:txBody>
      </p:sp>
      <p:sp>
        <p:nvSpPr>
          <p:cNvPr id="4" name="Arrow: Right 3">
            <a:extLst>
              <a:ext uri="{FF2B5EF4-FFF2-40B4-BE49-F238E27FC236}">
                <a16:creationId xmlns:a16="http://schemas.microsoft.com/office/drawing/2014/main" id="{FC79E422-C8F0-40DF-BBE7-00074D5F7329}"/>
              </a:ext>
            </a:extLst>
          </p:cNvPr>
          <p:cNvSpPr/>
          <p:nvPr/>
        </p:nvSpPr>
        <p:spPr>
          <a:xfrm rot="10800000">
            <a:off x="9133242" y="324197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710004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11950-EE7C-43D1-A466-0A5A75A98B3A}"/>
              </a:ext>
            </a:extLst>
          </p:cNvPr>
          <p:cNvSpPr>
            <a:spLocks noGrp="1"/>
          </p:cNvSpPr>
          <p:nvPr>
            <p:ph type="title"/>
          </p:nvPr>
        </p:nvSpPr>
        <p:spPr>
          <a:xfrm>
            <a:off x="879231" y="462949"/>
            <a:ext cx="10515600" cy="1325563"/>
          </a:xfrm>
        </p:spPr>
        <p:txBody>
          <a:bodyPr/>
          <a:lstStyle/>
          <a:p>
            <a:r>
              <a:rPr lang="en-US" b="1" dirty="0">
                <a:solidFill>
                  <a:schemeClr val="accent1"/>
                </a:solidFill>
              </a:rPr>
              <a:t>BONUS TIP</a:t>
            </a:r>
          </a:p>
        </p:txBody>
      </p:sp>
      <p:pic>
        <p:nvPicPr>
          <p:cNvPr id="4" name="Picture 3">
            <a:extLst>
              <a:ext uri="{FF2B5EF4-FFF2-40B4-BE49-F238E27FC236}">
                <a16:creationId xmlns:a16="http://schemas.microsoft.com/office/drawing/2014/main" id="{6ABB3B9B-9774-F744-AF48-E248F7A9ECEF}"/>
              </a:ext>
            </a:extLst>
          </p:cNvPr>
          <p:cNvPicPr>
            <a:picLocks noChangeAspect="1"/>
          </p:cNvPicPr>
          <p:nvPr/>
        </p:nvPicPr>
        <p:blipFill>
          <a:blip r:embed="rId4"/>
          <a:stretch>
            <a:fillRect/>
          </a:stretch>
        </p:blipFill>
        <p:spPr>
          <a:xfrm>
            <a:off x="5667235" y="267301"/>
            <a:ext cx="6390653" cy="5659384"/>
          </a:xfrm>
          <a:prstGeom prst="rect">
            <a:avLst/>
          </a:prstGeom>
        </p:spPr>
      </p:pic>
      <p:sp>
        <p:nvSpPr>
          <p:cNvPr id="5" name="TextBox 4">
            <a:extLst>
              <a:ext uri="{FF2B5EF4-FFF2-40B4-BE49-F238E27FC236}">
                <a16:creationId xmlns:a16="http://schemas.microsoft.com/office/drawing/2014/main" id="{98909940-D83C-8C47-9607-7BB7D2143715}"/>
              </a:ext>
            </a:extLst>
          </p:cNvPr>
          <p:cNvSpPr txBox="1"/>
          <p:nvPr/>
        </p:nvSpPr>
        <p:spPr>
          <a:xfrm>
            <a:off x="879231" y="1653169"/>
            <a:ext cx="5216769" cy="2308324"/>
          </a:xfrm>
          <a:prstGeom prst="rect">
            <a:avLst/>
          </a:prstGeom>
          <a:noFill/>
        </p:spPr>
        <p:txBody>
          <a:bodyPr wrap="square" rtlCol="0">
            <a:spAutoFit/>
          </a:bodyPr>
          <a:lstStyle/>
          <a:p>
            <a:r>
              <a:rPr lang="en-US" sz="3600" b="1" dirty="0"/>
              <a:t>Encourage your association members to like and share </a:t>
            </a:r>
            <a:br>
              <a:rPr lang="en-US" sz="3600" b="1" dirty="0"/>
            </a:br>
            <a:r>
              <a:rPr lang="en-US" sz="3600" b="1" dirty="0"/>
              <a:t>your content</a:t>
            </a:r>
          </a:p>
        </p:txBody>
      </p:sp>
    </p:spTree>
    <p:custDataLst>
      <p:tags r:id="rId1"/>
    </p:custDataLst>
    <p:extLst>
      <p:ext uri="{BB962C8B-B14F-4D97-AF65-F5344CB8AC3E}">
        <p14:creationId xmlns:p14="http://schemas.microsoft.com/office/powerpoint/2010/main" val="28659329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14B24-3127-4168-9F3E-008BF8227933}"/>
              </a:ext>
            </a:extLst>
          </p:cNvPr>
          <p:cNvSpPr>
            <a:spLocks noGrp="1"/>
          </p:cNvSpPr>
          <p:nvPr>
            <p:ph type="title"/>
          </p:nvPr>
        </p:nvSpPr>
        <p:spPr>
          <a:xfrm>
            <a:off x="954833" y="1501848"/>
            <a:ext cx="10515600" cy="1325563"/>
          </a:xfrm>
        </p:spPr>
        <p:txBody>
          <a:bodyPr anchor="ctr">
            <a:normAutofit fontScale="90000"/>
          </a:bodyPr>
          <a:lstStyle/>
          <a:p>
            <a:br>
              <a:rPr lang="en-US" dirty="0">
                <a:solidFill>
                  <a:schemeClr val="accent1"/>
                </a:solidFill>
              </a:rPr>
            </a:br>
            <a:r>
              <a:rPr lang="en-US" b="1" dirty="0">
                <a:solidFill>
                  <a:schemeClr val="accent1"/>
                </a:solidFill>
              </a:rPr>
              <a:t>Questions?</a:t>
            </a:r>
            <a:br>
              <a:rPr lang="en-US" dirty="0">
                <a:solidFill>
                  <a:schemeClr val="accent1"/>
                </a:solidFill>
              </a:rPr>
            </a:br>
            <a:endParaRPr lang="en-US" dirty="0">
              <a:solidFill>
                <a:schemeClr val="accent1"/>
              </a:solidFill>
            </a:endParaRPr>
          </a:p>
        </p:txBody>
      </p:sp>
      <p:sp>
        <p:nvSpPr>
          <p:cNvPr id="3" name="Text Placeholder 2">
            <a:extLst>
              <a:ext uri="{FF2B5EF4-FFF2-40B4-BE49-F238E27FC236}">
                <a16:creationId xmlns:a16="http://schemas.microsoft.com/office/drawing/2014/main" id="{439E0FE3-2DF0-42B6-AD3B-9FCB62AE5CC7}"/>
              </a:ext>
            </a:extLst>
          </p:cNvPr>
          <p:cNvSpPr>
            <a:spLocks noGrp="1"/>
          </p:cNvSpPr>
          <p:nvPr>
            <p:ph sz="half" idx="1"/>
          </p:nvPr>
        </p:nvSpPr>
        <p:spPr>
          <a:xfrm>
            <a:off x="954833" y="3075927"/>
            <a:ext cx="5181600" cy="4351338"/>
          </a:xfrm>
        </p:spPr>
        <p:txBody>
          <a:bodyPr>
            <a:normAutofit/>
          </a:bodyPr>
          <a:lstStyle/>
          <a:p>
            <a:pPr marL="0" indent="0">
              <a:buNone/>
            </a:pPr>
            <a:r>
              <a:rPr lang="en-US" dirty="0"/>
              <a:t>Holly Zoba</a:t>
            </a:r>
          </a:p>
          <a:p>
            <a:pPr marL="0" indent="0">
              <a:buNone/>
            </a:pPr>
            <a:r>
              <a:rPr lang="en-US" dirty="0"/>
              <a:t>Holly@scoutsimply.com</a:t>
            </a:r>
          </a:p>
        </p:txBody>
      </p:sp>
      <p:pic>
        <p:nvPicPr>
          <p:cNvPr id="1026" name="Picture 2" descr="May be an image of dog and indoor">
            <a:extLst>
              <a:ext uri="{FF2B5EF4-FFF2-40B4-BE49-F238E27FC236}">
                <a16:creationId xmlns:a16="http://schemas.microsoft.com/office/drawing/2014/main" id="{8627722F-C394-E3F4-885A-339B71951C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2796" y="397851"/>
            <a:ext cx="4017114" cy="535615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473682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B9610-82F6-4EA0-BA34-ADC7E32B5C6A}"/>
              </a:ext>
            </a:extLst>
          </p:cNvPr>
          <p:cNvSpPr>
            <a:spLocks noGrp="1"/>
          </p:cNvSpPr>
          <p:nvPr>
            <p:ph type="ctrTitle"/>
          </p:nvPr>
        </p:nvSpPr>
        <p:spPr/>
        <p:txBody>
          <a:bodyPr/>
          <a:lstStyle/>
          <a:p>
            <a:r>
              <a:rPr lang="en-US" dirty="0">
                <a:solidFill>
                  <a:schemeClr val="bg1"/>
                </a:solidFill>
              </a:rPr>
              <a:t>VIDEO SALES MESSAGING</a:t>
            </a:r>
          </a:p>
        </p:txBody>
      </p:sp>
      <p:sp>
        <p:nvSpPr>
          <p:cNvPr id="3" name="Subtitle 2">
            <a:extLst>
              <a:ext uri="{FF2B5EF4-FFF2-40B4-BE49-F238E27FC236}">
                <a16:creationId xmlns:a16="http://schemas.microsoft.com/office/drawing/2014/main" id="{556BAB2B-196D-4F54-B537-5652C352FD0C}"/>
              </a:ext>
            </a:extLst>
          </p:cNvPr>
          <p:cNvSpPr>
            <a:spLocks noGrp="1"/>
          </p:cNvSpPr>
          <p:nvPr>
            <p:ph type="subTitle" idx="1"/>
          </p:nvPr>
        </p:nvSpPr>
        <p:spPr/>
        <p:txBody>
          <a:bodyPr/>
          <a:lstStyle/>
          <a:p>
            <a:r>
              <a:rPr lang="en-US" dirty="0">
                <a:solidFill>
                  <a:schemeClr val="bg1"/>
                </a:solidFill>
              </a:rPr>
              <a:t>Because It Works</a:t>
            </a:r>
          </a:p>
        </p:txBody>
      </p:sp>
    </p:spTree>
    <p:custDataLst>
      <p:tags r:id="rId1"/>
    </p:custDataLst>
    <p:extLst>
      <p:ext uri="{BB962C8B-B14F-4D97-AF65-F5344CB8AC3E}">
        <p14:creationId xmlns:p14="http://schemas.microsoft.com/office/powerpoint/2010/main" val="26245103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79CE8-6D97-40EE-B737-7ABD180C8FF6}"/>
              </a:ext>
            </a:extLst>
          </p:cNvPr>
          <p:cNvSpPr>
            <a:spLocks noGrp="1"/>
          </p:cNvSpPr>
          <p:nvPr>
            <p:ph type="title"/>
          </p:nvPr>
        </p:nvSpPr>
        <p:spPr>
          <a:xfrm>
            <a:off x="838200" y="135123"/>
            <a:ext cx="10515600" cy="1325563"/>
          </a:xfrm>
        </p:spPr>
        <p:txBody>
          <a:bodyPr/>
          <a:lstStyle/>
          <a:p>
            <a:r>
              <a:rPr lang="en-US" b="1" dirty="0">
                <a:solidFill>
                  <a:schemeClr val="accent1"/>
                </a:solidFill>
              </a:rPr>
              <a:t>What is it?</a:t>
            </a:r>
          </a:p>
        </p:txBody>
      </p:sp>
      <p:grpSp>
        <p:nvGrpSpPr>
          <p:cNvPr id="7" name="Group 6">
            <a:extLst>
              <a:ext uri="{FF2B5EF4-FFF2-40B4-BE49-F238E27FC236}">
                <a16:creationId xmlns:a16="http://schemas.microsoft.com/office/drawing/2014/main" id="{8A329CD5-7791-47ED-BA44-B8C694703033}"/>
              </a:ext>
            </a:extLst>
          </p:cNvPr>
          <p:cNvGrpSpPr/>
          <p:nvPr/>
        </p:nvGrpSpPr>
        <p:grpSpPr>
          <a:xfrm>
            <a:off x="584624" y="1533458"/>
            <a:ext cx="5131167" cy="4337536"/>
            <a:chOff x="4892063" y="2381270"/>
            <a:chExt cx="2407874" cy="2095460"/>
          </a:xfrm>
        </p:grpSpPr>
        <p:pic>
          <p:nvPicPr>
            <p:cNvPr id="4" name="Picture 3" descr="Graphical user interface, application&#10;&#10;Description automatically generated">
              <a:extLst>
                <a:ext uri="{FF2B5EF4-FFF2-40B4-BE49-F238E27FC236}">
                  <a16:creationId xmlns:a16="http://schemas.microsoft.com/office/drawing/2014/main" id="{DC56324B-CB4D-4FCC-8582-6A58B216D5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2063" y="2381270"/>
              <a:ext cx="2407874" cy="2095460"/>
            </a:xfrm>
            <a:prstGeom prst="rect">
              <a:avLst/>
            </a:prstGeom>
          </p:spPr>
        </p:pic>
        <p:pic>
          <p:nvPicPr>
            <p:cNvPr id="6" name="Picture 5" descr="A picture containing text, window&#10;&#10;Description automatically generated">
              <a:extLst>
                <a:ext uri="{FF2B5EF4-FFF2-40B4-BE49-F238E27FC236}">
                  <a16:creationId xmlns:a16="http://schemas.microsoft.com/office/drawing/2014/main" id="{115745E1-57DE-4E45-86E9-CD30B91D27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0605" y="2553004"/>
              <a:ext cx="2133559" cy="1165838"/>
            </a:xfrm>
            <a:prstGeom prst="rect">
              <a:avLst/>
            </a:prstGeom>
          </p:spPr>
        </p:pic>
      </p:grpSp>
      <p:pic>
        <p:nvPicPr>
          <p:cNvPr id="9" name="Picture 8" descr="Graphical user interface, application&#10;&#10;Description automatically generated">
            <a:extLst>
              <a:ext uri="{FF2B5EF4-FFF2-40B4-BE49-F238E27FC236}">
                <a16:creationId xmlns:a16="http://schemas.microsoft.com/office/drawing/2014/main" id="{92E7BAF5-C621-4CEF-9130-4CC5C21574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37600" y="1764322"/>
            <a:ext cx="5260259" cy="2693341"/>
          </a:xfrm>
          <a:prstGeom prst="rect">
            <a:avLst/>
          </a:prstGeom>
        </p:spPr>
      </p:pic>
    </p:spTree>
    <p:custDataLst>
      <p:tags r:id="rId1"/>
    </p:custDataLst>
    <p:extLst>
      <p:ext uri="{BB962C8B-B14F-4D97-AF65-F5344CB8AC3E}">
        <p14:creationId xmlns:p14="http://schemas.microsoft.com/office/powerpoint/2010/main" val="41235827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5C9C7-CE94-4A61-9B49-36F4D321DE7F}"/>
              </a:ext>
            </a:extLst>
          </p:cNvPr>
          <p:cNvSpPr>
            <a:spLocks noGrp="1"/>
          </p:cNvSpPr>
          <p:nvPr>
            <p:ph type="title"/>
          </p:nvPr>
        </p:nvSpPr>
        <p:spPr>
          <a:xfrm>
            <a:off x="899908" y="56884"/>
            <a:ext cx="10515600" cy="1325563"/>
          </a:xfrm>
        </p:spPr>
        <p:txBody>
          <a:bodyPr/>
          <a:lstStyle/>
          <a:p>
            <a:r>
              <a:rPr lang="en-US" b="1" dirty="0">
                <a:solidFill>
                  <a:schemeClr val="accent1"/>
                </a:solidFill>
              </a:rPr>
              <a:t>Why?</a:t>
            </a:r>
          </a:p>
        </p:txBody>
      </p:sp>
      <p:graphicFrame>
        <p:nvGraphicFramePr>
          <p:cNvPr id="4" name="Diagram 3">
            <a:extLst>
              <a:ext uri="{FF2B5EF4-FFF2-40B4-BE49-F238E27FC236}">
                <a16:creationId xmlns:a16="http://schemas.microsoft.com/office/drawing/2014/main" id="{89AB5A5B-842C-46D0-8440-B8B6810C5062}"/>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6269743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A4138-3613-413B-ADFC-0E34DFDF0FD2}"/>
              </a:ext>
            </a:extLst>
          </p:cNvPr>
          <p:cNvSpPr>
            <a:spLocks noGrp="1"/>
          </p:cNvSpPr>
          <p:nvPr>
            <p:ph type="title"/>
          </p:nvPr>
        </p:nvSpPr>
        <p:spPr>
          <a:xfrm>
            <a:off x="-47382" y="-747589"/>
            <a:ext cx="12081119" cy="2852737"/>
          </a:xfrm>
        </p:spPr>
        <p:txBody>
          <a:bodyPr/>
          <a:lstStyle/>
          <a:p>
            <a:pPr algn="ctr"/>
            <a:r>
              <a:rPr lang="en-US" b="1" dirty="0">
                <a:solidFill>
                  <a:schemeClr val="accent1"/>
                </a:solidFill>
              </a:rPr>
              <a:t>Increases trust between you and </a:t>
            </a:r>
            <a:r>
              <a:rPr lang="en-US" dirty="0">
                <a:solidFill>
                  <a:schemeClr val="accent1"/>
                </a:solidFill>
              </a:rPr>
              <a:t>your prospect</a:t>
            </a:r>
          </a:p>
        </p:txBody>
      </p:sp>
      <p:graphicFrame>
        <p:nvGraphicFramePr>
          <p:cNvPr id="6" name="Chart 5">
            <a:extLst>
              <a:ext uri="{FF2B5EF4-FFF2-40B4-BE49-F238E27FC236}">
                <a16:creationId xmlns:a16="http://schemas.microsoft.com/office/drawing/2014/main" id="{B97BA5F4-0076-4EFD-8EEA-868B11E5540A}"/>
              </a:ext>
            </a:extLst>
          </p:cNvPr>
          <p:cNvGraphicFramePr/>
          <p:nvPr/>
        </p:nvGraphicFramePr>
        <p:xfrm>
          <a:off x="3104660" y="2532184"/>
          <a:ext cx="6144846" cy="3025856"/>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20732545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5C9C7-CE94-4A61-9B49-36F4D321DE7F}"/>
              </a:ext>
            </a:extLst>
          </p:cNvPr>
          <p:cNvSpPr>
            <a:spLocks noGrp="1"/>
          </p:cNvSpPr>
          <p:nvPr>
            <p:ph type="title"/>
          </p:nvPr>
        </p:nvSpPr>
        <p:spPr>
          <a:xfrm>
            <a:off x="1060097" y="635327"/>
            <a:ext cx="10515600" cy="1325563"/>
          </a:xfrm>
        </p:spPr>
        <p:txBody>
          <a:bodyPr/>
          <a:lstStyle/>
          <a:p>
            <a:pPr algn="ctr"/>
            <a:r>
              <a:rPr lang="en-US" dirty="0">
                <a:solidFill>
                  <a:schemeClr val="accent1"/>
                </a:solidFill>
              </a:rPr>
              <a:t>Video Sales Messaging Accelerates Your Sales Process</a:t>
            </a:r>
          </a:p>
        </p:txBody>
      </p:sp>
      <p:graphicFrame>
        <p:nvGraphicFramePr>
          <p:cNvPr id="3" name="Diagram 2">
            <a:extLst>
              <a:ext uri="{FF2B5EF4-FFF2-40B4-BE49-F238E27FC236}">
                <a16:creationId xmlns:a16="http://schemas.microsoft.com/office/drawing/2014/main" id="{451DC440-9EF4-41FB-BB77-8971D2167042}"/>
              </a:ext>
            </a:extLst>
          </p:cNvPr>
          <p:cNvGraphicFramePr/>
          <p:nvPr>
            <p:extLst>
              <p:ext uri="{D42A27DB-BD31-4B8C-83A1-F6EECF244321}">
                <p14:modId xmlns:p14="http://schemas.microsoft.com/office/powerpoint/2010/main" val="2796307010"/>
              </p:ext>
            </p:extLst>
          </p:nvPr>
        </p:nvGraphicFramePr>
        <p:xfrm>
          <a:off x="545183" y="1584959"/>
          <a:ext cx="10738337" cy="45587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6270864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79CE8-6D97-40EE-B737-7ABD180C8FF6}"/>
              </a:ext>
            </a:extLst>
          </p:cNvPr>
          <p:cNvSpPr>
            <a:spLocks noGrp="1"/>
          </p:cNvSpPr>
          <p:nvPr>
            <p:ph type="title"/>
          </p:nvPr>
        </p:nvSpPr>
        <p:spPr>
          <a:xfrm>
            <a:off x="839298" y="33187"/>
            <a:ext cx="10515600" cy="1325563"/>
          </a:xfrm>
        </p:spPr>
        <p:txBody>
          <a:bodyPr/>
          <a:lstStyle/>
          <a:p>
            <a:r>
              <a:rPr lang="en-US" b="1" dirty="0">
                <a:solidFill>
                  <a:schemeClr val="accent1"/>
                </a:solidFill>
              </a:rPr>
              <a:t>Response Rates</a:t>
            </a:r>
          </a:p>
        </p:txBody>
      </p:sp>
      <p:grpSp>
        <p:nvGrpSpPr>
          <p:cNvPr id="7" name="Group 6">
            <a:extLst>
              <a:ext uri="{FF2B5EF4-FFF2-40B4-BE49-F238E27FC236}">
                <a16:creationId xmlns:a16="http://schemas.microsoft.com/office/drawing/2014/main" id="{8A329CD5-7791-47ED-BA44-B8C694703033}"/>
              </a:ext>
            </a:extLst>
          </p:cNvPr>
          <p:cNvGrpSpPr/>
          <p:nvPr/>
        </p:nvGrpSpPr>
        <p:grpSpPr>
          <a:xfrm>
            <a:off x="796099" y="1465385"/>
            <a:ext cx="5131167" cy="4337536"/>
            <a:chOff x="4892063" y="2381270"/>
            <a:chExt cx="2407874" cy="2095460"/>
          </a:xfrm>
        </p:grpSpPr>
        <p:pic>
          <p:nvPicPr>
            <p:cNvPr id="4" name="Picture 3" descr="Graphical user interface, application&#10;&#10;Description automatically generated">
              <a:extLst>
                <a:ext uri="{FF2B5EF4-FFF2-40B4-BE49-F238E27FC236}">
                  <a16:creationId xmlns:a16="http://schemas.microsoft.com/office/drawing/2014/main" id="{DC56324B-CB4D-4FCC-8582-6A58B216D5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2063" y="2381270"/>
              <a:ext cx="2407874" cy="2095460"/>
            </a:xfrm>
            <a:prstGeom prst="rect">
              <a:avLst/>
            </a:prstGeom>
          </p:spPr>
        </p:pic>
        <p:pic>
          <p:nvPicPr>
            <p:cNvPr id="6" name="Picture 5" descr="A picture containing text, window&#10;&#10;Description automatically generated">
              <a:extLst>
                <a:ext uri="{FF2B5EF4-FFF2-40B4-BE49-F238E27FC236}">
                  <a16:creationId xmlns:a16="http://schemas.microsoft.com/office/drawing/2014/main" id="{115745E1-57DE-4E45-86E9-CD30B91D27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0605" y="2553004"/>
              <a:ext cx="2133559" cy="1165838"/>
            </a:xfrm>
            <a:prstGeom prst="rect">
              <a:avLst/>
            </a:prstGeom>
          </p:spPr>
        </p:pic>
      </p:grpSp>
      <p:pic>
        <p:nvPicPr>
          <p:cNvPr id="9" name="Picture 8" descr="Graphical user interface, application&#10;&#10;Description automatically generated">
            <a:extLst>
              <a:ext uri="{FF2B5EF4-FFF2-40B4-BE49-F238E27FC236}">
                <a16:creationId xmlns:a16="http://schemas.microsoft.com/office/drawing/2014/main" id="{92E7BAF5-C621-4CEF-9130-4CC5C21574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4639" y="1621833"/>
            <a:ext cx="5260259" cy="2693341"/>
          </a:xfrm>
          <a:prstGeom prst="rect">
            <a:avLst/>
          </a:prstGeom>
        </p:spPr>
      </p:pic>
      <p:pic>
        <p:nvPicPr>
          <p:cNvPr id="5" name="Picture 4" descr="A picture containing shape&#10;&#10;Description automatically generated">
            <a:extLst>
              <a:ext uri="{FF2B5EF4-FFF2-40B4-BE49-F238E27FC236}">
                <a16:creationId xmlns:a16="http://schemas.microsoft.com/office/drawing/2014/main" id="{7104F2CD-220E-459B-8FA6-17FB66587B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16933" y="3272793"/>
            <a:ext cx="358133" cy="312414"/>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929E8EE5-CE1D-4AEF-9F59-893B8653BB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18241" y="3116586"/>
            <a:ext cx="358133" cy="312414"/>
          </a:xfrm>
          <a:prstGeom prst="rect">
            <a:avLst/>
          </a:prstGeom>
        </p:spPr>
      </p:pic>
    </p:spTree>
    <p:custDataLst>
      <p:tags r:id="rId1"/>
    </p:custDataLst>
    <p:extLst>
      <p:ext uri="{BB962C8B-B14F-4D97-AF65-F5344CB8AC3E}">
        <p14:creationId xmlns:p14="http://schemas.microsoft.com/office/powerpoint/2010/main" val="8489111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B624F-4F1B-D92F-E444-C9F60EBFF1E8}"/>
              </a:ext>
            </a:extLst>
          </p:cNvPr>
          <p:cNvSpPr>
            <a:spLocks noGrp="1"/>
          </p:cNvSpPr>
          <p:nvPr>
            <p:ph type="title"/>
          </p:nvPr>
        </p:nvSpPr>
        <p:spPr>
          <a:xfrm>
            <a:off x="831850" y="1709739"/>
            <a:ext cx="10515600" cy="971754"/>
          </a:xfrm>
        </p:spPr>
        <p:txBody>
          <a:bodyPr>
            <a:normAutofit fontScale="90000"/>
          </a:bodyPr>
          <a:lstStyle/>
          <a:p>
            <a:r>
              <a:rPr lang="en-US" b="1" dirty="0">
                <a:solidFill>
                  <a:schemeClr val="accent1"/>
                </a:solidFill>
              </a:rPr>
              <a:t>Use Cases for Video Emails</a:t>
            </a:r>
            <a:br>
              <a:rPr lang="en-US" dirty="0">
                <a:solidFill>
                  <a:schemeClr val="accent1"/>
                </a:solidFill>
              </a:rPr>
            </a:br>
            <a:br>
              <a:rPr lang="en-US" dirty="0">
                <a:solidFill>
                  <a:schemeClr val="accent1"/>
                </a:solidFill>
              </a:rPr>
            </a:br>
            <a:endParaRPr lang="en-US" dirty="0">
              <a:solidFill>
                <a:schemeClr val="accent1"/>
              </a:solidFill>
            </a:endParaRPr>
          </a:p>
        </p:txBody>
      </p:sp>
      <p:sp>
        <p:nvSpPr>
          <p:cNvPr id="3" name="Text Placeholder 2">
            <a:extLst>
              <a:ext uri="{FF2B5EF4-FFF2-40B4-BE49-F238E27FC236}">
                <a16:creationId xmlns:a16="http://schemas.microsoft.com/office/drawing/2014/main" id="{35178338-55DD-B39E-85EC-62DFD09587D7}"/>
              </a:ext>
            </a:extLst>
          </p:cNvPr>
          <p:cNvSpPr>
            <a:spLocks noGrp="1"/>
          </p:cNvSpPr>
          <p:nvPr>
            <p:ph type="body" idx="1"/>
          </p:nvPr>
        </p:nvSpPr>
        <p:spPr>
          <a:xfrm>
            <a:off x="1499418" y="2093095"/>
            <a:ext cx="10515600" cy="1500187"/>
          </a:xfrm>
        </p:spPr>
        <p:txBody>
          <a:bodyPr>
            <a:noAutofit/>
          </a:bodyPr>
          <a:lstStyle/>
          <a:p>
            <a:r>
              <a:rPr lang="en-US" sz="4800" dirty="0">
                <a:solidFill>
                  <a:schemeClr val="accent1"/>
                </a:solidFill>
              </a:rPr>
              <a:t>Transactional</a:t>
            </a:r>
          </a:p>
          <a:p>
            <a:r>
              <a:rPr lang="en-US" sz="4800" dirty="0">
                <a:solidFill>
                  <a:schemeClr val="accent1"/>
                </a:solidFill>
              </a:rPr>
              <a:t>Educational</a:t>
            </a:r>
          </a:p>
          <a:p>
            <a:r>
              <a:rPr lang="en-US" sz="4800" dirty="0">
                <a:solidFill>
                  <a:schemeClr val="accent1"/>
                </a:solidFill>
              </a:rPr>
              <a:t>Inspirational</a:t>
            </a:r>
          </a:p>
        </p:txBody>
      </p:sp>
    </p:spTree>
    <p:custDataLst>
      <p:tags r:id="rId1"/>
    </p:custDataLst>
    <p:extLst>
      <p:ext uri="{BB962C8B-B14F-4D97-AF65-F5344CB8AC3E}">
        <p14:creationId xmlns:p14="http://schemas.microsoft.com/office/powerpoint/2010/main" val="5810534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6C513-8E8D-A471-6842-93F2BFB74F73}"/>
              </a:ext>
            </a:extLst>
          </p:cNvPr>
          <p:cNvSpPr>
            <a:spLocks noGrp="1"/>
          </p:cNvSpPr>
          <p:nvPr>
            <p:ph type="title"/>
          </p:nvPr>
        </p:nvSpPr>
        <p:spPr>
          <a:xfrm>
            <a:off x="838200" y="0"/>
            <a:ext cx="10515600" cy="1325563"/>
          </a:xfrm>
        </p:spPr>
        <p:txBody>
          <a:bodyPr/>
          <a:lstStyle/>
          <a:p>
            <a:r>
              <a:rPr lang="en-US" b="1" dirty="0" err="1">
                <a:solidFill>
                  <a:schemeClr val="bg1"/>
                </a:solidFill>
              </a:rPr>
              <a:t>HippoVideo</a:t>
            </a:r>
            <a:endParaRPr lang="en-US" b="1" dirty="0">
              <a:solidFill>
                <a:schemeClr val="bg1"/>
              </a:solidFill>
            </a:endParaRPr>
          </a:p>
        </p:txBody>
      </p:sp>
      <p:pic>
        <p:nvPicPr>
          <p:cNvPr id="4" name="Picture 3" descr="Graphical user interface, application, website&#10;&#10;Description automatically generated">
            <a:extLst>
              <a:ext uri="{FF2B5EF4-FFF2-40B4-BE49-F238E27FC236}">
                <a16:creationId xmlns:a16="http://schemas.microsoft.com/office/drawing/2014/main" id="{3F3A7A79-EE45-5009-31FC-D7B005F2DA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29166"/>
            <a:ext cx="12192000" cy="4799668"/>
          </a:xfrm>
          <a:prstGeom prst="rect">
            <a:avLst/>
          </a:prstGeom>
        </p:spPr>
      </p:pic>
    </p:spTree>
    <p:custDataLst>
      <p:tags r:id="rId1"/>
    </p:custDataLst>
    <p:extLst>
      <p:ext uri="{BB962C8B-B14F-4D97-AF65-F5344CB8AC3E}">
        <p14:creationId xmlns:p14="http://schemas.microsoft.com/office/powerpoint/2010/main" val="581835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AC195-F6E3-4107-9903-5BD907B2F03B}"/>
              </a:ext>
            </a:extLst>
          </p:cNvPr>
          <p:cNvSpPr>
            <a:spLocks noGrp="1"/>
          </p:cNvSpPr>
          <p:nvPr>
            <p:ph type="title"/>
          </p:nvPr>
        </p:nvSpPr>
        <p:spPr/>
        <p:txBody>
          <a:bodyPr>
            <a:normAutofit/>
          </a:bodyPr>
          <a:lstStyle/>
          <a:p>
            <a:r>
              <a:rPr lang="en-US" b="1" dirty="0">
                <a:solidFill>
                  <a:schemeClr val="accent1"/>
                </a:solidFill>
              </a:rPr>
              <a:t>What are your customers up to?</a:t>
            </a:r>
          </a:p>
        </p:txBody>
      </p:sp>
      <p:pic>
        <p:nvPicPr>
          <p:cNvPr id="5" name="Content Placeholder 4">
            <a:extLst>
              <a:ext uri="{FF2B5EF4-FFF2-40B4-BE49-F238E27FC236}">
                <a16:creationId xmlns:a16="http://schemas.microsoft.com/office/drawing/2014/main" id="{62DFFCF4-CBEF-4D88-ABCB-90DE75C8F2FF}"/>
              </a:ext>
            </a:extLst>
          </p:cNvPr>
          <p:cNvPicPr>
            <a:picLocks noGrp="1" noChangeAspect="1"/>
          </p:cNvPicPr>
          <p:nvPr>
            <p:ph idx="1"/>
          </p:nvPr>
        </p:nvPicPr>
        <p:blipFill>
          <a:blip r:embed="rId4"/>
          <a:stretch>
            <a:fillRect/>
          </a:stretch>
        </p:blipFill>
        <p:spPr>
          <a:xfrm>
            <a:off x="268740" y="1863017"/>
            <a:ext cx="9002721" cy="4994983"/>
          </a:xfrm>
        </p:spPr>
      </p:pic>
      <p:grpSp>
        <p:nvGrpSpPr>
          <p:cNvPr id="10" name="Group 9">
            <a:extLst>
              <a:ext uri="{FF2B5EF4-FFF2-40B4-BE49-F238E27FC236}">
                <a16:creationId xmlns:a16="http://schemas.microsoft.com/office/drawing/2014/main" id="{EC44990B-EED4-4965-B167-7A2E42E62977}"/>
              </a:ext>
            </a:extLst>
          </p:cNvPr>
          <p:cNvGrpSpPr/>
          <p:nvPr/>
        </p:nvGrpSpPr>
        <p:grpSpPr>
          <a:xfrm>
            <a:off x="688489" y="3781312"/>
            <a:ext cx="2144122" cy="1754896"/>
            <a:chOff x="3194675" y="1691304"/>
            <a:chExt cx="2580703" cy="2204364"/>
          </a:xfrm>
        </p:grpSpPr>
        <p:pic>
          <p:nvPicPr>
            <p:cNvPr id="11" name="Picture 10" descr="A person wearing a sports uniform&#10;&#10;Description automatically generated with low confidence">
              <a:extLst>
                <a:ext uri="{FF2B5EF4-FFF2-40B4-BE49-F238E27FC236}">
                  <a16:creationId xmlns:a16="http://schemas.microsoft.com/office/drawing/2014/main" id="{DE9FB465-0033-4D96-8447-05599F9223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4675" y="2095257"/>
              <a:ext cx="1576947" cy="1800411"/>
            </a:xfrm>
            <a:prstGeom prst="rect">
              <a:avLst/>
            </a:prstGeom>
          </p:spPr>
        </p:pic>
        <p:sp>
          <p:nvSpPr>
            <p:cNvPr id="12" name="Arrow: Right 11">
              <a:extLst>
                <a:ext uri="{FF2B5EF4-FFF2-40B4-BE49-F238E27FC236}">
                  <a16:creationId xmlns:a16="http://schemas.microsoft.com/office/drawing/2014/main" id="{1DB41BAE-69BC-4CC8-A6D4-CE42096A50B1}"/>
                </a:ext>
              </a:extLst>
            </p:cNvPr>
            <p:cNvSpPr/>
            <p:nvPr/>
          </p:nvSpPr>
          <p:spPr>
            <a:xfrm rot="19664427" flipH="1">
              <a:off x="4751117" y="2244957"/>
              <a:ext cx="656265" cy="3296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C08DCDD8-5E49-4D45-8E75-15EE2E25CA67}"/>
                </a:ext>
              </a:extLst>
            </p:cNvPr>
            <p:cNvSpPr txBox="1"/>
            <p:nvPr/>
          </p:nvSpPr>
          <p:spPr>
            <a:xfrm>
              <a:off x="4914245" y="1691304"/>
              <a:ext cx="861133" cy="523220"/>
            </a:xfrm>
            <a:prstGeom prst="rect">
              <a:avLst/>
            </a:prstGeom>
            <a:noFill/>
          </p:spPr>
          <p:txBody>
            <a:bodyPr wrap="none" rtlCol="0">
              <a:spAutoFit/>
            </a:bodyPr>
            <a:lstStyle/>
            <a:p>
              <a:r>
                <a:rPr lang="en-US" sz="2800" b="1" dirty="0"/>
                <a:t>You</a:t>
              </a:r>
            </a:p>
          </p:txBody>
        </p:sp>
      </p:grpSp>
      <p:grpSp>
        <p:nvGrpSpPr>
          <p:cNvPr id="14" name="Group 13">
            <a:extLst>
              <a:ext uri="{FF2B5EF4-FFF2-40B4-BE49-F238E27FC236}">
                <a16:creationId xmlns:a16="http://schemas.microsoft.com/office/drawing/2014/main" id="{884495C1-3BFF-4A97-AF9F-8CCCD4616A3D}"/>
              </a:ext>
            </a:extLst>
          </p:cNvPr>
          <p:cNvGrpSpPr/>
          <p:nvPr/>
        </p:nvGrpSpPr>
        <p:grpSpPr>
          <a:xfrm>
            <a:off x="2598534" y="1398493"/>
            <a:ext cx="2171566" cy="1824821"/>
            <a:chOff x="3194675" y="1691304"/>
            <a:chExt cx="2580703" cy="2204364"/>
          </a:xfrm>
        </p:grpSpPr>
        <p:pic>
          <p:nvPicPr>
            <p:cNvPr id="15" name="Picture 14" descr="A person wearing a sports uniform&#10;&#10;Description automatically generated with low confidence">
              <a:extLst>
                <a:ext uri="{FF2B5EF4-FFF2-40B4-BE49-F238E27FC236}">
                  <a16:creationId xmlns:a16="http://schemas.microsoft.com/office/drawing/2014/main" id="{E443B023-D8EF-48E4-AA9D-4DCE0EE323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4675" y="2095257"/>
              <a:ext cx="1576947" cy="1800411"/>
            </a:xfrm>
            <a:prstGeom prst="rect">
              <a:avLst/>
            </a:prstGeom>
          </p:spPr>
        </p:pic>
        <p:sp>
          <p:nvSpPr>
            <p:cNvPr id="16" name="Arrow: Right 15">
              <a:extLst>
                <a:ext uri="{FF2B5EF4-FFF2-40B4-BE49-F238E27FC236}">
                  <a16:creationId xmlns:a16="http://schemas.microsoft.com/office/drawing/2014/main" id="{433F0378-0DEC-48A1-AB39-ADB725F24F8C}"/>
                </a:ext>
              </a:extLst>
            </p:cNvPr>
            <p:cNvSpPr/>
            <p:nvPr/>
          </p:nvSpPr>
          <p:spPr>
            <a:xfrm rot="19664427" flipH="1">
              <a:off x="4751117" y="2244957"/>
              <a:ext cx="656265" cy="3296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42B8E37C-7631-41CC-9584-6CA57074DF90}"/>
                </a:ext>
              </a:extLst>
            </p:cNvPr>
            <p:cNvSpPr txBox="1"/>
            <p:nvPr/>
          </p:nvSpPr>
          <p:spPr>
            <a:xfrm>
              <a:off x="4914245" y="1691304"/>
              <a:ext cx="861133" cy="523220"/>
            </a:xfrm>
            <a:prstGeom prst="rect">
              <a:avLst/>
            </a:prstGeom>
            <a:noFill/>
          </p:spPr>
          <p:txBody>
            <a:bodyPr wrap="none" rtlCol="0">
              <a:spAutoFit/>
            </a:bodyPr>
            <a:lstStyle/>
            <a:p>
              <a:r>
                <a:rPr lang="en-US" sz="2800" b="1" dirty="0"/>
                <a:t>You</a:t>
              </a:r>
            </a:p>
          </p:txBody>
        </p:sp>
      </p:grpSp>
      <p:grpSp>
        <p:nvGrpSpPr>
          <p:cNvPr id="18" name="Group 17">
            <a:extLst>
              <a:ext uri="{FF2B5EF4-FFF2-40B4-BE49-F238E27FC236}">
                <a16:creationId xmlns:a16="http://schemas.microsoft.com/office/drawing/2014/main" id="{47F95164-723A-4B76-9243-2C808E4FDC46}"/>
              </a:ext>
            </a:extLst>
          </p:cNvPr>
          <p:cNvGrpSpPr/>
          <p:nvPr/>
        </p:nvGrpSpPr>
        <p:grpSpPr>
          <a:xfrm>
            <a:off x="4045488" y="3781312"/>
            <a:ext cx="2301832" cy="1831827"/>
            <a:chOff x="3194675" y="1691304"/>
            <a:chExt cx="2580703" cy="2204364"/>
          </a:xfrm>
        </p:grpSpPr>
        <p:pic>
          <p:nvPicPr>
            <p:cNvPr id="19" name="Picture 18" descr="A person wearing a sports uniform&#10;&#10;Description automatically generated with low confidence">
              <a:extLst>
                <a:ext uri="{FF2B5EF4-FFF2-40B4-BE49-F238E27FC236}">
                  <a16:creationId xmlns:a16="http://schemas.microsoft.com/office/drawing/2014/main" id="{575D8F37-AF71-4D00-A41D-1C480855B6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4675" y="2095257"/>
              <a:ext cx="1576947" cy="1800411"/>
            </a:xfrm>
            <a:prstGeom prst="rect">
              <a:avLst/>
            </a:prstGeom>
          </p:spPr>
        </p:pic>
        <p:sp>
          <p:nvSpPr>
            <p:cNvPr id="20" name="Arrow: Right 19">
              <a:extLst>
                <a:ext uri="{FF2B5EF4-FFF2-40B4-BE49-F238E27FC236}">
                  <a16:creationId xmlns:a16="http://schemas.microsoft.com/office/drawing/2014/main" id="{60D17822-C307-4F54-973C-15660AF3C603}"/>
                </a:ext>
              </a:extLst>
            </p:cNvPr>
            <p:cNvSpPr/>
            <p:nvPr/>
          </p:nvSpPr>
          <p:spPr>
            <a:xfrm rot="19664427" flipH="1">
              <a:off x="4751117" y="2244957"/>
              <a:ext cx="656265" cy="3296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0052EE04-1F0B-47A7-919A-7BEB7CF5DAF0}"/>
                </a:ext>
              </a:extLst>
            </p:cNvPr>
            <p:cNvSpPr txBox="1"/>
            <p:nvPr/>
          </p:nvSpPr>
          <p:spPr>
            <a:xfrm>
              <a:off x="4914245" y="1691304"/>
              <a:ext cx="861133" cy="523220"/>
            </a:xfrm>
            <a:prstGeom prst="rect">
              <a:avLst/>
            </a:prstGeom>
            <a:noFill/>
          </p:spPr>
          <p:txBody>
            <a:bodyPr wrap="none" rtlCol="0">
              <a:spAutoFit/>
            </a:bodyPr>
            <a:lstStyle/>
            <a:p>
              <a:r>
                <a:rPr lang="en-US" sz="2800" b="1" dirty="0"/>
                <a:t>You</a:t>
              </a:r>
            </a:p>
          </p:txBody>
        </p:sp>
      </p:grpSp>
      <p:grpSp>
        <p:nvGrpSpPr>
          <p:cNvPr id="22" name="Group 21">
            <a:extLst>
              <a:ext uri="{FF2B5EF4-FFF2-40B4-BE49-F238E27FC236}">
                <a16:creationId xmlns:a16="http://schemas.microsoft.com/office/drawing/2014/main" id="{C5B47DC6-6943-4BF9-AD89-11AB8F77A57C}"/>
              </a:ext>
            </a:extLst>
          </p:cNvPr>
          <p:cNvGrpSpPr/>
          <p:nvPr/>
        </p:nvGrpSpPr>
        <p:grpSpPr>
          <a:xfrm>
            <a:off x="5838310" y="1730505"/>
            <a:ext cx="2477161" cy="1717268"/>
            <a:chOff x="3194675" y="1691304"/>
            <a:chExt cx="2580703" cy="2204364"/>
          </a:xfrm>
        </p:grpSpPr>
        <p:pic>
          <p:nvPicPr>
            <p:cNvPr id="23" name="Picture 22" descr="A person wearing a sports uniform&#10;&#10;Description automatically generated with low confidence">
              <a:extLst>
                <a:ext uri="{FF2B5EF4-FFF2-40B4-BE49-F238E27FC236}">
                  <a16:creationId xmlns:a16="http://schemas.microsoft.com/office/drawing/2014/main" id="{DE38CFE6-C2AA-4AE0-BD3B-234C20F0B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4675" y="2095257"/>
              <a:ext cx="1576947" cy="1800411"/>
            </a:xfrm>
            <a:prstGeom prst="rect">
              <a:avLst/>
            </a:prstGeom>
          </p:spPr>
        </p:pic>
        <p:sp>
          <p:nvSpPr>
            <p:cNvPr id="24" name="Arrow: Right 23">
              <a:extLst>
                <a:ext uri="{FF2B5EF4-FFF2-40B4-BE49-F238E27FC236}">
                  <a16:creationId xmlns:a16="http://schemas.microsoft.com/office/drawing/2014/main" id="{5C3C3663-3816-4D0B-B3DA-690A5D161745}"/>
                </a:ext>
              </a:extLst>
            </p:cNvPr>
            <p:cNvSpPr/>
            <p:nvPr/>
          </p:nvSpPr>
          <p:spPr>
            <a:xfrm rot="19664427" flipH="1">
              <a:off x="4751117" y="2244957"/>
              <a:ext cx="656265" cy="3296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D2B3F2E3-B51E-428E-B610-1A9555F77E2F}"/>
                </a:ext>
              </a:extLst>
            </p:cNvPr>
            <p:cNvSpPr txBox="1"/>
            <p:nvPr/>
          </p:nvSpPr>
          <p:spPr>
            <a:xfrm>
              <a:off x="4914245" y="1691304"/>
              <a:ext cx="861133" cy="523220"/>
            </a:xfrm>
            <a:prstGeom prst="rect">
              <a:avLst/>
            </a:prstGeom>
            <a:noFill/>
          </p:spPr>
          <p:txBody>
            <a:bodyPr wrap="none" rtlCol="0">
              <a:spAutoFit/>
            </a:bodyPr>
            <a:lstStyle/>
            <a:p>
              <a:r>
                <a:rPr lang="en-US" sz="2800" b="1" dirty="0"/>
                <a:t>You</a:t>
              </a:r>
            </a:p>
          </p:txBody>
        </p:sp>
      </p:grpSp>
    </p:spTree>
    <p:custDataLst>
      <p:tags r:id="rId1"/>
    </p:custDataLst>
    <p:extLst>
      <p:ext uri="{BB962C8B-B14F-4D97-AF65-F5344CB8AC3E}">
        <p14:creationId xmlns:p14="http://schemas.microsoft.com/office/powerpoint/2010/main" val="104067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061BB-92F0-405F-AAB9-19244EA83E5A}"/>
              </a:ext>
            </a:extLst>
          </p:cNvPr>
          <p:cNvSpPr>
            <a:spLocks noGrp="1"/>
          </p:cNvSpPr>
          <p:nvPr>
            <p:ph type="title"/>
          </p:nvPr>
        </p:nvSpPr>
        <p:spPr>
          <a:xfrm>
            <a:off x="838200" y="365125"/>
            <a:ext cx="10515600" cy="1325563"/>
          </a:xfrm>
        </p:spPr>
        <p:txBody>
          <a:bodyPr anchor="ctr">
            <a:normAutofit/>
          </a:bodyPr>
          <a:lstStyle/>
          <a:p>
            <a:r>
              <a:rPr lang="en-US" b="1" dirty="0">
                <a:solidFill>
                  <a:schemeClr val="accent1"/>
                </a:solidFill>
              </a:rPr>
              <a:t>Next Steps</a:t>
            </a:r>
          </a:p>
        </p:txBody>
      </p:sp>
      <p:graphicFrame>
        <p:nvGraphicFramePr>
          <p:cNvPr id="5" name="Content Placeholder 2">
            <a:extLst>
              <a:ext uri="{FF2B5EF4-FFF2-40B4-BE49-F238E27FC236}">
                <a16:creationId xmlns:a16="http://schemas.microsoft.com/office/drawing/2014/main" id="{681B699F-629E-4650-94B2-3A579FB60BA7}"/>
              </a:ext>
            </a:extLst>
          </p:cNvPr>
          <p:cNvGraphicFramePr>
            <a:graphicFrameLocks noGrp="1"/>
          </p:cNvGraphicFramePr>
          <p:nvPr>
            <p:ph idx="1"/>
            <p:extLst>
              <p:ext uri="{D42A27DB-BD31-4B8C-83A1-F6EECF244321}">
                <p14:modId xmlns:p14="http://schemas.microsoft.com/office/powerpoint/2010/main" val="1134610104"/>
              </p:ext>
            </p:extLst>
          </p:nvPr>
        </p:nvGraphicFramePr>
        <p:xfrm>
          <a:off x="838200" y="2296757"/>
          <a:ext cx="10515600" cy="38802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9AB14EFF-C252-4999-956A-627674CBACF4}"/>
              </a:ext>
            </a:extLst>
          </p:cNvPr>
          <p:cNvSpPr txBox="1"/>
          <p:nvPr/>
        </p:nvSpPr>
        <p:spPr>
          <a:xfrm>
            <a:off x="876748" y="2345168"/>
            <a:ext cx="2957861" cy="461665"/>
          </a:xfrm>
          <a:prstGeom prst="rect">
            <a:avLst/>
          </a:prstGeom>
          <a:noFill/>
        </p:spPr>
        <p:txBody>
          <a:bodyPr wrap="none" rtlCol="0">
            <a:spAutoFit/>
          </a:bodyPr>
          <a:lstStyle/>
          <a:p>
            <a:r>
              <a:rPr lang="en-US" sz="2400" dirty="0"/>
              <a:t>Update your profile</a:t>
            </a:r>
          </a:p>
        </p:txBody>
      </p:sp>
      <p:pic>
        <p:nvPicPr>
          <p:cNvPr id="6" name="Picture 5" descr="Stairs beside an orange lit wall">
            <a:extLst>
              <a:ext uri="{FF2B5EF4-FFF2-40B4-BE49-F238E27FC236}">
                <a16:creationId xmlns:a16="http://schemas.microsoft.com/office/drawing/2014/main" id="{66ED1FAD-9969-4CCF-BC57-7FAA731ED5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30801" y="458360"/>
            <a:ext cx="3558092" cy="2372061"/>
          </a:xfrm>
          <a:prstGeom prst="rect">
            <a:avLst/>
          </a:prstGeom>
        </p:spPr>
      </p:pic>
    </p:spTree>
    <p:custDataLst>
      <p:tags r:id="rId1"/>
    </p:custDataLst>
    <p:extLst>
      <p:ext uri="{BB962C8B-B14F-4D97-AF65-F5344CB8AC3E}">
        <p14:creationId xmlns:p14="http://schemas.microsoft.com/office/powerpoint/2010/main" val="29064147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14B24-3127-4168-9F3E-008BF8227933}"/>
              </a:ext>
            </a:extLst>
          </p:cNvPr>
          <p:cNvSpPr>
            <a:spLocks noGrp="1"/>
          </p:cNvSpPr>
          <p:nvPr>
            <p:ph type="title"/>
          </p:nvPr>
        </p:nvSpPr>
        <p:spPr>
          <a:xfrm>
            <a:off x="954833" y="1501848"/>
            <a:ext cx="10515600" cy="1325563"/>
          </a:xfrm>
        </p:spPr>
        <p:txBody>
          <a:bodyPr anchor="ctr">
            <a:normAutofit fontScale="90000"/>
          </a:bodyPr>
          <a:lstStyle/>
          <a:p>
            <a:br>
              <a:rPr lang="en-US" dirty="0">
                <a:solidFill>
                  <a:schemeClr val="accent1"/>
                </a:solidFill>
              </a:rPr>
            </a:br>
            <a:r>
              <a:rPr lang="en-US" b="1" dirty="0">
                <a:solidFill>
                  <a:schemeClr val="accent1"/>
                </a:solidFill>
              </a:rPr>
              <a:t>Questions?</a:t>
            </a:r>
            <a:br>
              <a:rPr lang="en-US" dirty="0">
                <a:solidFill>
                  <a:schemeClr val="accent1"/>
                </a:solidFill>
              </a:rPr>
            </a:br>
            <a:endParaRPr lang="en-US" dirty="0">
              <a:solidFill>
                <a:schemeClr val="accent1"/>
              </a:solidFill>
            </a:endParaRPr>
          </a:p>
        </p:txBody>
      </p:sp>
      <p:sp>
        <p:nvSpPr>
          <p:cNvPr id="3" name="Text Placeholder 2">
            <a:extLst>
              <a:ext uri="{FF2B5EF4-FFF2-40B4-BE49-F238E27FC236}">
                <a16:creationId xmlns:a16="http://schemas.microsoft.com/office/drawing/2014/main" id="{439E0FE3-2DF0-42B6-AD3B-9FCB62AE5CC7}"/>
              </a:ext>
            </a:extLst>
          </p:cNvPr>
          <p:cNvSpPr>
            <a:spLocks noGrp="1"/>
          </p:cNvSpPr>
          <p:nvPr>
            <p:ph sz="half" idx="1"/>
          </p:nvPr>
        </p:nvSpPr>
        <p:spPr>
          <a:xfrm>
            <a:off x="954833" y="3075927"/>
            <a:ext cx="5181600" cy="4351338"/>
          </a:xfrm>
        </p:spPr>
        <p:txBody>
          <a:bodyPr>
            <a:normAutofit/>
          </a:bodyPr>
          <a:lstStyle/>
          <a:p>
            <a:pPr marL="0" indent="0">
              <a:buNone/>
            </a:pPr>
            <a:r>
              <a:rPr lang="en-US" dirty="0"/>
              <a:t>Holly Zoba</a:t>
            </a:r>
          </a:p>
          <a:p>
            <a:pPr marL="0" indent="0">
              <a:buNone/>
            </a:pPr>
            <a:r>
              <a:rPr lang="en-US" dirty="0"/>
              <a:t>Holly@scoutsimply.com</a:t>
            </a:r>
          </a:p>
        </p:txBody>
      </p:sp>
      <p:pic>
        <p:nvPicPr>
          <p:cNvPr id="1026" name="Picture 2" descr="May be an image of dog and indoor">
            <a:extLst>
              <a:ext uri="{FF2B5EF4-FFF2-40B4-BE49-F238E27FC236}">
                <a16:creationId xmlns:a16="http://schemas.microsoft.com/office/drawing/2014/main" id="{8627722F-C394-E3F4-885A-339B71951C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2796" y="397851"/>
            <a:ext cx="4017114" cy="53561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A7CE396-B113-2088-BAC6-71E4FC80FA12}"/>
              </a:ext>
            </a:extLst>
          </p:cNvPr>
          <p:cNvSpPr txBox="1"/>
          <p:nvPr/>
        </p:nvSpPr>
        <p:spPr>
          <a:xfrm>
            <a:off x="922176" y="4602345"/>
            <a:ext cx="6102220" cy="830997"/>
          </a:xfrm>
          <a:prstGeom prst="rect">
            <a:avLst/>
          </a:prstGeom>
          <a:noFill/>
        </p:spPr>
        <p:txBody>
          <a:bodyPr wrap="square">
            <a:spAutoFit/>
          </a:bodyPr>
          <a:lstStyle/>
          <a:p>
            <a:r>
              <a:rPr lang="en-US" sz="4800" b="1" dirty="0">
                <a:solidFill>
                  <a:schemeClr val="accent1"/>
                </a:solidFill>
              </a:rPr>
              <a:t>THANK YOU!</a:t>
            </a:r>
            <a:endParaRPr lang="en-US" sz="4800" b="1" dirty="0"/>
          </a:p>
        </p:txBody>
      </p:sp>
    </p:spTree>
    <p:custDataLst>
      <p:tags r:id="rId1"/>
    </p:custDataLst>
    <p:extLst>
      <p:ext uri="{BB962C8B-B14F-4D97-AF65-F5344CB8AC3E}">
        <p14:creationId xmlns:p14="http://schemas.microsoft.com/office/powerpoint/2010/main" val="52999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4391298-B162-476B-A97B-5CED5685D48A}"/>
              </a:ext>
            </a:extLst>
          </p:cNvPr>
          <p:cNvSpPr txBox="1"/>
          <p:nvPr/>
        </p:nvSpPr>
        <p:spPr>
          <a:xfrm>
            <a:off x="1038779" y="494852"/>
            <a:ext cx="3664786" cy="707886"/>
          </a:xfrm>
          <a:prstGeom prst="rect">
            <a:avLst/>
          </a:prstGeom>
          <a:noFill/>
        </p:spPr>
        <p:txBody>
          <a:bodyPr wrap="none" rtlCol="0">
            <a:spAutoFit/>
          </a:bodyPr>
          <a:lstStyle/>
          <a:p>
            <a:r>
              <a:rPr lang="en-US" sz="4000" b="1" dirty="0">
                <a:solidFill>
                  <a:schemeClr val="accent1"/>
                </a:solidFill>
              </a:rPr>
              <a:t>Where is Roy?</a:t>
            </a:r>
          </a:p>
        </p:txBody>
      </p:sp>
      <p:graphicFrame>
        <p:nvGraphicFramePr>
          <p:cNvPr id="11" name="Diagram 10">
            <a:extLst>
              <a:ext uri="{FF2B5EF4-FFF2-40B4-BE49-F238E27FC236}">
                <a16:creationId xmlns:a16="http://schemas.microsoft.com/office/drawing/2014/main" id="{AF5656E6-ADA9-45A6-A288-F874BF8EA070}"/>
              </a:ext>
            </a:extLst>
          </p:cNvPr>
          <p:cNvGraphicFramePr/>
          <p:nvPr>
            <p:extLst>
              <p:ext uri="{D42A27DB-BD31-4B8C-83A1-F6EECF244321}">
                <p14:modId xmlns:p14="http://schemas.microsoft.com/office/powerpoint/2010/main" val="1506851992"/>
              </p:ext>
            </p:extLst>
          </p:nvPr>
        </p:nvGraphicFramePr>
        <p:xfrm>
          <a:off x="1038779" y="944481"/>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TextBox 11">
            <a:extLst>
              <a:ext uri="{FF2B5EF4-FFF2-40B4-BE49-F238E27FC236}">
                <a16:creationId xmlns:a16="http://schemas.microsoft.com/office/drawing/2014/main" id="{2D01793B-B8EF-40FE-83D4-3AB1CE0072B8}"/>
              </a:ext>
            </a:extLst>
          </p:cNvPr>
          <p:cNvSpPr txBox="1"/>
          <p:nvPr/>
        </p:nvSpPr>
        <p:spPr>
          <a:xfrm>
            <a:off x="5454127" y="3022899"/>
            <a:ext cx="1091901" cy="461665"/>
          </a:xfrm>
          <a:prstGeom prst="rect">
            <a:avLst/>
          </a:prstGeom>
          <a:noFill/>
        </p:spPr>
        <p:txBody>
          <a:bodyPr wrap="square" rtlCol="0">
            <a:spAutoFit/>
          </a:bodyPr>
          <a:lstStyle/>
          <a:p>
            <a:r>
              <a:rPr lang="en-US" sz="2400" b="1" dirty="0">
                <a:solidFill>
                  <a:schemeClr val="bg1"/>
                </a:solidFill>
              </a:rPr>
              <a:t>ROY</a:t>
            </a:r>
          </a:p>
        </p:txBody>
      </p:sp>
    </p:spTree>
    <p:custDataLst>
      <p:tags r:id="rId1"/>
    </p:custDataLst>
    <p:extLst>
      <p:ext uri="{BB962C8B-B14F-4D97-AF65-F5344CB8AC3E}">
        <p14:creationId xmlns:p14="http://schemas.microsoft.com/office/powerpoint/2010/main" val="5226920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OFFICE THEME" val="efq5hmuu"/>
  <p:tag name="ARTICULATE_SLIDE_COUNT" val="8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AImbridge 0421">
      <a:dk1>
        <a:srgbClr val="2E2D2B"/>
      </a:dk1>
      <a:lt1>
        <a:sysClr val="window" lastClr="FFFFFF"/>
      </a:lt1>
      <a:dk2>
        <a:srgbClr val="0E2E43"/>
      </a:dk2>
      <a:lt2>
        <a:srgbClr val="E9EAEC"/>
      </a:lt2>
      <a:accent1>
        <a:srgbClr val="1C516C"/>
      </a:accent1>
      <a:accent2>
        <a:srgbClr val="397190"/>
      </a:accent2>
      <a:accent3>
        <a:srgbClr val="A5A5A5"/>
      </a:accent3>
      <a:accent4>
        <a:srgbClr val="649DBF"/>
      </a:accent4>
      <a:accent5>
        <a:srgbClr val="5B9BD5"/>
      </a:accent5>
      <a:accent6>
        <a:srgbClr val="70AD47"/>
      </a:accent6>
      <a:hlink>
        <a:srgbClr val="0563C1"/>
      </a:hlink>
      <a:folHlink>
        <a:srgbClr val="954F72"/>
      </a:folHlink>
    </a:clrScheme>
    <a:fontScheme name="Aimbridge Fonts">
      <a:majorFont>
        <a:latin typeface="Raleway"/>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rolinas PPT Template" id="{567C5F36-559F-4162-8ED6-9DE8E29FD5FF}" vid="{880B738B-25D4-4994-B9F0-084600AEB2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5281</TotalTime>
  <Words>7989</Words>
  <Application>Microsoft Office PowerPoint</Application>
  <PresentationFormat>Widescreen</PresentationFormat>
  <Paragraphs>453</Paragraphs>
  <Slides>81</Slides>
  <Notes>73</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81</vt:i4>
      </vt:variant>
    </vt:vector>
  </HeadingPairs>
  <TitlesOfParts>
    <vt:vector size="89" baseType="lpstr">
      <vt:lpstr>Arial</vt:lpstr>
      <vt:lpstr>Articulate</vt:lpstr>
      <vt:lpstr>Calibri</vt:lpstr>
      <vt:lpstr>Playfair Display</vt:lpstr>
      <vt:lpstr>Raleway</vt:lpstr>
      <vt:lpstr>Sohne</vt:lpstr>
      <vt:lpstr>Wingdings</vt:lpstr>
      <vt:lpstr>Office Theme</vt:lpstr>
      <vt:lpstr>CHOOSE YOUR DIGITAL BRAND</vt:lpstr>
      <vt:lpstr>PowerPoint Presentation</vt:lpstr>
      <vt:lpstr>What We’ll Cover</vt:lpstr>
      <vt:lpstr>What are our clients up to?</vt:lpstr>
      <vt:lpstr>PowerPoint Presentation</vt:lpstr>
      <vt:lpstr>PowerPoint Presentation</vt:lpstr>
      <vt:lpstr>Where are you in this process?</vt:lpstr>
      <vt:lpstr>What are your customers up to?</vt:lpstr>
      <vt:lpstr>PowerPoint Presentation</vt:lpstr>
      <vt:lpstr>Client Biases</vt:lpstr>
      <vt:lpstr>Cognitive Bias</vt:lpstr>
      <vt:lpstr>How Much Money Do You Have?</vt:lpstr>
      <vt:lpstr>$1.05</vt:lpstr>
      <vt:lpstr>Cognitive Biases  Good or Bad?</vt:lpstr>
      <vt:lpstr>Roy is a Trusted Resource. Why be like Roy?</vt:lpstr>
      <vt:lpstr>Why be a trusted resource?</vt:lpstr>
      <vt:lpstr>Why a be a trusted resource?</vt:lpstr>
      <vt:lpstr>A Trusted Resource About WHAT???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Compelling Background</vt:lpstr>
      <vt:lpstr>Compelling Background</vt:lpstr>
      <vt:lpstr>Compelling Background</vt:lpstr>
      <vt:lpstr>Compelling Background</vt:lpstr>
      <vt:lpstr>A Headline  That Helps</vt:lpstr>
      <vt:lpstr>A Headline That Helps</vt:lpstr>
      <vt:lpstr>A Headline That Helps</vt:lpstr>
      <vt:lpstr>So Far - TRP</vt:lpstr>
      <vt:lpstr>PowerPoint Presentation</vt:lpstr>
      <vt:lpstr>PowerPoint Presentation</vt:lpstr>
      <vt:lpstr>PowerPoint Presentation</vt:lpstr>
      <vt:lpstr>About</vt:lpstr>
      <vt:lpstr>PowerPoint Presentation</vt:lpstr>
      <vt:lpstr>Features</vt:lpstr>
      <vt:lpstr>Recommendations – Awards</vt:lpstr>
      <vt:lpstr>TRP Checklist</vt:lpstr>
      <vt:lpstr>GROW YOUR NETWORK</vt:lpstr>
      <vt:lpstr>PowerPoint Presentation</vt:lpstr>
      <vt:lpstr>Linkedin.com/sales/ssi</vt:lpstr>
      <vt:lpstr>Meet Crystal Knows</vt:lpstr>
      <vt:lpstr>Meet Crystal Knows</vt:lpstr>
      <vt:lpstr>Meet Crystal Knows</vt:lpstr>
      <vt:lpstr>PowerPoint Presentation</vt:lpstr>
      <vt:lpstr>Remember</vt:lpstr>
      <vt:lpstr>PowerPoint Presentation</vt:lpstr>
      <vt:lpstr>PowerPoint Presentation</vt:lpstr>
      <vt:lpstr>PowerPoint Presentation</vt:lpstr>
      <vt:lpstr>PowerPoint Presentation</vt:lpstr>
      <vt:lpstr>Treat Your Posts and Messages Like a Paid Ad </vt:lpstr>
      <vt:lpstr>PowerPoint Presentation</vt:lpstr>
      <vt:lpstr>PowerPoint Presentation</vt:lpstr>
      <vt:lpstr>PowerPoint Presentation</vt:lpstr>
      <vt:lpstr>PowerPoint Presentation</vt:lpstr>
      <vt:lpstr>How to find valuable content?</vt:lpstr>
      <vt:lpstr>PowerPoint Presentation</vt:lpstr>
      <vt:lpstr>Meet ContentStudio.io </vt:lpstr>
      <vt:lpstr>ContentStudio.io Demo </vt:lpstr>
      <vt:lpstr>Meet Snip.ly</vt:lpstr>
      <vt:lpstr>Looks like any post</vt:lpstr>
      <vt:lpstr>PowerPoint Presentation</vt:lpstr>
      <vt:lpstr>PowerPoint Presentation</vt:lpstr>
      <vt:lpstr>PowerPoint Presentation</vt:lpstr>
      <vt:lpstr>Bramework</vt:lpstr>
      <vt:lpstr>Bramework</vt:lpstr>
      <vt:lpstr>BONUS TIP</vt:lpstr>
      <vt:lpstr> Questions? </vt:lpstr>
      <vt:lpstr>VIDEO SALES MESSAGING</vt:lpstr>
      <vt:lpstr>What is it?</vt:lpstr>
      <vt:lpstr>Why?</vt:lpstr>
      <vt:lpstr>Increases trust between you and your prospect</vt:lpstr>
      <vt:lpstr>Video Sales Messaging Accelerates Your Sales Process</vt:lpstr>
      <vt:lpstr>Response Rates</vt:lpstr>
      <vt:lpstr>Use Cases for Video Emails  </vt:lpstr>
      <vt:lpstr>HippoVideo</vt:lpstr>
      <vt:lpstr>Next Steps</vt:lpstr>
      <vt:lpstr>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holly zoba</dc:creator>
  <cp:lastModifiedBy>holly zoba</cp:lastModifiedBy>
  <cp:revision>50</cp:revision>
  <cp:lastPrinted>2021-06-16T17:47:13Z</cp:lastPrinted>
  <dcterms:created xsi:type="dcterms:W3CDTF">2021-05-06T20:33:33Z</dcterms:created>
  <dcterms:modified xsi:type="dcterms:W3CDTF">2022-11-01T02:43:30Z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B0068534-BF35-45E4-8A79-DE08F505DF9A</vt:lpwstr>
  </property>
  <property fmtid="{D5CDD505-2E9C-101B-9397-08002B2CF9AE}" pid="3" name="ArticulatePath">
    <vt:lpwstr>https://d.docs.live.net/bcc92a07268d6da1/Documents/Associations/HSMAI/Finding and Winning New Business</vt:lpwstr>
  </property>
</Properties>
</file>